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2" r:id="rId3"/>
    <p:sldId id="263" r:id="rId4"/>
    <p:sldId id="258" r:id="rId5"/>
    <p:sldId id="275" r:id="rId6"/>
    <p:sldId id="264" r:id="rId7"/>
    <p:sldId id="274" r:id="rId8"/>
    <p:sldId id="271" r:id="rId9"/>
    <p:sldId id="272" r:id="rId10"/>
    <p:sldId id="273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>
        <p:scale>
          <a:sx n="80" d="100"/>
          <a:sy n="80" d="100"/>
        </p:scale>
        <p:origin x="-167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B4B8-4722-490B-A8EB-8BE03751C77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CC0D-4248-4962-AE2B-84A90AAD2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B4B8-4722-490B-A8EB-8BE03751C77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CC0D-4248-4962-AE2B-84A90AAD2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B4B8-4722-490B-A8EB-8BE03751C77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CC0D-4248-4962-AE2B-84A90AAD2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B4B8-4722-490B-A8EB-8BE03751C77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CC0D-4248-4962-AE2B-84A90AAD2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B4B8-4722-490B-A8EB-8BE03751C77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CC0D-4248-4962-AE2B-84A90AAD2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B4B8-4722-490B-A8EB-8BE03751C77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CC0D-4248-4962-AE2B-84A90AAD2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B4B8-4722-490B-A8EB-8BE03751C77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CC0D-4248-4962-AE2B-84A90AAD2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B4B8-4722-490B-A8EB-8BE03751C77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CC0D-4248-4962-AE2B-84A90AAD2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B4B8-4722-490B-A8EB-8BE03751C77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CC0D-4248-4962-AE2B-84A90AAD2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B4B8-4722-490B-A8EB-8BE03751C77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CC0D-4248-4962-AE2B-84A90AAD2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B4B8-4722-490B-A8EB-8BE03751C77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CC0D-4248-4962-AE2B-84A90AAD2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8B4B8-4722-490B-A8EB-8BE03751C77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9CC0D-4248-4962-AE2B-84A90AAD2F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seosvita.ua/olympiad/s25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vseosvita.ua/library/didakticna-gra-zberi-ablucka-352443.html" TargetMode="External"/><Relationship Id="rId3" Type="http://schemas.openxmlformats.org/officeDocument/2006/relationships/hyperlink" Target="https://vseosvita.ua/library/pidsumkove-zanatta-dla-ditej-serednogo-doskilnogo-viku-podorozuemo-krainou-matematiki-352183.html" TargetMode="External"/><Relationship Id="rId7" Type="http://schemas.openxmlformats.org/officeDocument/2006/relationships/hyperlink" Target="https://vseosvita.ua/library/didakticna-gra-porivnaj-dorizki-350994.html" TargetMode="External"/><Relationship Id="rId12" Type="http://schemas.openxmlformats.org/officeDocument/2006/relationships/hyperlink" Target="https://vseosvita.ua/library/konspekt-zanatta-v-gosti-do-sonecka-gramota-488865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seosvita.ua/library/tematicnij-tizden-zimovi-rozvagi-ukrainciv-351000.html" TargetMode="External"/><Relationship Id="rId11" Type="http://schemas.openxmlformats.org/officeDocument/2006/relationships/hyperlink" Target="https://vseosvita.ua/library/konspekt-zanatta-ditina-v-sensorno-piznavalnomu-prostori-konstruuvanna-488863.html" TargetMode="External"/><Relationship Id="rId5" Type="http://schemas.openxmlformats.org/officeDocument/2006/relationships/hyperlink" Target="https://vseosvita.ua/library/tematicnij-tizden-narod-i-a-edini-starsa-grupa-351471.html" TargetMode="External"/><Relationship Id="rId10" Type="http://schemas.openxmlformats.org/officeDocument/2006/relationships/hyperlink" Target="https://vseosvita.ua/library/konspekt-zanata-hocu-vse-znati-prirodnij-svit-valeologia-488859.html" TargetMode="External"/><Relationship Id="rId4" Type="http://schemas.openxmlformats.org/officeDocument/2006/relationships/hyperlink" Target="https://vseosvita.ua/library/tematicnij-tizden-tarasa-dumki-budut-ziti-viki-seredna-grupa-351493.html" TargetMode="External"/><Relationship Id="rId9" Type="http://schemas.openxmlformats.org/officeDocument/2006/relationships/hyperlink" Target="https://vseosvita.ua/library/konspekt-zanatta-nezicajna-podoroz-ditina-v-sensorno-piznavalnomu-prostori-prirodnij-svit-488857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57356" y="285728"/>
            <a:ext cx="55721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Дошкільний навчальний заклад (ясла – садок)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комбінованого типу №26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Прилуцької міської ради Чернігівської області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785926"/>
            <a:ext cx="4643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Петруша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Вікторіїя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Юріївна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ВИХОВАТЕЛь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Возможно, это изображение (1 человек)"/>
          <p:cNvPicPr/>
          <p:nvPr/>
        </p:nvPicPr>
        <p:blipFill>
          <a:blip r:embed="rId3" cstate="print"/>
          <a:srcRect l="22200" t="8517" r="25735" b="5353"/>
          <a:stretch>
            <a:fillRect/>
          </a:stretch>
        </p:blipFill>
        <p:spPr bwMode="auto">
          <a:xfrm>
            <a:off x="6072198" y="1857364"/>
            <a:ext cx="2857520" cy="4351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42910" y="2357430"/>
            <a:ext cx="53578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Освіта: </a:t>
            </a:r>
            <a:r>
              <a:rPr lang="uk-UA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вища;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Закінчила: </a:t>
            </a:r>
            <a:r>
              <a:rPr lang="uk-UA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Ніжинський державний університет імені Миколи Гоголя 30.06.2016 року та здобула кваліфікацію організатор дошкільної освіти. Вихователь дітей дошкільного віку. Вчитель іноземної мови у дошкільних закладах.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Педагогічний стаж:</a:t>
            </a:r>
            <a:r>
              <a:rPr lang="uk-UA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 р.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Педагогічний стаж роботи у ДНЗ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КТ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№26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: 1 рік 8 місяців.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Кваліфікаційна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категорія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спеціаліст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Курси підвищення кваліфікації: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Чернігівському обласному інституті післядипломної педагогічної освіти імені К.Д. Ушинського від 29.03.-16.04.2021р.. Свідоцтво 25 ПК 02139222⁄002587 -21.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Відомості про атестацію: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не атестувалася.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1071546"/>
            <a:ext cx="7786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Звіт за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міжатестаційний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період 2021 – 2022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админ\Desktop\Презентация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285860"/>
            <a:ext cx="3071834" cy="4095779"/>
          </a:xfrm>
          <a:prstGeom prst="rect">
            <a:avLst/>
          </a:prstGeom>
          <a:noFill/>
        </p:spPr>
      </p:pic>
      <p:pic>
        <p:nvPicPr>
          <p:cNvPr id="4100" name="Picture 4" descr="C:\Users\админ\Desktop\експериментуємо вдом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714488"/>
            <a:ext cx="3286148" cy="438153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43174" y="571480"/>
            <a:ext cx="3252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Взаємодія </a:t>
            </a: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з батьками.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 l="3801" b="14990"/>
          <a:stretch>
            <a:fillRect/>
          </a:stretch>
        </p:blipFill>
        <p:spPr bwMode="auto">
          <a:xfrm>
            <a:off x="500034" y="1000108"/>
            <a:ext cx="2714644" cy="337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071546"/>
            <a:ext cx="2500330" cy="348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143248"/>
            <a:ext cx="2571768" cy="341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/>
          <a:srcRect b="8102"/>
          <a:stretch>
            <a:fillRect/>
          </a:stretch>
        </p:blipFill>
        <p:spPr bwMode="auto">
          <a:xfrm>
            <a:off x="1928794" y="3214686"/>
            <a:ext cx="2629162" cy="32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29" name="Picture 1" descr="C:\Users\админ\Desktop\Свідоцтва, сертифікати і дипломи, що підтверджують проходження курсової підготовки\img20211101_233123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857364"/>
            <a:ext cx="2780479" cy="3929090"/>
          </a:xfrm>
          <a:prstGeom prst="rect">
            <a:avLst/>
          </a:prstGeom>
          <a:noFill/>
        </p:spPr>
      </p:pic>
      <p:pic>
        <p:nvPicPr>
          <p:cNvPr id="5123" name="Picture 3" descr="C:\Users\админ\Downloads\АНКЕТА-ДЛЯ-БАТЬКІВ-про-вихователя.jpg"/>
          <p:cNvPicPr>
            <a:picLocks noChangeAspect="1" noChangeArrowheads="1"/>
          </p:cNvPicPr>
          <p:nvPr/>
        </p:nvPicPr>
        <p:blipFill>
          <a:blip r:embed="rId4" cstate="print"/>
          <a:srcRect l="11700" t="5208" b="20833"/>
          <a:stretch>
            <a:fillRect/>
          </a:stretch>
        </p:blipFill>
        <p:spPr bwMode="auto">
          <a:xfrm>
            <a:off x="6000760" y="2630985"/>
            <a:ext cx="2901861" cy="4105072"/>
          </a:xfrm>
          <a:prstGeom prst="rect">
            <a:avLst/>
          </a:prstGeom>
          <a:noFill/>
        </p:spPr>
      </p:pic>
      <p:pic>
        <p:nvPicPr>
          <p:cNvPr id="5124" name="Picture 4" descr="C:\Users\админ\Desktop\Характеристика-вихователя-ДНЗ-КТ-від-батьків (2).jpg"/>
          <p:cNvPicPr>
            <a:picLocks noChangeAspect="1" noChangeArrowheads="1"/>
          </p:cNvPicPr>
          <p:nvPr/>
        </p:nvPicPr>
        <p:blipFill>
          <a:blip r:embed="rId5" cstate="print"/>
          <a:srcRect l="11377" t="4828" r="4422" b="8273"/>
          <a:stretch>
            <a:fillRect/>
          </a:stretch>
        </p:blipFill>
        <p:spPr bwMode="auto">
          <a:xfrm>
            <a:off x="357158" y="2357429"/>
            <a:ext cx="2714644" cy="396191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85852" y="785794"/>
            <a:ext cx="66351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Відгуки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 про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діяльність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педагогічного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працівника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та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її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результати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1714488"/>
            <a:ext cx="7000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Була у складі  робочої групи  у оцінюванні напряму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“Освітнє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середовище закладу дошкільної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освіти”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Розробила діаграми для визначення результатів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самооцінювання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за критеріями та індикаторами, напрям оцінювання «Освітнє середовище закладу дошкільної освіти».</a:t>
            </a:r>
          </a:p>
          <a:p>
            <a:pPr algn="just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Долучилась до ІІ Міжнародного заняття доброти організованого БФ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“Щаслива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лапа”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(березень 2022р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.)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1071546"/>
            <a:ext cx="4275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Громадська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діяльність педагога.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928670"/>
          <a:ext cx="8572559" cy="50301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2903"/>
                <a:gridCol w="1157295"/>
                <a:gridCol w="1285884"/>
                <a:gridCol w="2903671"/>
                <a:gridCol w="811105"/>
                <a:gridCol w="1161342"/>
                <a:gridCol w="910359"/>
              </a:tblGrid>
              <a:tr h="4917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№ з/п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Вид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документа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Номер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документа,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дата видачі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Назва курсів або додаткової  освіти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Кількість годин навчання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Місце навчання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Примітки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5226"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Сертифікат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ЄДРПОУ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41526967;</a:t>
                      </a:r>
                      <a:endParaRPr lang="uk-UA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серпня 2019р.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“Траєкторія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розвитку сучасного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педагога”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uk-UA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марафон)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 годин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Сайт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“Всеосвіта”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6810"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Сертифікат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ЄДРПОУ 41526967;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 серпня 2019 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STEM-освіта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у 2021-2022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навчальному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році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актуальні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питання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перспективи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(Науково – практичний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семінар)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години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Сайт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“Всеосвіта”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78665"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Сертифікат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 листопада 2021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Цифрограм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2.0(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тестування)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платформа Дія.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Цифрова освіта.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Високий рівень С1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8665"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Сертифікат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листопада 2021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Цифрограм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2.0(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тестування)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платформа Дія.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Цифрова освіта.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Високий рівень С2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071802" y="357166"/>
            <a:ext cx="3033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Підвищення кваліфікації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C:\Users\админ\Desktop\Свідоцтва, сертифікати і дипломи, що підтверджують проходження курсової підготовки\img20211101_23324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857232"/>
            <a:ext cx="2643206" cy="3735111"/>
          </a:xfrm>
          <a:prstGeom prst="rect">
            <a:avLst/>
          </a:prstGeom>
          <a:noFill/>
        </p:spPr>
      </p:pic>
      <p:pic>
        <p:nvPicPr>
          <p:cNvPr id="5" name="Picture 5" descr="C:\Users\админ\Desktop\Свідоцтва, сертифікати і дипломи, що підтверджують проходження курсової підготовки\img20211101_233402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857232"/>
            <a:ext cx="2571768" cy="3634160"/>
          </a:xfrm>
          <a:prstGeom prst="rect">
            <a:avLst/>
          </a:prstGeom>
          <a:noFill/>
        </p:spPr>
      </p:pic>
      <p:pic>
        <p:nvPicPr>
          <p:cNvPr id="6" name="Picture 6" descr="C:\Users\админ\Desktop\Свідоцтва, сертифікати і дипломи, що підтверджують проходження курсової підготовки\Грамота проекту від vseosvita.ua №XL9758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28604"/>
            <a:ext cx="2571768" cy="3639577"/>
          </a:xfrm>
          <a:prstGeom prst="rect">
            <a:avLst/>
          </a:prstGeom>
          <a:noFill/>
        </p:spPr>
      </p:pic>
      <p:pic>
        <p:nvPicPr>
          <p:cNvPr id="7" name="Picture 8" descr="C:\Users\админ\Desktop\Свідоцтва, сертифікати і дипломи, що підтверджують проходження курсової підготовки\aEtgIP5Qtdx52FYB2L1ai8EBI606QJuC-1637686568_page-0001.jpg"/>
          <p:cNvPicPr>
            <a:picLocks noChangeAspect="1" noChangeArrowheads="1"/>
          </p:cNvPicPr>
          <p:nvPr/>
        </p:nvPicPr>
        <p:blipFill>
          <a:blip r:embed="rId6" cstate="print"/>
          <a:srcRect l="5676" t="2005" r="6349" b="3742"/>
          <a:stretch>
            <a:fillRect/>
          </a:stretch>
        </p:blipFill>
        <p:spPr bwMode="auto">
          <a:xfrm>
            <a:off x="1500166" y="3143248"/>
            <a:ext cx="2240417" cy="3396762"/>
          </a:xfrm>
          <a:prstGeom prst="rect">
            <a:avLst/>
          </a:prstGeom>
          <a:noFill/>
        </p:spPr>
      </p:pic>
      <p:pic>
        <p:nvPicPr>
          <p:cNvPr id="8" name="Picture 2" descr="C:\Users\админ\Desktop\Свідоцтва, сертифікати і дипломи, що підтверджують проходження курсової підготовки\AGJdZBW5HGkrRLYQ4Onaf60AtkBRrEgC-1637862818_page-0001.jpg"/>
          <p:cNvPicPr>
            <a:picLocks noChangeAspect="1" noChangeArrowheads="1"/>
          </p:cNvPicPr>
          <p:nvPr/>
        </p:nvPicPr>
        <p:blipFill>
          <a:blip r:embed="rId7" cstate="print"/>
          <a:srcRect l="5676" t="3743" r="6349" b="4010"/>
          <a:stretch>
            <a:fillRect/>
          </a:stretch>
        </p:blipFill>
        <p:spPr bwMode="auto">
          <a:xfrm>
            <a:off x="5072066" y="3071810"/>
            <a:ext cx="2286016" cy="3392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714356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Інноваційна діяльність педагога:    </a:t>
            </a:r>
          </a:p>
          <a:p>
            <a:pPr algn="ctr"/>
            <a:r>
              <a:rPr lang="uk-UA" sz="2000" b="1" u="sng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«</a:t>
            </a:r>
            <a:r>
              <a:rPr lang="uk-UA" sz="2000" b="1" u="sng" dirty="0" err="1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Проєктна</a:t>
            </a:r>
            <a:r>
              <a:rPr lang="uk-UA" sz="2000" b="1" u="sng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діяльність – як важливий інструмент дошкільної освіти».</a:t>
            </a:r>
            <a:endParaRPr lang="ru-RU" sz="2000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000240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«Відкриваємо таємниці всесвіту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–за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допомогою П³» (автор Т.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Піроженко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Термін проведення 05.04. – 16.04.2021р.</a:t>
            </a: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Старша група «Бджілка». </a:t>
            </a: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админ\Desktop\IMG_20210412_1610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000240"/>
            <a:ext cx="3341063" cy="2398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админ\Desktop\IMG_20210412_1548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429132"/>
            <a:ext cx="2915877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админ\Desktop\IMG-022c8b327e61e5c9344ab0d9118227a3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983874" y="2873722"/>
            <a:ext cx="2903044" cy="3870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714348" y="6072206"/>
            <a:ext cx="3429024" cy="35719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Проєктне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заняття  «Незвичайна подорож» 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72000" y="6215082"/>
            <a:ext cx="2786082" cy="35719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uk-UA" sz="14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Дидактична гра "Склади сузір'я"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72132" y="4071942"/>
            <a:ext cx="2643206" cy="35719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Дидактична гра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“Знайди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пару</a:t>
            </a:r>
            <a:r>
              <a:rPr lang="uk-UA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488" y="642918"/>
            <a:ext cx="3171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Методична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діяльність.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21442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Управління освіти, </a:t>
            </a:r>
            <a:r>
              <a:rPr lang="uk-UA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ПЦ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ПРПП.</a:t>
            </a:r>
            <a:endParaRPr lang="uk-UA" sz="24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1785926"/>
          <a:ext cx="8215370" cy="99727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6878198"/>
                <a:gridCol w="1337172"/>
              </a:tblGrid>
              <a:tr h="35719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algn="just"/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Навчальний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семінар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Хмарні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технології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допомогу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педагогу ЗДО.  Як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створити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електронне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портфоліо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педагога?»(практична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частина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285750" indent="-28575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Лютий 2022р.</a:t>
                      </a:r>
                      <a:endParaRPr lang="ru-RU" sz="1400" i="1" dirty="0"/>
                    </a:p>
                  </a:txBody>
                  <a:tcPr marL="62056" marR="62056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785926"/>
          <a:ext cx="8215370" cy="334900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6878198"/>
                <a:gridCol w="1337172"/>
              </a:tblGrid>
              <a:tr h="35719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2016 -2017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marL="285750" indent="-28575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Семінар-практикум «Формування творчої особистості дитини засобами музики»</a:t>
                      </a:r>
                    </a:p>
                    <a:p>
                      <a:pPr marL="285750" indent="-28575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Дискусія на тему «Використання творів народного фольклору на музичних заняттях  та</a:t>
                      </a:r>
                    </a:p>
                    <a:p>
                      <a:pPr marL="285750" indent="-28575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повсякденному житті»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Вересень2016р.</a:t>
                      </a:r>
                      <a:endParaRPr lang="ru-RU" sz="1400" i="1" dirty="0"/>
                    </a:p>
                  </a:txBody>
                  <a:tcPr marL="62056" marR="62056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Консультація для батьків «Розвиток мови дітей засобами художньої літератури» .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3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Жовтень 2016 р.</a:t>
                      </a:r>
                      <a:endParaRPr lang="ru-RU" sz="1300" i="1" dirty="0"/>
                    </a:p>
                  </a:txBody>
                  <a:tcPr marL="62056" marR="62056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Групові батьківські збори №2: фотовиставка «Ми діти твої Україно».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Грудень 2016 р.</a:t>
                      </a:r>
                      <a:endParaRPr lang="ru-RU" sz="1400" i="1" dirty="0"/>
                    </a:p>
                  </a:txBody>
                  <a:tcPr marL="62056" marR="62056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Участь у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конкурсі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Дошкільний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навчальний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заклад –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осередок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історії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та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традицій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рідного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краю» (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номінація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Народознавство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»)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Жовтень 2017р.</a:t>
                      </a:r>
                      <a:endParaRPr lang="ru-RU" sz="1300" i="1" dirty="0" smtClean="0"/>
                    </a:p>
                    <a:p>
                      <a:endParaRPr lang="ru-RU" sz="1400" i="1" dirty="0">
                        <a:ln>
                          <a:solidFill>
                            <a:schemeClr val="accent3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2056" marR="62056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Проблемна педагогічна рада №2.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Презентація «Із скарбниць народних – до сердець дитячих».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Січень 2017р.</a:t>
                      </a:r>
                      <a:endParaRPr lang="ru-RU" sz="1400" i="1" dirty="0">
                        <a:ln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 marL="62056" marR="62056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285750" indent="-28575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Відкритий </a:t>
                      </a:r>
                      <a:r>
                        <a:rPr lang="uk-UA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показ.Розвага</a:t>
                      </a:r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елементами дидактичних ігор «Пригоди в країну Економіку».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Травень 2017 р.</a:t>
                      </a:r>
                      <a:endParaRPr lang="ru-RU" sz="1400" i="1" dirty="0"/>
                    </a:p>
                  </a:txBody>
                  <a:tcPr marL="62056" marR="62056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Поповнювала</a:t>
                      </a: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сайт </a:t>
                      </a:r>
                      <a:r>
                        <a:rPr lang="ru-RU" sz="1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садочку</a:t>
                      </a: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</a:t>
                      </a: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рубрики «</a:t>
                      </a:r>
                      <a:r>
                        <a:rPr lang="ru-RU" sz="1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Новини</a:t>
                      </a: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</a:t>
                      </a: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життя</a:t>
                      </a: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садочка</a:t>
                      </a: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Протягом</a:t>
                      </a:r>
                      <a:r>
                        <a:rPr lang="ru-RU" sz="14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2016-2017 н.р. </a:t>
                      </a:r>
                      <a:endParaRPr lang="ru-RU" sz="1400" b="0" i="1" dirty="0"/>
                    </a:p>
                  </a:txBody>
                  <a:tcPr marL="62056" marR="62056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28596" y="1000108"/>
            <a:ext cx="77867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Участь у роботі методичної служби дошкільного навчального закладу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857232"/>
          <a:ext cx="8215370" cy="482004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6878198"/>
                <a:gridCol w="1337172"/>
              </a:tblGrid>
              <a:tr h="35719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 pitchFamily="18" charset="0"/>
                          <a:cs typeface="Times New Roman" pitchFamily="18" charset="0"/>
                        </a:rPr>
                        <a:t>2020-2021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6" marR="62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222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cs typeface="Times New Roman" pitchFamily="18" charset="0"/>
                        </a:rPr>
                        <a:t>Пізнавальний проект «Відкриваємо таємниці Всесвіту».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Березень 2021р.</a:t>
                      </a:r>
                      <a:endParaRPr lang="ru-RU" sz="1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/>
                </a:tc>
              </a:tr>
              <a:tr h="4440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cs typeface="Times New Roman" pitchFamily="18" charset="0"/>
                        </a:rPr>
                        <a:t>Педагогічна рада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cs typeface="Times New Roman" pitchFamily="18" charset="0"/>
                        </a:rPr>
                        <a:t>«Інструментарій до моніторингового обстеження  дітей дошкільного віку»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Травень 2021р.</a:t>
                      </a:r>
                      <a:endParaRPr lang="ru-RU" sz="1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/>
                </a:tc>
              </a:tr>
              <a:tr h="222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cs typeface="Times New Roman" pitchFamily="18" charset="0"/>
                        </a:rPr>
                        <a:t>Розвага «Квітковий диво грай»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Червень 2021р.</a:t>
                      </a:r>
                      <a:endParaRPr lang="ru-RU" sz="1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/>
                </a:tc>
              </a:tr>
              <a:tr h="291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cs typeface="Times New Roman" pitchFamily="18" charset="0"/>
                        </a:rPr>
                        <a:t>Відкритий показ «Загартування та водні процедури в умовах дошкільного закладу».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Липень 2021р.</a:t>
                      </a:r>
                      <a:endParaRPr lang="ru-RU" sz="1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/>
                </a:tc>
              </a:tr>
              <a:tr h="22202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0" dirty="0">
                          <a:latin typeface="Times New Roman" pitchFamily="18" charset="0"/>
                          <a:cs typeface="Times New Roman" pitchFamily="18" charset="0"/>
                        </a:rPr>
                        <a:t>2021-2022</a:t>
                      </a:r>
                      <a:endParaRPr lang="ru-RU" sz="1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4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cs typeface="Times New Roman" pitchFamily="18" charset="0"/>
                        </a:rPr>
                        <a:t>Педагогічна рада «</a:t>
                      </a:r>
                      <a:r>
                        <a:rPr lang="uk-UA" sz="1400" dirty="0" err="1">
                          <a:latin typeface="Times New Roman" pitchFamily="18" charset="0"/>
                          <a:cs typeface="Times New Roman" pitchFamily="18" charset="0"/>
                        </a:rPr>
                        <a:t>Психолого</a:t>
                      </a:r>
                      <a:r>
                        <a:rPr lang="uk-UA" sz="1400" dirty="0">
                          <a:latin typeface="Times New Roman" pitchFamily="18" charset="0"/>
                          <a:cs typeface="Times New Roman" pitchFamily="18" charset="0"/>
                        </a:rPr>
                        <a:t> – емоційний стан дошкільників»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cs typeface="Times New Roman" pitchFamily="18" charset="0"/>
                        </a:rPr>
                        <a:t>Організовану  освітню роботу  з дітьми я проводжу…(з досвіду роботи)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Листопад 2021р.</a:t>
                      </a:r>
                      <a:endParaRPr lang="ru-RU" sz="1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/>
                </a:tc>
              </a:tr>
              <a:tr h="199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cs typeface="Times New Roman" pitchFamily="18" charset="0"/>
                        </a:rPr>
                        <a:t>Створення </a:t>
                      </a:r>
                      <a:r>
                        <a:rPr lang="uk-UA" sz="1400" dirty="0" err="1">
                          <a:latin typeface="Times New Roman" pitchFamily="18" charset="0"/>
                          <a:cs typeface="Times New Roman" pitchFamily="18" charset="0"/>
                        </a:rPr>
                        <a:t>Google</a:t>
                      </a:r>
                      <a:r>
                        <a:rPr lang="uk-UA" sz="1400" dirty="0">
                          <a:latin typeface="Times New Roman" pitchFamily="18" charset="0"/>
                          <a:cs typeface="Times New Roman" pitchFamily="18" charset="0"/>
                        </a:rPr>
                        <a:t> диска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  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Грудень</a:t>
                      </a:r>
                      <a:r>
                        <a:rPr lang="uk-UA" sz="1400" i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2021р.</a:t>
                      </a:r>
                      <a:endParaRPr lang="ru-RU" sz="1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/>
                </a:tc>
              </a:tr>
              <a:tr h="222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cs typeface="Times New Roman" pitchFamily="18" charset="0"/>
                        </a:rPr>
                        <a:t>Відкритий показ: «Сучасні ігрові заняття»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Лютий 2022р.</a:t>
                      </a:r>
                      <a:endParaRPr lang="ru-RU" sz="1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/>
                </a:tc>
              </a:tr>
              <a:tr h="222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cs typeface="Times New Roman" pitchFamily="18" charset="0"/>
                        </a:rPr>
                        <a:t>Створення електронного </a:t>
                      </a:r>
                      <a:r>
                        <a:rPr lang="uk-UA" sz="1400" dirty="0" err="1">
                          <a:latin typeface="Times New Roman" pitchFamily="18" charset="0"/>
                          <a:cs typeface="Times New Roman" pitchFamily="18" charset="0"/>
                        </a:rPr>
                        <a:t>портфоліо</a:t>
                      </a:r>
                      <a:r>
                        <a:rPr lang="uk-UA" sz="14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Лютий 2022р.</a:t>
                      </a:r>
                    </a:p>
                  </a:txBody>
                  <a:tcPr marL="62056" marR="62056" marT="0" marB="0"/>
                </a:tc>
              </a:tr>
              <a:tr h="222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Участь у Всеукраїнському конкурсі </a:t>
                      </a:r>
                      <a:r>
                        <a:rPr lang="uk-UA" sz="1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“ВСЕзнайлики”</a:t>
                      </a: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 сайті </a:t>
                      </a:r>
                      <a:r>
                        <a:rPr lang="uk-UA" sz="1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Всеосвіта</a:t>
                      </a: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3"/>
                        </a:rPr>
                        <a:t>https://vseosvita.ua/olympiad/s25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Лютий</a:t>
                      </a:r>
                      <a:r>
                        <a:rPr lang="uk-UA" sz="1400" i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2022р.</a:t>
                      </a:r>
                      <a:endParaRPr lang="uk-UA" sz="140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/>
                </a:tc>
              </a:tr>
              <a:tr h="222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cs typeface="Times New Roman" pitchFamily="18" charset="0"/>
                        </a:rPr>
                        <a:t>Народознавче дійство «Масляна».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Березень 202р.</a:t>
                      </a:r>
                      <a:endParaRPr lang="ru-RU" sz="1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/>
                </a:tc>
              </a:tr>
              <a:tr h="222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cs typeface="Times New Roman" pitchFamily="18" charset="0"/>
                        </a:rPr>
                        <a:t>Пізнавальний проект «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Вода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чарівниця</a:t>
                      </a:r>
                      <a:r>
                        <a:rPr lang="uk-UA" sz="1400" dirty="0"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Березень 2022р.</a:t>
                      </a:r>
                      <a:endParaRPr lang="ru-RU" sz="1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/>
                </a:tc>
              </a:tr>
              <a:tr h="222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cs typeface="Times New Roman" pitchFamily="18" charset="0"/>
                        </a:rPr>
                        <a:t>Педагогічна рада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cs typeface="Times New Roman" pitchFamily="18" charset="0"/>
                        </a:rPr>
                        <a:t>Педагогічний </a:t>
                      </a:r>
                      <a:r>
                        <a:rPr lang="uk-UA" sz="1400" dirty="0" err="1">
                          <a:latin typeface="Times New Roman" pitchFamily="18" charset="0"/>
                          <a:cs typeface="Times New Roman" pitchFamily="18" charset="0"/>
                        </a:rPr>
                        <a:t>меседж</a:t>
                      </a:r>
                      <a:r>
                        <a:rPr lang="uk-UA" sz="1400" dirty="0">
                          <a:latin typeface="Times New Roman" pitchFamily="18" charset="0"/>
                          <a:cs typeface="Times New Roman" pitchFamily="18" charset="0"/>
                        </a:rPr>
                        <a:t>  «Календарне планування у сучасному  форматі»(з досвіду роботи)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Травень 2022р.</a:t>
                      </a:r>
                      <a:endParaRPr lang="ru-RU" sz="14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6" marR="6205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1643050"/>
          <a:ext cx="7429552" cy="997270"/>
        </p:xfrm>
        <a:graphic>
          <a:graphicData uri="http://schemas.openxmlformats.org/drawingml/2006/table">
            <a:tbl>
              <a:tblPr/>
              <a:tblGrid>
                <a:gridCol w="484259"/>
                <a:gridCol w="5445095"/>
                <a:gridCol w="1500198"/>
              </a:tblGrid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900"/>
                        </a:spcAft>
                      </a:pPr>
                      <a:r>
                        <a:rPr lang="uk-UA" sz="1100" dirty="0" err="1" smtClean="0">
                          <a:latin typeface="Calibri"/>
                          <a:ea typeface="Calibri"/>
                          <a:cs typeface="Times New Roman"/>
                        </a:rPr>
                        <a:t>№п.п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900"/>
                        </a:spcAft>
                      </a:pPr>
                      <a:r>
                        <a:rPr lang="uk-UA" sz="1400" b="1" i="1" dirty="0">
                          <a:solidFill>
                            <a:srgbClr val="0F243E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900"/>
                        </a:spcAft>
                      </a:pPr>
                      <a:r>
                        <a:rPr lang="uk-UA" sz="1400" b="1" i="1">
                          <a:solidFill>
                            <a:srgbClr val="0F243E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Рік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«Відкриваємо таємниці всесвіту </a:t>
                      </a:r>
                      <a:r>
                        <a:rPr lang="uk-UA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–за</a:t>
                      </a: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допомогою П³» (автор Т. </a:t>
                      </a:r>
                      <a:r>
                        <a:rPr lang="uk-UA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Піроженко</a:t>
                      </a: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. Старша група «Бджілка</a:t>
                      </a:r>
                      <a:r>
                        <a:rPr lang="uk-UA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 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900"/>
                        </a:spcAft>
                      </a:pPr>
                      <a:r>
                        <a:rPr lang="uk-UA" sz="14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05.04. – 16.04.2021р..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14546" y="857232"/>
            <a:ext cx="4500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Методичні розробки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\Desktop\IMG_20220207_114517.jpg"/>
          <p:cNvPicPr>
            <a:picLocks noChangeAspect="1" noChangeArrowheads="1"/>
          </p:cNvPicPr>
          <p:nvPr/>
        </p:nvPicPr>
        <p:blipFill>
          <a:blip r:embed="rId3" cstate="print"/>
          <a:srcRect l="3226" t="4301" r="3226"/>
          <a:stretch>
            <a:fillRect/>
          </a:stretch>
        </p:blipFill>
        <p:spPr bwMode="auto">
          <a:xfrm>
            <a:off x="357158" y="2714620"/>
            <a:ext cx="2928958" cy="2247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дмин\Desktop\1644517595357.jpg"/>
          <p:cNvPicPr>
            <a:picLocks noChangeAspect="1" noChangeArrowheads="1"/>
          </p:cNvPicPr>
          <p:nvPr/>
        </p:nvPicPr>
        <p:blipFill>
          <a:blip r:embed="rId4" cstate="print"/>
          <a:srcRect l="10000" t="5333" r="5999" b="9333"/>
          <a:stretch>
            <a:fillRect/>
          </a:stretch>
        </p:blipFill>
        <p:spPr bwMode="auto">
          <a:xfrm>
            <a:off x="5500694" y="2714620"/>
            <a:ext cx="323119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643306" y="6000768"/>
            <a:ext cx="1357322" cy="35719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"Древо цілей" 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58" y="4857760"/>
            <a:ext cx="2857520" cy="35719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Дидактичний матеріал до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проєкту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29388" y="4786322"/>
            <a:ext cx="1571636" cy="35719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Макет «Всесвіт» 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админ\Desktop\IMG_20220211_140351.jpg"/>
          <p:cNvPicPr>
            <a:picLocks noChangeAspect="1" noChangeArrowheads="1"/>
          </p:cNvPicPr>
          <p:nvPr/>
        </p:nvPicPr>
        <p:blipFill>
          <a:blip r:embed="rId5" cstate="print"/>
          <a:srcRect l="4166" t="10416" b="10416"/>
          <a:stretch>
            <a:fillRect/>
          </a:stretch>
        </p:blipFill>
        <p:spPr bwMode="auto">
          <a:xfrm rot="16200000">
            <a:off x="3264971" y="3450145"/>
            <a:ext cx="239974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57422" y="500042"/>
            <a:ext cx="4123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Публікації у 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фахових виданнях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142984"/>
          <a:ext cx="8286809" cy="5477416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26004"/>
                <a:gridCol w="2417203"/>
                <a:gridCol w="642942"/>
                <a:gridCol w="4071965"/>
                <a:gridCol w="928695"/>
              </a:tblGrid>
              <a:tr h="200681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100" b="1" dirty="0"/>
                        <a:t>№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100" b="1" dirty="0">
                          <a:latin typeface="Times New Roman" pitchFamily="18" charset="0"/>
                          <a:cs typeface="Times New Roman" pitchFamily="18" charset="0"/>
                        </a:rPr>
                        <a:t>Назва матеріалу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100" b="1" dirty="0">
                          <a:latin typeface="Times New Roman" pitchFamily="18" charset="0"/>
                          <a:cs typeface="Times New Roman" pitchFamily="18" charset="0"/>
                        </a:rPr>
                        <a:t>Категорія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 pitchFamily="18" charset="0"/>
                          <a:cs typeface="Times New Roman" pitchFamily="18" charset="0"/>
                        </a:rPr>
                        <a:t>Назва періодичного видання або </a:t>
                      </a:r>
                      <a:r>
                        <a:rPr lang="uk-UA" sz="1100" b="1" dirty="0" err="1">
                          <a:latin typeface="Times New Roman" pitchFamily="18" charset="0"/>
                          <a:cs typeface="Times New Roman" pitchFamily="18" charset="0"/>
                        </a:rPr>
                        <a:t>веб-сторінки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 marR="201295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 pitchFamily="18" charset="0"/>
                          <a:cs typeface="Times New Roman" pitchFamily="18" charset="0"/>
                        </a:rPr>
                        <a:t>Дата публікації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</a:tr>
              <a:tr h="556949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100"/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Підсумкове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заняття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для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дітей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середнього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дошкільного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віку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Подорожуємо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країною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математики».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100">
                          <a:latin typeface="Times New Roman" pitchFamily="18" charset="0"/>
                          <a:cs typeface="Times New Roman" pitchFamily="18" charset="0"/>
                        </a:rPr>
                        <a:t>Дошкілля 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" pitchFamily="18" charset="0"/>
                          <a:cs typeface="Times New Roman" pitchFamily="18" charset="0"/>
                        </a:rPr>
                        <a:t>Сайт «</a:t>
                      </a:r>
                      <a:r>
                        <a:rPr lang="uk-UA" sz="1000" dirty="0" err="1">
                          <a:latin typeface="Times New Roman" pitchFamily="18" charset="0"/>
                          <a:cs typeface="Times New Roman" pitchFamily="18" charset="0"/>
                        </a:rPr>
                        <a:t>Всеосвіта</a:t>
                      </a:r>
                      <a:r>
                        <a:rPr lang="uk-UA" sz="1000" dirty="0"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000" u="sng" dirty="0"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https://vseosvita.ua/library/pidsumkove-zanatta-dla-ditej-serednogo-doskilnogo-viku-podorozuemo-krainou-matematiki-352183.html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100">
                          <a:latin typeface="Times New Roman" pitchFamily="18" charset="0"/>
                          <a:cs typeface="Times New Roman" pitchFamily="18" charset="0"/>
                        </a:rPr>
                        <a:t>31.08.2020 р.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</a:tr>
              <a:tr h="464124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100"/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Тематичний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тиждень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«Тараса думки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будуть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жити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віки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» (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середня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група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100">
                          <a:latin typeface="Times New Roman" pitchFamily="18" charset="0"/>
                          <a:cs typeface="Times New Roman" pitchFamily="18" charset="0"/>
                        </a:rPr>
                        <a:t>Дошкілля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" pitchFamily="18" charset="0"/>
                          <a:cs typeface="Times New Roman" pitchFamily="18" charset="0"/>
                        </a:rPr>
                        <a:t>Сайт «</a:t>
                      </a:r>
                      <a:r>
                        <a:rPr lang="uk-UA" sz="1000" dirty="0" err="1">
                          <a:latin typeface="Times New Roman" pitchFamily="18" charset="0"/>
                          <a:cs typeface="Times New Roman" pitchFamily="18" charset="0"/>
                        </a:rPr>
                        <a:t>Всеосвіта</a:t>
                      </a:r>
                      <a:r>
                        <a:rPr lang="uk-UA" sz="1000" dirty="0"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000" u="sng" dirty="0"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https://vseosvita.ua/library/tematicnij-tizden-tarasa-dumki-budut-ziti-viki-seredna-grupa-351493.html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100">
                          <a:latin typeface="Times New Roman" pitchFamily="18" charset="0"/>
                          <a:cs typeface="Times New Roman" pitchFamily="18" charset="0"/>
                        </a:rPr>
                        <a:t>30.08.2020 р.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</a:tr>
              <a:tr h="464124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100"/>
                        <a:t>3.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Тематичний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тиждень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«Народ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я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єдині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» (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старша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група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100">
                          <a:latin typeface="Times New Roman" pitchFamily="18" charset="0"/>
                          <a:cs typeface="Times New Roman" pitchFamily="18" charset="0"/>
                        </a:rPr>
                        <a:t>Дошкілля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" pitchFamily="18" charset="0"/>
                          <a:cs typeface="Times New Roman" pitchFamily="18" charset="0"/>
                        </a:rPr>
                        <a:t>Сайт «</a:t>
                      </a:r>
                      <a:r>
                        <a:rPr lang="uk-UA" sz="1000" dirty="0" err="1">
                          <a:latin typeface="Times New Roman" pitchFamily="18" charset="0"/>
                          <a:cs typeface="Times New Roman" pitchFamily="18" charset="0"/>
                        </a:rPr>
                        <a:t>Всеосвіта</a:t>
                      </a:r>
                      <a:r>
                        <a:rPr lang="uk-UA" sz="1000" dirty="0"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000" u="sng" dirty="0"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https://vseosvita.ua/library/tematicnij-tizden-narod-i-a-edini-starsa-grupa-351471.html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100">
                          <a:latin typeface="Times New Roman" pitchFamily="18" charset="0"/>
                          <a:cs typeface="Times New Roman" pitchFamily="18" charset="0"/>
                        </a:rPr>
                        <a:t>30.08.2020 р.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</a:tr>
              <a:tr h="464124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100"/>
                        <a:t>4.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Тематичний тиждень «Зимові розваги українців».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100" dirty="0" err="1">
                          <a:latin typeface="Times New Roman" pitchFamily="18" charset="0"/>
                          <a:cs typeface="Times New Roman" pitchFamily="18" charset="0"/>
                        </a:rPr>
                        <a:t>Дошкілля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" pitchFamily="18" charset="0"/>
                          <a:cs typeface="Times New Roman" pitchFamily="18" charset="0"/>
                        </a:rPr>
                        <a:t>Сайт «</a:t>
                      </a:r>
                      <a:r>
                        <a:rPr lang="uk-UA" sz="1000" dirty="0" err="1">
                          <a:latin typeface="Times New Roman" pitchFamily="18" charset="0"/>
                          <a:cs typeface="Times New Roman" pitchFamily="18" charset="0"/>
                        </a:rPr>
                        <a:t>Всеосвіта</a:t>
                      </a:r>
                      <a:r>
                        <a:rPr lang="uk-UA" sz="1000" dirty="0"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000" u="sng" dirty="0">
                          <a:latin typeface="Times New Roman" pitchFamily="18" charset="0"/>
                          <a:cs typeface="Times New Roman" pitchFamily="18" charset="0"/>
                          <a:hlinkClick r:id="rId6"/>
                        </a:rPr>
                        <a:t>https://vseosvita.ua/library/tematicnij-tizden-zimovi-rozvagi-ukrainciv-351000.html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100">
                          <a:latin typeface="Times New Roman" pitchFamily="18" charset="0"/>
                          <a:cs typeface="Times New Roman" pitchFamily="18" charset="0"/>
                        </a:rPr>
                        <a:t>30.08.2020 р.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</a:tr>
              <a:tr h="37130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100"/>
                        <a:t>5.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Дидактична гра «Порівняй доріжки».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100">
                          <a:latin typeface="Times New Roman" pitchFamily="18" charset="0"/>
                          <a:cs typeface="Times New Roman" pitchFamily="18" charset="0"/>
                        </a:rPr>
                        <a:t>Дошкілля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" pitchFamily="18" charset="0"/>
                          <a:cs typeface="Times New Roman" pitchFamily="18" charset="0"/>
                        </a:rPr>
                        <a:t>Сайт «</a:t>
                      </a:r>
                      <a:r>
                        <a:rPr lang="uk-UA" sz="1000" dirty="0" err="1">
                          <a:latin typeface="Times New Roman" pitchFamily="18" charset="0"/>
                          <a:cs typeface="Times New Roman" pitchFamily="18" charset="0"/>
                        </a:rPr>
                        <a:t>Всеосвіта</a:t>
                      </a:r>
                      <a:r>
                        <a:rPr lang="uk-UA" sz="1000" dirty="0"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000" u="sng" dirty="0">
                          <a:latin typeface="Times New Roman" pitchFamily="18" charset="0"/>
                          <a:cs typeface="Times New Roman" pitchFamily="18" charset="0"/>
                          <a:hlinkClick r:id="rId7"/>
                        </a:rPr>
                        <a:t>https://vseosvita.ua/library/didakticna-gra-porivnaj-dorizki-350994.html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100">
                          <a:latin typeface="Times New Roman" pitchFamily="18" charset="0"/>
                          <a:cs typeface="Times New Roman" pitchFamily="18" charset="0"/>
                        </a:rPr>
                        <a:t>30.08.2020 р.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</a:tr>
              <a:tr h="37130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100"/>
                        <a:t>6.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Дидактична гра «Збери яблука».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100">
                          <a:latin typeface="Times New Roman" pitchFamily="18" charset="0"/>
                          <a:cs typeface="Times New Roman" pitchFamily="18" charset="0"/>
                        </a:rPr>
                        <a:t>Дошкілля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" pitchFamily="18" charset="0"/>
                          <a:cs typeface="Times New Roman" pitchFamily="18" charset="0"/>
                        </a:rPr>
                        <a:t>Сайт «</a:t>
                      </a:r>
                      <a:r>
                        <a:rPr lang="uk-UA" sz="1000" dirty="0" err="1">
                          <a:latin typeface="Times New Roman" pitchFamily="18" charset="0"/>
                          <a:cs typeface="Times New Roman" pitchFamily="18" charset="0"/>
                        </a:rPr>
                        <a:t>Всеосвіта</a:t>
                      </a:r>
                      <a:r>
                        <a:rPr lang="uk-UA" sz="1000" dirty="0"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000" u="sng" dirty="0">
                          <a:latin typeface="Times New Roman" pitchFamily="18" charset="0"/>
                          <a:cs typeface="Times New Roman" pitchFamily="18" charset="0"/>
                          <a:hlinkClick r:id="rId8"/>
                        </a:rPr>
                        <a:t>https://vseosvita.ua/library/didakticna-gra-zberi-ablucka-352443.html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100">
                          <a:latin typeface="Times New Roman" pitchFamily="18" charset="0"/>
                          <a:cs typeface="Times New Roman" pitchFamily="18" charset="0"/>
                        </a:rPr>
                        <a:t>01.09.2020 р.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</a:tr>
              <a:tr h="599696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100"/>
                        <a:t>7.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Конспект заняття Незичайна подорож (дитина в сенсорно – пізнавальному просторі, природний світ)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 pitchFamily="18" charset="0"/>
                          <a:cs typeface="Times New Roman" pitchFamily="18" charset="0"/>
                        </a:rPr>
                        <a:t>Дошкілля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" pitchFamily="18" charset="0"/>
                          <a:cs typeface="Times New Roman" pitchFamily="18" charset="0"/>
                        </a:rPr>
                        <a:t>Сайт «</a:t>
                      </a:r>
                      <a:r>
                        <a:rPr lang="uk-UA" sz="1000" dirty="0" err="1">
                          <a:latin typeface="Times New Roman" pitchFamily="18" charset="0"/>
                          <a:cs typeface="Times New Roman" pitchFamily="18" charset="0"/>
                        </a:rPr>
                        <a:t>Всеосвіта</a:t>
                      </a:r>
                      <a:r>
                        <a:rPr lang="uk-UA" sz="10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000" u="sng" dirty="0">
                          <a:latin typeface="Times New Roman" pitchFamily="18" charset="0"/>
                          <a:cs typeface="Times New Roman" pitchFamily="18" charset="0"/>
                          <a:hlinkClick r:id="rId9"/>
                        </a:rPr>
                        <a:t>https://vseosvita.ua/library/konspekt-zanatta-nezicajna-podoroz-ditina-v-sensorno-piznavalnomu-prostori-prirodnij-svit-488857.html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 pitchFamily="18" charset="0"/>
                          <a:cs typeface="Times New Roman" pitchFamily="18" charset="0"/>
                        </a:rPr>
                        <a:t>24.10.2021.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</a:tr>
              <a:tr h="464124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100"/>
                        <a:t>8.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Конспект занятя Хочу все знати (природний світ, валеологія)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 pitchFamily="18" charset="0"/>
                          <a:cs typeface="Times New Roman" pitchFamily="18" charset="0"/>
                        </a:rPr>
                        <a:t>Дошкілля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" pitchFamily="18" charset="0"/>
                          <a:cs typeface="Times New Roman" pitchFamily="18" charset="0"/>
                        </a:rPr>
                        <a:t>Сайт «</a:t>
                      </a:r>
                      <a:r>
                        <a:rPr lang="uk-UA" sz="1000" dirty="0" err="1">
                          <a:latin typeface="Times New Roman" pitchFamily="18" charset="0"/>
                          <a:cs typeface="Times New Roman" pitchFamily="18" charset="0"/>
                        </a:rPr>
                        <a:t>Всеосвіта</a:t>
                      </a:r>
                      <a:r>
                        <a:rPr lang="uk-UA" sz="10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000" u="sng" dirty="0">
                          <a:latin typeface="Times New Roman" pitchFamily="18" charset="0"/>
                          <a:cs typeface="Times New Roman" pitchFamily="18" charset="0"/>
                          <a:hlinkClick r:id="rId10"/>
                        </a:rPr>
                        <a:t>https://vseosvita.ua/library/konspekt-zanata-hocu-vse-znati-prirodnij-svit-valeologia-488859.html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 pitchFamily="18" charset="0"/>
                          <a:cs typeface="Times New Roman" pitchFamily="18" charset="0"/>
                        </a:rPr>
                        <a:t>24.10.2021.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</a:tr>
              <a:tr h="556949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100"/>
                        <a:t>9.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Конспект заняття (дитина в сенсорно – пізнавальному просторі, конструювання)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100">
                          <a:latin typeface="Times New Roman" pitchFamily="18" charset="0"/>
                          <a:cs typeface="Times New Roman" pitchFamily="18" charset="0"/>
                        </a:rPr>
                        <a:t>Дошкілля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" pitchFamily="18" charset="0"/>
                          <a:cs typeface="Times New Roman" pitchFamily="18" charset="0"/>
                        </a:rPr>
                        <a:t>Сайт «</a:t>
                      </a:r>
                      <a:r>
                        <a:rPr lang="uk-UA" sz="1000" dirty="0" err="1">
                          <a:latin typeface="Times New Roman" pitchFamily="18" charset="0"/>
                          <a:cs typeface="Times New Roman" pitchFamily="18" charset="0"/>
                        </a:rPr>
                        <a:t>Всеосвіта</a:t>
                      </a:r>
                      <a:r>
                        <a:rPr lang="uk-UA" sz="10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000" u="sng" dirty="0">
                          <a:latin typeface="Times New Roman" pitchFamily="18" charset="0"/>
                          <a:cs typeface="Times New Roman" pitchFamily="18" charset="0"/>
                          <a:hlinkClick r:id="rId11"/>
                        </a:rPr>
                        <a:t>https://vseosvita.ua/library/konspekt-zanatta-ditina-v-sensorno-piznavalnomu-prostori-konstruuvanna-488863.html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uk-UA" sz="1100">
                          <a:latin typeface="Times New Roman" pitchFamily="18" charset="0"/>
                          <a:cs typeface="Times New Roman" pitchFamily="18" charset="0"/>
                        </a:rPr>
                        <a:t>24.10.2021.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</a:tr>
              <a:tr h="37130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100"/>
                        <a:t>10.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Конспект заняття В гості до Сонечка (грамота)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 pitchFamily="18" charset="0"/>
                          <a:cs typeface="Times New Roman" pitchFamily="18" charset="0"/>
                        </a:rPr>
                        <a:t>Дошкілля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" pitchFamily="18" charset="0"/>
                          <a:cs typeface="Times New Roman" pitchFamily="18" charset="0"/>
                        </a:rPr>
                        <a:t>Сайт «</a:t>
                      </a:r>
                      <a:r>
                        <a:rPr lang="uk-UA" sz="1000" dirty="0" err="1">
                          <a:latin typeface="Times New Roman" pitchFamily="18" charset="0"/>
                          <a:cs typeface="Times New Roman" pitchFamily="18" charset="0"/>
                        </a:rPr>
                        <a:t>Всеосвіта</a:t>
                      </a:r>
                      <a:r>
                        <a:rPr lang="uk-UA" sz="10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000" u="sng" dirty="0">
                          <a:latin typeface="Times New Roman" pitchFamily="18" charset="0"/>
                          <a:cs typeface="Times New Roman" pitchFamily="18" charset="0"/>
                          <a:hlinkClick r:id="rId12"/>
                        </a:rPr>
                        <a:t>https://vseosvita.ua/library/konspekt-zanatta-v-gosti-do-sonecka-gramota-488865.html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 pitchFamily="18" charset="0"/>
                          <a:cs typeface="Times New Roman" pitchFamily="18" charset="0"/>
                        </a:rPr>
                        <a:t>24.10.2021.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449" marR="23449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14475</TotalTime>
  <Words>987</Words>
  <Application>Microsoft Office PowerPoint</Application>
  <PresentationFormat>Экран (4:3)</PresentationFormat>
  <Paragraphs>198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90</cp:revision>
  <dcterms:created xsi:type="dcterms:W3CDTF">2022-02-03T16:19:06Z</dcterms:created>
  <dcterms:modified xsi:type="dcterms:W3CDTF">2022-03-27T10:03:46Z</dcterms:modified>
</cp:coreProperties>
</file>