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57" r:id="rId4"/>
    <p:sldId id="259" r:id="rId5"/>
    <p:sldId id="262" r:id="rId6"/>
    <p:sldId id="263" r:id="rId7"/>
    <p:sldId id="276" r:id="rId8"/>
    <p:sldId id="258" r:id="rId9"/>
    <p:sldId id="261" r:id="rId10"/>
    <p:sldId id="275" r:id="rId11"/>
    <p:sldId id="264" r:id="rId12"/>
    <p:sldId id="274" r:id="rId13"/>
    <p:sldId id="271" r:id="rId14"/>
    <p:sldId id="272" r:id="rId15"/>
    <p:sldId id="265" r:id="rId16"/>
    <p:sldId id="273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5" autoAdjust="0"/>
    <p:restoredTop sz="94638" autoAdjust="0"/>
  </p:normalViewPr>
  <p:slideViewPr>
    <p:cSldViewPr>
      <p:cViewPr>
        <p:scale>
          <a:sx n="80" d="100"/>
          <a:sy n="80" d="100"/>
        </p:scale>
        <p:origin x="-17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B4B8-4722-490B-A8EB-8BE03751C77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olympiad/s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seosvita.ua/library/didakticna-gra-zberi-ablucka-352443.html" TargetMode="External"/><Relationship Id="rId3" Type="http://schemas.openxmlformats.org/officeDocument/2006/relationships/hyperlink" Target="https://vseosvita.ua/library/pidsumkove-zanatta-dla-ditej-serednogo-doskilnogo-viku-podorozuemo-krainou-matematiki-352183.html" TargetMode="External"/><Relationship Id="rId7" Type="http://schemas.openxmlformats.org/officeDocument/2006/relationships/hyperlink" Target="https://vseosvita.ua/library/didakticna-gra-porivnaj-dorizki-350994.html" TargetMode="External"/><Relationship Id="rId12" Type="http://schemas.openxmlformats.org/officeDocument/2006/relationships/hyperlink" Target="https://vseosvita.ua/library/konspekt-zanatta-v-gosti-do-sonecka-gramota-488865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seosvita.ua/library/tematicnij-tizden-zimovi-rozvagi-ukrainciv-351000.html" TargetMode="External"/><Relationship Id="rId11" Type="http://schemas.openxmlformats.org/officeDocument/2006/relationships/hyperlink" Target="https://vseosvita.ua/library/konspekt-zanatta-ditina-v-sensorno-piznavalnomu-prostori-konstruuvanna-488863.html" TargetMode="External"/><Relationship Id="rId5" Type="http://schemas.openxmlformats.org/officeDocument/2006/relationships/hyperlink" Target="https://vseosvita.ua/library/tematicnij-tizden-narod-i-a-edini-starsa-grupa-351471.html" TargetMode="External"/><Relationship Id="rId10" Type="http://schemas.openxmlformats.org/officeDocument/2006/relationships/hyperlink" Target="https://vseosvita.ua/library/konspekt-zanata-hocu-vse-znati-prirodnij-svit-valeologia-488859.html" TargetMode="External"/><Relationship Id="rId4" Type="http://schemas.openxmlformats.org/officeDocument/2006/relationships/hyperlink" Target="https://vseosvita.ua/library/tematicnij-tizden-tarasa-dumki-budut-ziti-viki-seredna-grupa-351493.html" TargetMode="External"/><Relationship Id="rId9" Type="http://schemas.openxmlformats.org/officeDocument/2006/relationships/hyperlink" Target="https://vseosvita.ua/library/konspekt-zanatta-nezicajna-podoroz-ditina-v-sensorno-piznavalnomu-prostori-prirodnij-svit-488857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7" Type="http://schemas.openxmlformats.org/officeDocument/2006/relationships/hyperlink" Target="https://www.kmu.gov.ua/npas/pro-zatverdzhennya-polozhennya-pro-sertifikaciyu-pedagogichnih-pracivnikiv?fbclid=IwAR0okeSLiL_gQaJOXBBKhDi6SCleHl4YF7s0J08Xb3JTZA--g9mioLIG9a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.gov.ua/storage/app/uploads/public/5d0/22c/59b/5d022c59be3c3201681800.pdf" TargetMode="External"/><Relationship Id="rId5" Type="http://schemas.openxmlformats.org/officeDocument/2006/relationships/hyperlink" Target="https://mon.gov.ua/ua/npa/planuvannya-roboti-zakladu-doshkilnoyi-osviti-na-rik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428604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(ясла – садок)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комбінованого типу №26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Прилуцької міської ради Чернігівської області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ПОРТФОЛІО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Петруши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Вікторії Юріївни,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ВИХОВАТЕЛЯ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озможно, это изображение (1 человек)"/>
          <p:cNvPicPr/>
          <p:nvPr/>
        </p:nvPicPr>
        <p:blipFill>
          <a:blip r:embed="rId3" cstate="print"/>
          <a:srcRect l="13757" t="8517" r="20106" b="5353"/>
          <a:stretch>
            <a:fillRect/>
          </a:stretch>
        </p:blipFill>
        <p:spPr bwMode="auto">
          <a:xfrm>
            <a:off x="5072066" y="1857364"/>
            <a:ext cx="3357586" cy="435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857488" y="5857892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Прилуки 2022р.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642918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3. Методична діяльність.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Управління освіти,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ПЦ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ПРПП.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785926"/>
          <a:ext cx="8215370" cy="9972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78198"/>
                <a:gridCol w="1337172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семінар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Хмарні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технології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допомогу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педагогу ЗДО.  Як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створити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електронне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портфоліо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педагога?»(практична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частина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 2022р.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6"/>
          <a:ext cx="8215370" cy="33490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78198"/>
                <a:gridCol w="1337172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2016 -2017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Семінар-практикум «Формування творчої особистості дитини засобами музики»</a:t>
                      </a:r>
                    </a:p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Дискусія на тему «Використання творів народного фольклору на музичних заняттях  та</a:t>
                      </a:r>
                    </a:p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повсякденному житті»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Вересень2016р.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Консультація для батьків «Розвиток мови дітей засобами художньої літератури» 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 2016 р.</a:t>
                      </a:r>
                      <a:endParaRPr lang="ru-RU" sz="13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Групові батьківські збори №2: фотовиставка «Ми діти твої Україно».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 2016 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Участь у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Дошкільний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заклад –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осередок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історії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традицій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рідного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краю» (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номінація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Народознавство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 2017р.</a:t>
                      </a:r>
                      <a:endParaRPr lang="ru-RU" sz="1300" i="1" dirty="0" smtClean="0"/>
                    </a:p>
                    <a:p>
                      <a:endParaRPr lang="ru-RU" sz="1400" i="1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Проблемна педагогічна рада №2.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Презентація «Із скарбниць народних – до сердець дитячих».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 2017р.</a:t>
                      </a:r>
                      <a:endParaRPr lang="ru-RU" sz="1400" i="1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Відкритий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показ.Розвага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елементами дидактичних ігор «Пригоди в країну Економіку».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Травень 2017 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Поповнювала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сайт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садочку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рубрики 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Новини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життя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садочка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2016-2017 н.р. </a:t>
                      </a:r>
                      <a:endParaRPr lang="ru-RU" sz="1400" b="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000108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у роботі методичної служби дошкільного навчального закладу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857232"/>
          <a:ext cx="8215370" cy="48200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78198"/>
                <a:gridCol w="1337172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6" marR="62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22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Пізнавальний проект «Відкриваємо таємниці Всесвіту».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444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«Інструментарій до моніторингового обстеження  дітей дошкільного віку»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Розвага «Квітковий диво грай»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Червень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91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 «Загартування та водні процедури в умовах дошкільного закладу».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Липень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 «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 – емоційний стан дошкільників»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Організовану  освітню роботу  з дітьми я проводжу…(з досвіду роботи)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Листопад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19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Створення 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Google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 диска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Грудень</a:t>
                      </a:r>
                      <a:r>
                        <a:rPr lang="uk-UA" sz="14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показ: «Сучасні ігрові заняття»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Лютий 2022р.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Створення електронного 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портфоліо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Лютий 2022р.</a:t>
                      </a: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Участь у Всеукраїнському конкурсі 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“ВСЕзнайлики”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сайті 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/>
                        </a:rPr>
                        <a:t>https://vseosvita.ua/olympiad/s25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Лютий</a:t>
                      </a:r>
                      <a:r>
                        <a:rPr lang="uk-UA" sz="14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2022р.</a:t>
                      </a:r>
                      <a:endParaRPr lang="uk-UA" sz="14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Народознавче дійство «Масляна».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Березень 202р.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Пізнавальний проект «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чарівниця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Березень 2022р.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Педагогічний 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меседж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  «Календарне планування у сучасному  форматі»(з досвіду роботи) </a:t>
                      </a:r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Травень 2022р.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643050"/>
          <a:ext cx="7429552" cy="997270"/>
        </p:xfrm>
        <a:graphic>
          <a:graphicData uri="http://schemas.openxmlformats.org/drawingml/2006/table">
            <a:tbl>
              <a:tblPr/>
              <a:tblGrid>
                <a:gridCol w="484259"/>
                <a:gridCol w="5445095"/>
                <a:gridCol w="150019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100" dirty="0" err="1" smtClean="0">
                          <a:latin typeface="Calibri"/>
                          <a:ea typeface="Calibri"/>
                          <a:cs typeface="Times New Roman"/>
                        </a:rPr>
                        <a:t>№п.п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400" b="1" i="1" dirty="0">
                          <a:solidFill>
                            <a:srgbClr val="0F243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400" b="1" i="1">
                          <a:solidFill>
                            <a:srgbClr val="0F243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«Відкриваємо таємниці всесвіту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–за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допомогою П³» (автор Т.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Піроженко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. Старша група «Бджілка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05.04. – 16.04.2021р..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4546" y="85723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Методичні розробки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IMG_20220207_114517.jpg"/>
          <p:cNvPicPr>
            <a:picLocks noChangeAspect="1" noChangeArrowheads="1"/>
          </p:cNvPicPr>
          <p:nvPr/>
        </p:nvPicPr>
        <p:blipFill>
          <a:blip r:embed="rId3" cstate="print"/>
          <a:srcRect l="3226" t="4301" r="3226"/>
          <a:stretch>
            <a:fillRect/>
          </a:stretch>
        </p:blipFill>
        <p:spPr bwMode="auto">
          <a:xfrm>
            <a:off x="357158" y="2714620"/>
            <a:ext cx="2928958" cy="22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1644517595357.jpg"/>
          <p:cNvPicPr>
            <a:picLocks noChangeAspect="1" noChangeArrowheads="1"/>
          </p:cNvPicPr>
          <p:nvPr/>
        </p:nvPicPr>
        <p:blipFill>
          <a:blip r:embed="rId4" cstate="print"/>
          <a:srcRect l="10000" t="5333" r="5999" b="9333"/>
          <a:stretch>
            <a:fillRect/>
          </a:stretch>
        </p:blipFill>
        <p:spPr bwMode="auto">
          <a:xfrm>
            <a:off x="5500694" y="2714620"/>
            <a:ext cx="32311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43306" y="6000768"/>
            <a:ext cx="135732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"Древо цілей"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4857760"/>
            <a:ext cx="285752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Дидактичний матеріал до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4786322"/>
            <a:ext cx="157163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«Всесвіт»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админ\Desktop\IMG_20220211_140351.jpg"/>
          <p:cNvPicPr>
            <a:picLocks noChangeAspect="1" noChangeArrowheads="1"/>
          </p:cNvPicPr>
          <p:nvPr/>
        </p:nvPicPr>
        <p:blipFill>
          <a:blip r:embed="rId5" cstate="print"/>
          <a:srcRect l="4166" t="10416" b="10416"/>
          <a:stretch>
            <a:fillRect/>
          </a:stretch>
        </p:blipFill>
        <p:spPr bwMode="auto">
          <a:xfrm rot="16200000">
            <a:off x="3264971" y="3450145"/>
            <a:ext cx="23997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123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Публікації у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фахових виданнях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4"/>
          <a:ext cx="8286809" cy="54774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6004"/>
                <a:gridCol w="2417203"/>
                <a:gridCol w="642942"/>
                <a:gridCol w="4071965"/>
                <a:gridCol w="928695"/>
              </a:tblGrid>
              <a:tr h="20068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dirty="0"/>
                        <a:t>№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Назва матеріалу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Категорія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Назва періодичного видання або </a:t>
                      </a:r>
                      <a:r>
                        <a:rPr lang="uk-UA" sz="1100" b="1" dirty="0" err="1">
                          <a:latin typeface="Times New Roman" pitchFamily="18" charset="0"/>
                          <a:cs typeface="Times New Roman" pitchFamily="18" charset="0"/>
                        </a:rPr>
                        <a:t>веб-сторінки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marR="201295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Дата публікації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5694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Підсумкове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заняття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середнього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дошкільного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Подорожуємо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країною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математики».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 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https://vseosvita.ua/library/pidsumkove-zanatta-dla-ditej-serednogo-doskilnogo-viku-podorozuemo-krainou-matematiki-352183.html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31.08.2020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Тематичний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тиждень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«Тараса думки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будуть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жити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віки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https://vseosvita.ua/library/tematicnij-tizden-tarasa-dumki-budut-ziti-viki-seredna-grupa-351493.html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Тематичний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тиждень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«Народ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я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єдині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старша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https://vseosvita.ua/library/tematicnij-tizden-narod-i-a-edini-starsa-grupa-351471.html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Тематичний тиждень «Зимові розваги українців».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dirty="0" err="1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https://vseosvita.ua/library/tematicnij-tizden-zimovi-rozvagi-ukrainciv-351000.html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5.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Дидактична гра «Порівняй доріжки».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https://vseosvita.ua/library/didakticna-gra-porivnaj-dorizki-350994.html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6.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Дидактична гра «Збери яблука».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https://vseosvita.ua/library/didakticna-gra-zberi-ablucka-352443.html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01.09.2020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9969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заняття Незичайна подорож (дитина в сенсорно – пізнавальному просторі, природний світ)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https://vseosvita.ua/library/konspekt-zanatta-nezicajna-podoroz-ditina-v-sensorno-piznavalnomu-prostori-prirodnij-svit-488857.html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занятя Хочу все знати (природний світ, валеологія)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https://vseosvita.ua/library/konspekt-zanata-hocu-vse-znati-prirodnij-svit-valeologia-488859.html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5694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заняття (дитина в сенсорно – пізнавальному просторі, конструювання)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https://vseosvita.ua/library/konspekt-zanatta-ditina-v-sensorno-piznavalnomu-prostori-konstruuvanna-488863.html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10.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заняття В гості до Сонечка (грамота)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https://vseosvita.ua/library/konspekt-zanatta-v-gosti-do-sonecka-gramota-488865.html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дмин\Desktop\IMG_20220209_110853.jpg"/>
          <p:cNvPicPr>
            <a:picLocks noChangeAspect="1" noChangeArrowheads="1"/>
          </p:cNvPicPr>
          <p:nvPr/>
        </p:nvPicPr>
        <p:blipFill>
          <a:blip r:embed="rId3" cstate="print"/>
          <a:srcRect t="7500" b="24999"/>
          <a:stretch>
            <a:fillRect/>
          </a:stretch>
        </p:blipFill>
        <p:spPr bwMode="auto">
          <a:xfrm>
            <a:off x="4143372" y="1285860"/>
            <a:ext cx="285748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IMG_20220207_220724.jpg"/>
          <p:cNvPicPr/>
          <p:nvPr/>
        </p:nvPicPr>
        <p:blipFill>
          <a:blip r:embed="rId4" cstate="print"/>
          <a:srcRect l="4775" t="21881"/>
          <a:stretch>
            <a:fillRect/>
          </a:stretch>
        </p:blipFill>
        <p:spPr bwMode="auto">
          <a:xfrm>
            <a:off x="500034" y="3786190"/>
            <a:ext cx="2786082" cy="204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IMG_20220207_220757.jpg"/>
          <p:cNvPicPr/>
          <p:nvPr/>
        </p:nvPicPr>
        <p:blipFill>
          <a:blip r:embed="rId5" cstate="print"/>
          <a:srcRect r="1628" b="26832"/>
          <a:stretch>
            <a:fillRect/>
          </a:stretch>
        </p:blipFill>
        <p:spPr bwMode="auto">
          <a:xfrm>
            <a:off x="1071538" y="1285860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дмин\Desktop\IMG_20220204_1449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286380" y="3929066"/>
            <a:ext cx="271464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14348" y="5715016"/>
            <a:ext cx="2214578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Мікрометодкабінет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групи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“Бджілка”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571480"/>
            <a:ext cx="450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4. Навчально-матеріальна база.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\Desktop\Презентац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071834" cy="4095779"/>
          </a:xfrm>
          <a:prstGeom prst="rect">
            <a:avLst/>
          </a:prstGeom>
          <a:noFill/>
        </p:spPr>
      </p:pic>
      <p:pic>
        <p:nvPicPr>
          <p:cNvPr id="4100" name="Picture 4" descr="C:\Users\админ\Desktop\експериментуємо вдо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3286148" cy="43815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571480"/>
            <a:ext cx="3477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5. Взаємодія з батьками.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3801" b="14990"/>
          <a:stretch>
            <a:fillRect/>
          </a:stretch>
        </p:blipFill>
        <p:spPr bwMode="auto">
          <a:xfrm>
            <a:off x="500034" y="1000108"/>
            <a:ext cx="2714644" cy="33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71546"/>
            <a:ext cx="2500330" cy="34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571768" cy="34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 b="8102"/>
          <a:stretch>
            <a:fillRect/>
          </a:stretch>
        </p:blipFill>
        <p:spPr bwMode="auto">
          <a:xfrm>
            <a:off x="1928794" y="3214686"/>
            <a:ext cx="2629162" cy="32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админ\Desktop\Свідоцтва, сертифікати і дипломи, що підтверджують проходження курсової підготовки\img20211101_23312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2780479" cy="3929090"/>
          </a:xfrm>
          <a:prstGeom prst="rect">
            <a:avLst/>
          </a:prstGeom>
          <a:noFill/>
        </p:spPr>
      </p:pic>
      <p:pic>
        <p:nvPicPr>
          <p:cNvPr id="5123" name="Picture 3" descr="C:\Users\админ\Downloads\АНКЕТА-ДЛЯ-БАТЬКІВ-про-вихователя.jpg"/>
          <p:cNvPicPr>
            <a:picLocks noChangeAspect="1" noChangeArrowheads="1"/>
          </p:cNvPicPr>
          <p:nvPr/>
        </p:nvPicPr>
        <p:blipFill>
          <a:blip r:embed="rId4" cstate="print"/>
          <a:srcRect l="11700" t="5208" b="20833"/>
          <a:stretch>
            <a:fillRect/>
          </a:stretch>
        </p:blipFill>
        <p:spPr bwMode="auto">
          <a:xfrm>
            <a:off x="6000760" y="2630985"/>
            <a:ext cx="2901861" cy="4105072"/>
          </a:xfrm>
          <a:prstGeom prst="rect">
            <a:avLst/>
          </a:prstGeom>
          <a:noFill/>
        </p:spPr>
      </p:pic>
      <p:pic>
        <p:nvPicPr>
          <p:cNvPr id="5124" name="Picture 4" descr="C:\Users\админ\Desktop\Характеристика-вихователя-ДНЗ-КТ-від-батьків (2).jpg"/>
          <p:cNvPicPr>
            <a:picLocks noChangeAspect="1" noChangeArrowheads="1"/>
          </p:cNvPicPr>
          <p:nvPr/>
        </p:nvPicPr>
        <p:blipFill>
          <a:blip r:embed="rId5" cstate="print"/>
          <a:srcRect l="11377" t="4828" r="4422" b="8273"/>
          <a:stretch>
            <a:fillRect/>
          </a:stretch>
        </p:blipFill>
        <p:spPr bwMode="auto">
          <a:xfrm>
            <a:off x="357158" y="2357429"/>
            <a:ext cx="2714644" cy="3961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785794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6.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Відгуки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про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діяльність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педагогічного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працівника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її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результати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714488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Була у складі  робочої групи  у оцінюванні напряму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“Освітнє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середовище закладу дошкільної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освіти”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Розробила діаграми для визначення результатів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критеріями та індикаторами, напрям оцінювання «Освітнє середовище закладу дошкільної освіти».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Долучилась до ІІ Міжнародного заняття доброти організованого БФ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“Щаслива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лапа”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(березень 2022р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071546"/>
            <a:ext cx="447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7. Громадська діяльність педагога.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176358"/>
            <a:ext cx="6215106" cy="33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Моє життєве кредо: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"Бути людиною у всьому і завжди".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Моє педагогічне кредо: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"Творити, пробувати, шукати і розвивати" 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озможно, это изображение (Vika Boyko)"/>
          <p:cNvPicPr/>
          <p:nvPr/>
        </p:nvPicPr>
        <p:blipFill>
          <a:blip r:embed="rId3" cstate="print"/>
          <a:srcRect l="13312"/>
          <a:stretch>
            <a:fillRect/>
          </a:stretch>
        </p:blipFill>
        <p:spPr bwMode="auto">
          <a:xfrm>
            <a:off x="5572132" y="1214422"/>
            <a:ext cx="3156271" cy="35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06252" y="500042"/>
            <a:ext cx="39340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1. Візитка педагога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26432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Освіта.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админ\Desktop\IMG_20220203_18312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57818" y="3786190"/>
            <a:ext cx="2857520" cy="2143140"/>
          </a:xfrm>
          <a:prstGeom prst="rect">
            <a:avLst/>
          </a:prstGeom>
          <a:noFill/>
        </p:spPr>
      </p:pic>
      <p:pic>
        <p:nvPicPr>
          <p:cNvPr id="2052" name="Picture 4" descr="C:\Users\админ\Desktop\IMG_20220203_18311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214942" y="1375077"/>
            <a:ext cx="2928958" cy="21967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2357430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Закінчила: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Ніжинський державний університет імені</a:t>
            </a:r>
            <a:r>
              <a:rPr kumimoji="0" lang="uk-UA" sz="16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Миколи Гоголя 30.06.2016 року та здобула кваліфікацію організатор дошкільної освіти. Вихователь дітей дошкільного віку. Вчитель іноземної мови у дошкільних закладах.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Педагогічний стаж: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Педагогічний стаж роботи у ДНЗ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№26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1 рік 8 місяців.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Кваліфікаційна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Відомості про атестацію: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не атестувалася.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64305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Курси підвищення кваліфікації: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Чернігівському обласному інституті післядипломної педагогічної освіти імені К.Д. Ушинського від 29.03.-16.04.2021р.. Свідоцтво 25 ПК 02139222⁄002587 -21.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78579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IMG_20220208_141700.jpg"/>
          <p:cNvPicPr>
            <a:picLocks noChangeAspect="1" noChangeArrowheads="1"/>
          </p:cNvPicPr>
          <p:nvPr/>
        </p:nvPicPr>
        <p:blipFill>
          <a:blip r:embed="rId3" cstate="print"/>
          <a:srcRect t="5084" b="3390"/>
          <a:stretch>
            <a:fillRect/>
          </a:stretch>
        </p:blipFill>
        <p:spPr bwMode="auto">
          <a:xfrm>
            <a:off x="1928794" y="2857496"/>
            <a:ext cx="520347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928670"/>
          <a:ext cx="8572559" cy="5030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3"/>
                <a:gridCol w="1157295"/>
                <a:gridCol w="1285884"/>
                <a:gridCol w="2903671"/>
                <a:gridCol w="811105"/>
                <a:gridCol w="1161342"/>
                <a:gridCol w="910359"/>
              </a:tblGrid>
              <a:tr h="491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документа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документа,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дата видачі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Назва курсів або додаткової  освіти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Кількість годин навчання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Місце навчання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226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41526967;</a:t>
                      </a:r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серпня 2019р.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“Траєкторія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розвитку сучасного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педагога”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марафон)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годин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81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 41526967;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серпня 2019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STEM-освіта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 2021-2022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навчальному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році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актуальні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питання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перспективи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(Науково – практичний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семінар)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866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 листопада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 освіта.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С1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66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листопада 2021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 освіта.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С2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админ\Desktop\Свідоцтва, сертифікати і дипломи, що підтверджують проходження курсової підготовки\img20211101_2332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643206" cy="3735111"/>
          </a:xfrm>
          <a:prstGeom prst="rect">
            <a:avLst/>
          </a:prstGeom>
          <a:noFill/>
        </p:spPr>
      </p:pic>
      <p:pic>
        <p:nvPicPr>
          <p:cNvPr id="5" name="Picture 5" descr="C:\Users\админ\Desktop\Свідоцтва, сертифікати і дипломи, що підтверджують проходження курсової підготовки\img20211101_2334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857232"/>
            <a:ext cx="2571768" cy="3634160"/>
          </a:xfrm>
          <a:prstGeom prst="rect">
            <a:avLst/>
          </a:prstGeom>
          <a:noFill/>
        </p:spPr>
      </p:pic>
      <p:pic>
        <p:nvPicPr>
          <p:cNvPr id="6" name="Picture 6" descr="C:\Users\админ\Desktop\Свідоцтва, сертифікати і дипломи, що підтверджують проходження курсової підготовки\Грамота проекту від vseosvita.ua №XL975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04"/>
            <a:ext cx="2571768" cy="3639577"/>
          </a:xfrm>
          <a:prstGeom prst="rect">
            <a:avLst/>
          </a:prstGeom>
          <a:noFill/>
        </p:spPr>
      </p:pic>
      <p:pic>
        <p:nvPicPr>
          <p:cNvPr id="7" name="Picture 8" descr="C:\Users\админ\Desktop\Свідоцтва, сертифікати і дипломи, що підтверджують проходження курсової підготовки\aEtgIP5Qtdx52FYB2L1ai8EBI606QJuC-1637686568_page-0001.jpg"/>
          <p:cNvPicPr>
            <a:picLocks noChangeAspect="1" noChangeArrowheads="1"/>
          </p:cNvPicPr>
          <p:nvPr/>
        </p:nvPicPr>
        <p:blipFill>
          <a:blip r:embed="rId6" cstate="print"/>
          <a:srcRect l="5676" t="2005" r="6349" b="3742"/>
          <a:stretch>
            <a:fillRect/>
          </a:stretch>
        </p:blipFill>
        <p:spPr bwMode="auto">
          <a:xfrm>
            <a:off x="1500166" y="3143248"/>
            <a:ext cx="2240417" cy="3396762"/>
          </a:xfrm>
          <a:prstGeom prst="rect">
            <a:avLst/>
          </a:prstGeom>
          <a:noFill/>
        </p:spPr>
      </p:pic>
      <p:pic>
        <p:nvPicPr>
          <p:cNvPr id="8" name="Picture 2" descr="C:\Users\админ\Desktop\Свідоцтва, сертифікати і дипломи, що підтверджують проходження курсової підготовки\AGJdZBW5HGkrRLYQ4Onaf60AtkBRrEgC-1637862818_page-0001.jpg"/>
          <p:cNvPicPr>
            <a:picLocks noChangeAspect="1" noChangeArrowheads="1"/>
          </p:cNvPicPr>
          <p:nvPr/>
        </p:nvPicPr>
        <p:blipFill>
          <a:blip r:embed="rId7" cstate="print"/>
          <a:srcRect l="5676" t="3743" r="6349" b="4010"/>
          <a:stretch>
            <a:fillRect/>
          </a:stretch>
        </p:blipFill>
        <p:spPr bwMode="auto">
          <a:xfrm>
            <a:off x="5072066" y="3071810"/>
            <a:ext cx="2286016" cy="339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642918"/>
            <a:ext cx="328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Перелік нагород і заохочень</a:t>
            </a:r>
          </a:p>
        </p:txBody>
      </p:sp>
      <p:pic>
        <p:nvPicPr>
          <p:cNvPr id="1026" name="Picture 2" descr="C:\Users\админ\Desktop\IMG_20220318_18163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42976" y="2071678"/>
            <a:ext cx="2917668" cy="4106550"/>
          </a:xfrm>
          <a:prstGeom prst="rect">
            <a:avLst/>
          </a:prstGeom>
          <a:noFill/>
        </p:spPr>
      </p:pic>
      <p:pic>
        <p:nvPicPr>
          <p:cNvPr id="1027" name="Picture 3" descr="C:\Users\админ\Downloads\№ HE08831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470942" cy="491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Інноваційна діяльність педагога:    </a:t>
            </a:r>
          </a:p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uk-UA" sz="2000" b="1" u="sng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Проєктна</a:t>
            </a:r>
            <a:r>
              <a:rPr lang="uk-UA" sz="2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діяльність – як важливий інструмент дошкільної освіти».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002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«Відкриваємо таємниці всесвіту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–за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допомогою П³» (автор Т.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Піроженко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Термін проведення 05.04. – 16.04.2021р.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Старша група «Бджілка».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IMG_20210412_161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341063" cy="239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IMG_20210412_154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29132"/>
            <a:ext cx="291587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IMG-022c8b327e61e5c9344ab0d9118227a3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983874" y="2873722"/>
            <a:ext cx="2903044" cy="387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14348" y="6072206"/>
            <a:ext cx="3429024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Проєктне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заняття  «Незвичайна подорож»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6215082"/>
            <a:ext cx="278608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Дидактична гра "Склади сузір'я"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2" y="4071942"/>
            <a:ext cx="264320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Дидактична гра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“Знайди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пару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2. Нормативні документи.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1500174"/>
            <a:ext cx="79296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12.01.2021 № 33)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https://mon.gov.ua/storage/app/media/rizne/2021/12.01/Pro_novu_redaktsiyu%20Bazovoho%20komponenta%20doshkilnoyi%20osvity.pdf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16.03.2021 № 1/9-148)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https://mon.gov.ua/ua/npa/shodo-metodichnih-rekomendacij-do-onovlenogo-bazovogo-komponenta-doshkilnoyi-osviti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07.07.2021 № 1/9-344)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https://mon.gov.ua/ua/npa/planuvannya-roboti-zakladu-doshkilnoyi-osviti-na-rik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Методичних рекомендацій щодо створення, змісту та завантаження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е-портфоліо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наказ МОН від 30.05.2019 № 755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 про сертифікацію педагогічних працівників, затверджене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Постановою КМУ від 29.12.2018 №1190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</TotalTime>
  <Words>1048</Words>
  <Application>Microsoft Office PowerPoint</Application>
  <PresentationFormat>Экран (4:3)</PresentationFormat>
  <Paragraphs>221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73</cp:revision>
  <dcterms:created xsi:type="dcterms:W3CDTF">2022-02-03T16:19:06Z</dcterms:created>
  <dcterms:modified xsi:type="dcterms:W3CDTF">2022-04-05T11:05:30Z</dcterms:modified>
</cp:coreProperties>
</file>