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6" r:id="rId8"/>
    <p:sldId id="264" r:id="rId9"/>
    <p:sldId id="257" r:id="rId10"/>
    <p:sldId id="265" r:id="rId11"/>
    <p:sldId id="260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976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F9E923-75E0-42B6-B2F7-1FA2EDDEDBBF}" type="datetimeFigureOut">
              <a:rPr lang="uk-UA" smtClean="0"/>
              <a:t>16.07.2020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49B6D3-C74A-4FF2-95A7-A0AB3394D220}" type="slidenum">
              <a:rPr lang="uk-UA" smtClean="0"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00192" y="4293096"/>
            <a:ext cx="2336304" cy="888504"/>
          </a:xfrm>
        </p:spPr>
        <p:txBody>
          <a:bodyPr/>
          <a:lstStyle/>
          <a:p>
            <a:r>
              <a:rPr lang="uk-UA" dirty="0" smtClean="0">
                <a:solidFill>
                  <a:srgbClr val="002060"/>
                </a:solidFill>
              </a:rPr>
              <a:t>Алгебра, 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9 клас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Основні властивості числових </a:t>
            </a:r>
            <a:r>
              <a:rPr lang="uk-UA" b="1" dirty="0" err="1" smtClean="0">
                <a:solidFill>
                  <a:schemeClr val="accent3">
                    <a:lumMod val="75000"/>
                  </a:schemeClr>
                </a:solidFill>
              </a:rPr>
              <a:t>нерівностей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Sony\Pictures\КЛІПАРТИ ДЛЯ ПРЕЗЕНТАЦІЙ ДО УРОКІВ\74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81383"/>
            <a:ext cx="4896544" cy="375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2699792" y="3933056"/>
                <a:ext cx="12426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FF"/>
                        </a:solidFill>
                        <a:latin typeface="Cambria Math"/>
                      </a:rPr>
                      <m:t>𝒂</m:t>
                    </m:r>
                    <m:r>
                      <a:rPr lang="en-US" b="1" i="1">
                        <a:solidFill>
                          <a:srgbClr val="FFFFFF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FFFFFF"/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en-US" b="1" i="1">
                        <a:solidFill>
                          <a:srgbClr val="FFFFFF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FFFFFF"/>
                        </a:solidFill>
                        <a:latin typeface="Cambria Math"/>
                        <a:ea typeface="Cambria Math"/>
                      </a:rPr>
                      <m:t>𝒄</m:t>
                    </m:r>
                  </m:oMath>
                </a14:m>
                <a:r>
                  <a:rPr lang="uk-UA" i="1" dirty="0">
                    <a:solidFill>
                      <a:srgbClr val="FFFFFF"/>
                    </a:solidFill>
                  </a:rPr>
                  <a:t> </a:t>
                </a:r>
                <a:endParaRPr lang="uk-UA" dirty="0">
                  <a:solidFill>
                    <a:srgbClr val="FFFFFF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3933056"/>
                <a:ext cx="124264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2699792" y="4456525"/>
                <a:ext cx="12426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FF"/>
                        </a:solidFill>
                        <a:latin typeface="Cambria Math"/>
                      </a:rPr>
                      <m:t>𝒂</m:t>
                    </m:r>
                    <m:r>
                      <a:rPr lang="en-US" b="1" i="1" smtClean="0">
                        <a:solidFill>
                          <a:srgbClr val="FFFFFF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>
                        <a:solidFill>
                          <a:srgbClr val="FFFFFF"/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en-US" b="1" i="1" smtClean="0">
                        <a:solidFill>
                          <a:srgbClr val="FFFFFF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>
                        <a:solidFill>
                          <a:srgbClr val="FFFFFF"/>
                        </a:solidFill>
                        <a:latin typeface="Cambria Math"/>
                        <a:ea typeface="Cambria Math"/>
                      </a:rPr>
                      <m:t>𝒄</m:t>
                    </m:r>
                  </m:oMath>
                </a14:m>
                <a:r>
                  <a:rPr lang="uk-UA" i="1" dirty="0">
                    <a:solidFill>
                      <a:srgbClr val="FFFFFF"/>
                    </a:solidFill>
                  </a:rPr>
                  <a:t> </a:t>
                </a:r>
                <a:endParaRPr lang="uk-UA" dirty="0">
                  <a:solidFill>
                    <a:srgbClr val="FFFFFF"/>
                  </a:solidFill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4456525"/>
                <a:ext cx="124264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427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301" y="548680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>
                <a:solidFill>
                  <a:srgbClr val="002060"/>
                </a:solidFill>
              </a:rPr>
              <a:t> 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188640"/>
            <a:ext cx="4400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u="sng" dirty="0" smtClean="0">
                <a:solidFill>
                  <a:schemeClr val="accent3">
                    <a:lumMod val="75000"/>
                  </a:schemeClr>
                </a:solidFill>
                <a:ea typeface="+mj-ea"/>
                <a:cs typeface="+mj-cs"/>
              </a:rPr>
              <a:t>Наслідок із теореми </a:t>
            </a:r>
            <a:r>
              <a:rPr lang="en-US" sz="2800" b="1" u="sng" dirty="0" smtClean="0">
                <a:solidFill>
                  <a:schemeClr val="accent3">
                    <a:lumMod val="75000"/>
                  </a:schemeClr>
                </a:solidFill>
                <a:ea typeface="+mj-ea"/>
                <a:cs typeface="+mj-cs"/>
              </a:rPr>
              <a:t>4</a:t>
            </a:r>
            <a:endParaRPr lang="uk-UA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Заголовок 2"/>
          <p:cNvSpPr txBox="1">
            <a:spLocks/>
          </p:cNvSpPr>
          <p:nvPr/>
        </p:nvSpPr>
        <p:spPr>
          <a:xfrm>
            <a:off x="247199" y="548680"/>
            <a:ext cx="8680366" cy="1659994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uk-UA" sz="2400" dirty="0" smtClean="0">
                <a:solidFill>
                  <a:srgbClr val="002060"/>
                </a:solidFill>
              </a:rPr>
              <a:t>Якщо обидві частини правильної нерівності, які є числами одного </a:t>
            </a:r>
            <a:r>
              <a:rPr lang="uk-UA" sz="2400" dirty="0" err="1" smtClean="0">
                <a:solidFill>
                  <a:srgbClr val="002060"/>
                </a:solidFill>
              </a:rPr>
              <a:t>знака</a:t>
            </a:r>
            <a:r>
              <a:rPr lang="uk-UA" sz="2400" dirty="0" smtClean="0">
                <a:solidFill>
                  <a:srgbClr val="002060"/>
                </a:solidFill>
              </a:rPr>
              <a:t>, замінити оберненими числами і змінити знак нерівності на протилежний, то отримаємо правильну нерівність.</a:t>
            </a:r>
            <a:endParaRPr lang="uk-UA" sz="24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273338" y="2708920"/>
                <a:ext cx="6322565" cy="892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3600" dirty="0" smtClean="0">
                    <a:solidFill>
                      <a:srgbClr val="002060"/>
                    </a:solidFill>
                  </a:rPr>
                  <a:t>Якщо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𝒂𝒃</m:t>
                    </m:r>
                    <m:r>
                      <a:rPr lang="uk-UA" sz="36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uk-UA" sz="36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r>
                  <a:rPr lang="uk-UA" sz="3600" dirty="0" smtClean="0">
                    <a:solidFill>
                      <a:srgbClr val="002060"/>
                    </a:solidFill>
                  </a:rPr>
                  <a:t> і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𝒂</m:t>
                    </m:r>
                    <m:r>
                      <a:rPr lang="en-US" sz="36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36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𝒃</m:t>
                    </m:r>
                  </m:oMath>
                </a14:m>
                <a:r>
                  <a:rPr lang="uk-UA" sz="3600" dirty="0" smtClean="0">
                    <a:solidFill>
                      <a:srgbClr val="002060"/>
                    </a:solidFill>
                  </a:rPr>
                  <a:t>, 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36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sz="36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𝒂</m:t>
                        </m:r>
                      </m:den>
                    </m:f>
                    <m:r>
                      <a:rPr lang="uk-UA" sz="36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&lt;</m:t>
                    </m:r>
                    <m:f>
                      <m:fPr>
                        <m:ctrlPr>
                          <a:rPr lang="uk-UA" sz="36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𝒃</m:t>
                        </m:r>
                      </m:den>
                    </m:f>
                  </m:oMath>
                </a14:m>
                <a:endParaRPr lang="uk-UA" sz="3600" b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3338" y="2708920"/>
                <a:ext cx="6322565" cy="892552"/>
              </a:xfrm>
              <a:prstGeom prst="rect">
                <a:avLst/>
              </a:prstGeom>
              <a:blipFill rotWithShape="1">
                <a:blip r:embed="rId2"/>
                <a:stretch>
                  <a:fillRect l="-2989" b="-1020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/>
          <p:cNvCxnSpPr/>
          <p:nvPr/>
        </p:nvCxnSpPr>
        <p:spPr>
          <a:xfrm>
            <a:off x="4564541" y="4221088"/>
            <a:ext cx="4597" cy="20882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467544" y="4221088"/>
                <a:ext cx="2401619" cy="4848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dirty="0" smtClean="0">
                    <a:solidFill>
                      <a:srgbClr val="002060"/>
                    </a:solidFill>
                  </a:rPr>
                  <a:t>Якщо </a:t>
                </a:r>
                <a14:m>
                  <m:oMath xmlns:m="http://schemas.openxmlformats.org/officeDocument/2006/math">
                    <m:r>
                      <a:rPr lang="uk-UA" b="0" i="1" smtClean="0">
                        <a:solidFill>
                          <a:srgbClr val="002060"/>
                        </a:solidFill>
                        <a:latin typeface="Cambria Math"/>
                      </a:rPr>
                      <m:t>2</m:t>
                    </m:r>
                    <m:r>
                      <a:rPr lang="uk-UA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&lt;3</m:t>
                    </m:r>
                  </m:oMath>
                </a14:m>
                <a:r>
                  <a:rPr lang="uk-UA" dirty="0" smtClean="0">
                    <a:solidFill>
                      <a:srgbClr val="002060"/>
                    </a:solidFill>
                  </a:rPr>
                  <a:t>, 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uk-UA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uk-UA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&gt;</m:t>
                    </m:r>
                    <m:f>
                      <m:fPr>
                        <m:ctrlPr>
                          <a:rPr lang="uk-UA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uk-UA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uk-UA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  <m:r>
                      <a:rPr lang="uk-UA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uk-UA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221088"/>
                <a:ext cx="2401619" cy="484876"/>
              </a:xfrm>
              <a:prstGeom prst="rect">
                <a:avLst/>
              </a:prstGeom>
              <a:blipFill rotWithShape="1">
                <a:blip r:embed="rId3"/>
                <a:stretch>
                  <a:fillRect l="-2284" b="-625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867044" y="3748390"/>
            <a:ext cx="3130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u="sng" dirty="0" smtClean="0">
                <a:solidFill>
                  <a:srgbClr val="002060"/>
                </a:solidFill>
              </a:rPr>
              <a:t>Розглянемо такі приклади:</a:t>
            </a:r>
            <a:endParaRPr lang="uk-UA" u="sng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/>
              <p:cNvSpPr/>
              <p:nvPr/>
            </p:nvSpPr>
            <p:spPr>
              <a:xfrm>
                <a:off x="5169199" y="4234926"/>
                <a:ext cx="3171061" cy="4848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uk-UA" dirty="0" smtClean="0">
                    <a:solidFill>
                      <a:srgbClr val="002060"/>
                    </a:solidFill>
                  </a:rPr>
                  <a:t>Якщо </a:t>
                </a:r>
                <a14:m>
                  <m:oMath xmlns:m="http://schemas.openxmlformats.org/officeDocument/2006/math">
                    <m:r>
                      <a:rPr lang="uk-UA" b="0" i="1" smtClean="0">
                        <a:solidFill>
                          <a:srgbClr val="002060"/>
                        </a:solidFill>
                        <a:latin typeface="Cambria Math"/>
                      </a:rPr>
                      <m:t>−3</m:t>
                    </m:r>
                    <m:r>
                      <a:rPr lang="uk-UA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uk-UA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−2</m:t>
                    </m:r>
                  </m:oMath>
                </a14:m>
                <a:r>
                  <a:rPr lang="uk-UA" dirty="0">
                    <a:solidFill>
                      <a:srgbClr val="002060"/>
                    </a:solidFill>
                  </a:rPr>
                  <a:t>, то </a:t>
                </a:r>
                <a14:m>
                  <m:oMath xmlns:m="http://schemas.openxmlformats.org/officeDocument/2006/math">
                    <m:r>
                      <a:rPr lang="uk-UA" b="0" i="0" smtClean="0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uk-UA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i="1">
                            <a:solidFill>
                              <a:srgbClr val="00206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uk-UA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uk-UA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uk-UA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uk-UA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uk-UA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uk-UA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uk-UA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uk-UA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9199" y="4234926"/>
                <a:ext cx="3171061" cy="484876"/>
              </a:xfrm>
              <a:prstGeom prst="rect">
                <a:avLst/>
              </a:prstGeom>
              <a:blipFill rotWithShape="1">
                <a:blip r:embed="rId4"/>
                <a:stretch>
                  <a:fillRect l="-1731" b="-759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 стрелкой 23"/>
          <p:cNvCxnSpPr/>
          <p:nvPr/>
        </p:nvCxnSpPr>
        <p:spPr>
          <a:xfrm>
            <a:off x="611560" y="5877272"/>
            <a:ext cx="3384376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11560" y="5013176"/>
            <a:ext cx="3384376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062541" y="5004905"/>
            <a:ext cx="3384376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062541" y="5877272"/>
            <a:ext cx="3384376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340260" y="5868512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x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40260" y="5013176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x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15552" y="5002613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x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76309" y="5877272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x</a:t>
            </a:r>
            <a:endParaRPr lang="uk-UA" b="1" i="1" dirty="0">
              <a:solidFill>
                <a:srgbClr val="002060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827584" y="4858597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678630" y="4858597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572559" y="4858597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443401" y="4869160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827584" y="5765146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668353" y="5773906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254172" y="5832774"/>
            <a:ext cx="0" cy="15277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056702" y="5832774"/>
            <a:ext cx="0" cy="15277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7956376" y="4858597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7092280" y="4878514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5364088" y="4902922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6156176" y="4886898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7956376" y="5697518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7126875" y="5697518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7686702" y="5804498"/>
            <a:ext cx="0" cy="15277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7487840" y="5811402"/>
            <a:ext cx="0" cy="1524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54299" y="5142596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0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40941" y="5985550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0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836446" y="517546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0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805132" y="5985550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0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529390" y="5153642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1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519113" y="5993878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1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943040" y="5175463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-1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905963" y="5957274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-1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423319" y="5121376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2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91708" y="5174464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-2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278933" y="512929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3</a:t>
            </a:r>
            <a:endParaRPr lang="uk-UA" b="1" i="1" dirty="0">
              <a:solidFill>
                <a:srgbClr val="00206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207937" y="511524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</a:rPr>
              <a:t>-3</a:t>
            </a:r>
            <a:endParaRPr lang="uk-UA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871865" y="5963802"/>
                <a:ext cx="314510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sz="1200" b="1" i="1" dirty="0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1200" b="1" i="1" dirty="0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uk-UA" sz="1200" b="1" i="1" dirty="0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uk-UA" sz="1200" b="1" i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865" y="5963802"/>
                <a:ext cx="314510" cy="43922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TextBox 64"/>
              <p:cNvSpPr txBox="1"/>
              <p:nvPr/>
            </p:nvSpPr>
            <p:spPr>
              <a:xfrm>
                <a:off x="1096917" y="5946185"/>
                <a:ext cx="314510" cy="438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k-UA" sz="1200" b="1" i="1" dirty="0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1200" b="1" i="1" dirty="0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uk-UA" sz="1200" b="1" i="1" dirty="0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uk-UA" sz="1200" b="1" i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917" y="5946185"/>
                <a:ext cx="314510" cy="43800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/>
              <p:cNvSpPr txBox="1"/>
              <p:nvPr/>
            </p:nvSpPr>
            <p:spPr>
              <a:xfrm>
                <a:off x="7189919" y="5915547"/>
                <a:ext cx="375424" cy="4024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1400" b="1" dirty="0" smtClean="0">
                    <a:solidFill>
                      <a:srgbClr val="002060"/>
                    </a:solidFill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14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sz="14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uk-UA" sz="14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uk-UA" sz="1400" b="1" i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9919" y="5915547"/>
                <a:ext cx="375424" cy="402482"/>
              </a:xfrm>
              <a:prstGeom prst="rect">
                <a:avLst/>
              </a:prstGeom>
              <a:blipFill rotWithShape="1">
                <a:blip r:embed="rId7"/>
                <a:stretch>
                  <a:fillRect l="-3226" b="-151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Прямоугольник 66"/>
              <p:cNvSpPr/>
              <p:nvPr/>
            </p:nvSpPr>
            <p:spPr>
              <a:xfrm>
                <a:off x="7410423" y="5897176"/>
                <a:ext cx="487634" cy="4392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1200" b="1" i="1" dirty="0" smtClean="0">
                          <a:solidFill>
                            <a:srgbClr val="002060"/>
                          </a:solidFill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uk-UA" sz="1200" b="1" i="1" dirty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1200" b="1" i="1" dirty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uk-UA" sz="1200" b="1" i="1" dirty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uk-UA" dirty="0"/>
              </a:p>
            </p:txBody>
          </p:sp>
        </mc:Choice>
        <mc:Fallback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0423" y="5897176"/>
                <a:ext cx="487634" cy="43922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9" name="Прямая со стрелкой 68"/>
          <p:cNvCxnSpPr/>
          <p:nvPr/>
        </p:nvCxnSpPr>
        <p:spPr>
          <a:xfrm flipH="1">
            <a:off x="1273338" y="5030914"/>
            <a:ext cx="1299221" cy="801860"/>
          </a:xfrm>
          <a:prstGeom prst="straightConnector1">
            <a:avLst/>
          </a:prstGeom>
          <a:ln>
            <a:solidFill>
              <a:srgbClr val="00B0F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>
            <a:off x="5334092" y="5047276"/>
            <a:ext cx="2352610" cy="757222"/>
          </a:xfrm>
          <a:prstGeom prst="straightConnector1">
            <a:avLst/>
          </a:prstGeom>
          <a:ln>
            <a:solidFill>
              <a:srgbClr val="00B0F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/>
        </p:nvCxnSpPr>
        <p:spPr>
          <a:xfrm flipH="1">
            <a:off x="1029120" y="5022530"/>
            <a:ext cx="2372746" cy="80186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6146936" y="5030914"/>
            <a:ext cx="1263487" cy="80186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2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-</a:t>
            </a:r>
            <a:endParaRPr lang="uk-U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>
                  <a:buClr>
                    <a:schemeClr val="accent3">
                      <a:lumMod val="75000"/>
                    </a:schemeClr>
                  </a:buClr>
                  <a:buFont typeface="Wingdings" panose="05000000000000000000" pitchFamily="2" charset="2"/>
                  <a:buChar char="Ø"/>
                </a:pPr>
                <a:r>
                  <a:rPr lang="uk-UA" dirty="0" smtClean="0"/>
                  <a:t> </a:t>
                </a:r>
                <a:r>
                  <a:rPr lang="uk-UA" dirty="0" smtClean="0">
                    <a:solidFill>
                      <a:srgbClr val="002060"/>
                    </a:solidFill>
                  </a:rPr>
                  <a:t>якщо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</a:rPr>
                      <m:t>𝒂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𝒃</m:t>
                    </m:r>
                  </m:oMath>
                </a14:m>
                <a:r>
                  <a:rPr lang="uk-UA" dirty="0" smtClean="0">
                    <a:solidFill>
                      <a:srgbClr val="002060"/>
                    </a:solidFill>
                  </a:rPr>
                  <a:t>, </a:t>
                </a:r>
                <a:r>
                  <a:rPr lang="uk-UA" b="1" i="1" dirty="0" smtClean="0">
                    <a:solidFill>
                      <a:srgbClr val="002060"/>
                    </a:solidFill>
                  </a:rPr>
                  <a:t>с</a:t>
                </a:r>
                <a:r>
                  <a:rPr lang="uk-UA" dirty="0" smtClean="0">
                    <a:solidFill>
                      <a:srgbClr val="002060"/>
                    </a:solidFill>
                  </a:rPr>
                  <a:t> – будь-яке число, то:</a:t>
                </a:r>
              </a:p>
              <a:p>
                <a:pPr marL="1262063" indent="0">
                  <a:buClr>
                    <a:schemeClr val="accent3">
                      <a:lumMod val="75000"/>
                    </a:schemeClr>
                  </a:buClr>
                  <a:buNone/>
                </a:pP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𝒂</m:t>
                    </m:r>
                    <m:r>
                      <a:rPr lang="uk-UA" b="1" i="1" smtClean="0">
                        <a:solidFill>
                          <a:srgbClr val="002060"/>
                        </a:solidFill>
                        <a:latin typeface="Cambria Math"/>
                      </a:rPr>
                      <m:t>+с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uk-UA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+с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+с</m:t>
                    </m:r>
                  </m:oMath>
                </a14:m>
                <a:r>
                  <a:rPr lang="uk-UA" dirty="0" smtClean="0">
                    <a:solidFill>
                      <a:srgbClr val="002060"/>
                    </a:solidFill>
                  </a:rPr>
                  <a:t>,</a:t>
                </a:r>
              </a:p>
              <a:p>
                <a:pPr marL="1262063" indent="0">
                  <a:buClr>
                    <a:schemeClr val="accent3">
                      <a:lumMod val="75000"/>
                    </a:schemeClr>
                  </a:buClr>
                  <a:buNone/>
                </a:pP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𝒂</m:t>
                    </m:r>
                    <m:r>
                      <a:rPr lang="uk-UA" b="1" i="1" smtClean="0">
                        <a:solidFill>
                          <a:srgbClr val="002060"/>
                        </a:solidFill>
                        <a:latin typeface="Cambria Math"/>
                      </a:rPr>
                      <m:t>−с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uk-UA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−с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−с</m:t>
                    </m:r>
                  </m:oMath>
                </a14:m>
                <a:r>
                  <a:rPr lang="uk-UA" b="1" i="1" dirty="0" smtClean="0">
                    <a:solidFill>
                      <a:srgbClr val="002060"/>
                    </a:solidFill>
                  </a:rPr>
                  <a:t> </a:t>
                </a:r>
              </a:p>
              <a:p>
                <a:pPr lvl="0">
                  <a:buClr>
                    <a:srgbClr val="E66C7D">
                      <a:lumMod val="75000"/>
                    </a:srgbClr>
                  </a:buClr>
                  <a:buFont typeface="Wingdings" panose="05000000000000000000" pitchFamily="2" charset="2"/>
                  <a:buChar char="Ø"/>
                </a:pPr>
                <a:r>
                  <a:rPr lang="uk-UA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dirty="0">
                    <a:solidFill>
                      <a:srgbClr val="002060"/>
                    </a:solidFill>
                  </a:rPr>
                  <a:t>якщо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𝒂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𝒃</m:t>
                    </m:r>
                  </m:oMath>
                </a14:m>
                <a:r>
                  <a:rPr lang="uk-UA" dirty="0">
                    <a:solidFill>
                      <a:srgbClr val="002060"/>
                    </a:solidFill>
                  </a:rPr>
                  <a:t>, </a:t>
                </a:r>
                <a:r>
                  <a:rPr lang="uk-UA" b="1" i="1" dirty="0">
                    <a:solidFill>
                      <a:srgbClr val="002060"/>
                    </a:solidFill>
                  </a:rPr>
                  <a:t>с</a:t>
                </a:r>
                <a:r>
                  <a:rPr lang="uk-UA" dirty="0">
                    <a:solidFill>
                      <a:srgbClr val="002060"/>
                    </a:solidFill>
                  </a:rPr>
                  <a:t> – </a:t>
                </a:r>
                <a:r>
                  <a:rPr lang="uk-UA" dirty="0" smtClean="0">
                    <a:solidFill>
                      <a:srgbClr val="002060"/>
                    </a:solidFill>
                  </a:rPr>
                  <a:t>додатне </a:t>
                </a:r>
                <a:r>
                  <a:rPr lang="uk-UA" dirty="0">
                    <a:solidFill>
                      <a:srgbClr val="002060"/>
                    </a:solidFill>
                  </a:rPr>
                  <a:t>число, то:</a:t>
                </a:r>
              </a:p>
              <a:p>
                <a:pPr marL="1262063" lvl="0" indent="0">
                  <a:buClr>
                    <a:srgbClr val="E66C7D">
                      <a:lumMod val="75000"/>
                    </a:srgbClr>
                  </a:buClr>
                  <a:buNone/>
                </a:pP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𝒂</m:t>
                    </m:r>
                    <m:r>
                      <a:rPr lang="uk-UA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uk-UA" b="1" i="1">
                        <a:solidFill>
                          <a:srgbClr val="002060"/>
                        </a:solidFill>
                        <a:latin typeface="Cambria Math"/>
                      </a:rPr>
                      <m:t>с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uk-UA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uk-UA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с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uk-UA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с</m:t>
                    </m:r>
                  </m:oMath>
                </a14:m>
                <a:r>
                  <a:rPr lang="uk-UA" dirty="0">
                    <a:solidFill>
                      <a:srgbClr val="002060"/>
                    </a:solidFill>
                  </a:rPr>
                  <a:t>,</a:t>
                </a:r>
                <a:endParaRPr lang="uk-UA" dirty="0" smtClean="0">
                  <a:solidFill>
                    <a:srgbClr val="002060"/>
                  </a:solidFill>
                </a:endParaRPr>
              </a:p>
              <a:p>
                <a:pPr marL="1262063" lvl="0" indent="0">
                  <a:buClr>
                    <a:srgbClr val="E66C7D">
                      <a:lumMod val="75000"/>
                    </a:srgbClr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/>
                        </a:rPr>
                        <m:t>𝒂</m:t>
                      </m:r>
                      <m:r>
                        <a:rPr lang="uk-UA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:</m:t>
                      </m:r>
                      <m:r>
                        <a:rPr lang="uk-UA" b="1" i="1">
                          <a:solidFill>
                            <a:srgbClr val="002060"/>
                          </a:solidFill>
                          <a:latin typeface="Cambria Math"/>
                        </a:rPr>
                        <m:t>с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uk-UA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:</m:t>
                      </m:r>
                      <m:r>
                        <a:rPr lang="uk-UA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с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uk-UA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:</m:t>
                      </m:r>
                      <m:r>
                        <a:rPr lang="uk-UA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с</m:t>
                      </m:r>
                      <m:r>
                        <a:rPr lang="uk-UA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,  с≠</m:t>
                      </m:r>
                      <m:r>
                        <a:rPr lang="uk-UA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uk-UA" dirty="0" smtClean="0">
                  <a:solidFill>
                    <a:srgbClr val="002060"/>
                  </a:solidFill>
                </a:endParaRPr>
              </a:p>
              <a:p>
                <a:pPr lvl="0">
                  <a:buClr>
                    <a:srgbClr val="E66C7D">
                      <a:lumMod val="75000"/>
                    </a:srgbClr>
                  </a:buClr>
                  <a:buFont typeface="Wingdings" panose="05000000000000000000" pitchFamily="2" charset="2"/>
                  <a:buChar char="Ø"/>
                </a:pPr>
                <a:r>
                  <a:rPr lang="uk-UA" dirty="0" smtClean="0"/>
                  <a:t> </a:t>
                </a:r>
                <a:r>
                  <a:rPr lang="uk-UA" dirty="0">
                    <a:solidFill>
                      <a:srgbClr val="002060"/>
                    </a:solidFill>
                  </a:rPr>
                  <a:t>якщо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</a:rPr>
                      <m:t>𝒂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𝒃</m:t>
                    </m:r>
                  </m:oMath>
                </a14:m>
                <a:r>
                  <a:rPr lang="uk-UA" dirty="0">
                    <a:solidFill>
                      <a:srgbClr val="002060"/>
                    </a:solidFill>
                  </a:rPr>
                  <a:t>, </a:t>
                </a:r>
                <a:r>
                  <a:rPr lang="uk-UA" b="1" i="1" dirty="0">
                    <a:solidFill>
                      <a:srgbClr val="002060"/>
                    </a:solidFill>
                  </a:rPr>
                  <a:t>с</a:t>
                </a:r>
                <a:r>
                  <a:rPr lang="uk-UA" dirty="0">
                    <a:solidFill>
                      <a:srgbClr val="002060"/>
                    </a:solidFill>
                  </a:rPr>
                  <a:t> – </a:t>
                </a:r>
                <a:r>
                  <a:rPr lang="uk-UA" dirty="0" smtClean="0">
                    <a:solidFill>
                      <a:srgbClr val="002060"/>
                    </a:solidFill>
                  </a:rPr>
                  <a:t>від</a:t>
                </a:r>
                <a:r>
                  <a:rPr lang="en-US" dirty="0" smtClean="0">
                    <a:solidFill>
                      <a:srgbClr val="002060"/>
                    </a:solidFill>
                  </a:rPr>
                  <a:t>’</a:t>
                </a:r>
                <a:r>
                  <a:rPr lang="uk-UA" dirty="0" smtClean="0">
                    <a:solidFill>
                      <a:srgbClr val="002060"/>
                    </a:solidFill>
                  </a:rPr>
                  <a:t>ємне </a:t>
                </a:r>
                <a:r>
                  <a:rPr lang="uk-UA" dirty="0">
                    <a:solidFill>
                      <a:srgbClr val="002060"/>
                    </a:solidFill>
                  </a:rPr>
                  <a:t>число, то:</a:t>
                </a:r>
              </a:p>
              <a:p>
                <a:pPr marL="1262063" lvl="0" indent="0">
                  <a:buClr>
                    <a:srgbClr val="E66C7D">
                      <a:lumMod val="75000"/>
                    </a:srgbClr>
                  </a:buClr>
                  <a:buNone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</a:rPr>
                      <m:t>𝒃</m:t>
                    </m:r>
                    <m:r>
                      <a:rPr lang="uk-UA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uk-UA" b="1" i="1">
                        <a:solidFill>
                          <a:srgbClr val="002060"/>
                        </a:solidFill>
                        <a:latin typeface="Cambria Math"/>
                      </a:rPr>
                      <m:t>с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uk-UA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uk-UA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с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𝒂</m:t>
                    </m:r>
                    <m:r>
                      <a:rPr lang="uk-UA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uk-UA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с</m:t>
                    </m:r>
                  </m:oMath>
                </a14:m>
                <a:r>
                  <a:rPr lang="uk-UA" dirty="0">
                    <a:solidFill>
                      <a:srgbClr val="002060"/>
                    </a:solidFill>
                  </a:rPr>
                  <a:t>,</a:t>
                </a:r>
                <a:endParaRPr lang="uk-UA" dirty="0">
                  <a:solidFill>
                    <a:srgbClr val="002060"/>
                  </a:solidFill>
                </a:endParaRPr>
              </a:p>
              <a:p>
                <a:pPr marL="1262063" lvl="0" indent="0">
                  <a:buClr>
                    <a:srgbClr val="E66C7D">
                      <a:lumMod val="75000"/>
                    </a:srgbClr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𝒃</m:t>
                      </m:r>
                      <m:r>
                        <a:rPr lang="uk-UA" b="1" i="1">
                          <a:solidFill>
                            <a:srgbClr val="002060"/>
                          </a:solidFill>
                          <a:latin typeface="Cambria Math"/>
                        </a:rPr>
                        <m:t>:</m:t>
                      </m:r>
                      <m:r>
                        <a:rPr lang="uk-UA" b="1" i="1">
                          <a:solidFill>
                            <a:srgbClr val="002060"/>
                          </a:solidFill>
                          <a:latin typeface="Cambria Math"/>
                        </a:rPr>
                        <m:t>с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uk-UA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:</m:t>
                      </m:r>
                      <m:r>
                        <a:rPr lang="uk-UA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с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𝒂</m:t>
                      </m:r>
                      <m:r>
                        <a:rPr lang="uk-UA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:</m:t>
                      </m:r>
                      <m:r>
                        <a:rPr lang="uk-UA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с</m:t>
                      </m:r>
                      <m:r>
                        <a:rPr lang="uk-UA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,  с≠</m:t>
                      </m:r>
                      <m:r>
                        <a:rPr lang="uk-UA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uk-UA" dirty="0">
                  <a:solidFill>
                    <a:srgbClr val="002060"/>
                  </a:solidFill>
                </a:endParaRPr>
              </a:p>
              <a:p>
                <a:pPr>
                  <a:buClr>
                    <a:schemeClr val="accent3">
                      <a:lumMod val="75000"/>
                    </a:schemeClr>
                  </a:buClr>
                  <a:buFont typeface="Wingdings" panose="05000000000000000000" pitchFamily="2" charset="2"/>
                  <a:buChar char="Ø"/>
                </a:pPr>
                <a:endParaRPr lang="uk-UA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860" t="-120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64173" y="389855"/>
            <a:ext cx="88003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Теореми 3</a:t>
            </a:r>
            <a:r>
              <a:rPr lang="uk-UA" sz="2400" dirty="0" smtClean="0">
                <a:solidFill>
                  <a:srgbClr val="002060"/>
                </a:solidFill>
              </a:rPr>
              <a:t> і </a:t>
            </a:r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4</a:t>
            </a:r>
            <a:r>
              <a:rPr lang="uk-UA" sz="2400" dirty="0" smtClean="0">
                <a:solidFill>
                  <a:srgbClr val="002060"/>
                </a:solidFill>
              </a:rPr>
              <a:t> справедливі також і для подвійних </a:t>
            </a:r>
            <a:r>
              <a:rPr lang="uk-UA" sz="2400" dirty="0" err="1" smtClean="0">
                <a:solidFill>
                  <a:srgbClr val="002060"/>
                </a:solidFill>
              </a:rPr>
              <a:t>нерівностей</a:t>
            </a:r>
            <a:r>
              <a:rPr lang="uk-UA" sz="2400" dirty="0" smtClean="0">
                <a:solidFill>
                  <a:srgbClr val="002060"/>
                </a:solidFill>
              </a:rPr>
              <a:t>:</a:t>
            </a:r>
            <a:endParaRPr lang="uk-UA" sz="2400" dirty="0">
              <a:solidFill>
                <a:srgbClr val="002060"/>
              </a:solidFill>
            </a:endParaRPr>
          </a:p>
        </p:txBody>
      </p:sp>
      <p:pic>
        <p:nvPicPr>
          <p:cNvPr id="5" name="Picture 2" descr="C:\Users\Sony\Pictures\КЛІПАРТИ ДЛЯ ПРЕЗЕНТАЦІЙ ДО УРОКІВ\44220fac46a7c0bf8e645e88498bc74e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295" r="100000">
                        <a14:foregroundMark x1="25959" y1="36000" x2="25959" y2="36000"/>
                        <a14:foregroundMark x1="29204" y1="40667" x2="29204" y2="40667"/>
                        <a14:foregroundMark x1="82006" y1="78667" x2="82006" y2="78667"/>
                        <a14:foregroundMark x1="83186" y1="76667" x2="83186" y2="76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607" y="1988840"/>
            <a:ext cx="2712803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6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692697"/>
            <a:ext cx="2362200" cy="2736304"/>
          </a:xfrm>
        </p:spPr>
        <p:txBody>
          <a:bodyPr anchor="ctr">
            <a:normAutofit/>
          </a:bodyPr>
          <a:lstStyle/>
          <a:p>
            <a:pPr algn="ctr"/>
            <a:r>
              <a:rPr lang="uk-UA" sz="2800" b="1" dirty="0" smtClean="0"/>
              <a:t>КЛЮЧОВІ ТЕРМІНИ</a:t>
            </a:r>
            <a:endParaRPr lang="uk-UA" sz="2800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200000"/>
              </a:lnSpc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uk-UA" sz="3600" dirty="0" smtClean="0"/>
              <a:t> </a:t>
            </a:r>
            <a:r>
              <a:rPr lang="uk-UA" sz="3600" dirty="0" smtClean="0">
                <a:solidFill>
                  <a:srgbClr val="002060"/>
                </a:solidFill>
              </a:rPr>
              <a:t>числові нерівності</a:t>
            </a:r>
          </a:p>
          <a:p>
            <a:pPr algn="just">
              <a:lnSpc>
                <a:spcPct val="200000"/>
              </a:lnSpc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uk-UA" sz="3600" dirty="0" smtClean="0">
                <a:solidFill>
                  <a:srgbClr val="002060"/>
                </a:solidFill>
              </a:rPr>
              <a:t> властивості числових </a:t>
            </a:r>
            <a:r>
              <a:rPr lang="uk-UA" sz="3600" dirty="0" err="1" smtClean="0">
                <a:solidFill>
                  <a:srgbClr val="002060"/>
                </a:solidFill>
              </a:rPr>
              <a:t>нерівностей</a:t>
            </a:r>
            <a:endParaRPr lang="uk-UA" sz="3600" dirty="0" smtClean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uk-UA" sz="3600" dirty="0" smtClean="0">
                <a:solidFill>
                  <a:srgbClr val="002060"/>
                </a:solidFill>
              </a:rPr>
              <a:t> подвійні нерівності</a:t>
            </a:r>
            <a:endParaRPr lang="uk-UA" sz="3600" dirty="0">
              <a:solidFill>
                <a:srgbClr val="002060"/>
              </a:solidFill>
            </a:endParaRPr>
          </a:p>
        </p:txBody>
      </p:sp>
      <p:pic>
        <p:nvPicPr>
          <p:cNvPr id="2050" name="Picture 2" descr="C:\Users\Sony\Pictures\КЛІПАРТИ ДЛЯ ПРЕЗЕНТАЦІЙ ДО УРОКІВ\44220fac46a7c0bf8e645e88498bc74e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295" r="100000">
                        <a14:foregroundMark x1="25959" y1="36000" x2="25959" y2="36000"/>
                        <a14:foregroundMark x1="29204" y1="40667" x2="29204" y2="40667"/>
                        <a14:foregroundMark x1="82006" y1="78667" x2="82006" y2="78667"/>
                        <a14:foregroundMark x1="83186" y1="76667" x2="83186" y2="76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08920"/>
            <a:ext cx="2712803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92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7738" y="980728"/>
            <a:ext cx="8568952" cy="1220688"/>
          </a:xfrm>
        </p:spPr>
        <p:txBody>
          <a:bodyPr>
            <a:noAutofit/>
          </a:bodyPr>
          <a:lstStyle/>
          <a:p>
            <a:pPr algn="just"/>
            <a:r>
              <a:rPr lang="uk-UA" sz="2800" dirty="0" smtClean="0">
                <a:solidFill>
                  <a:srgbClr val="002060"/>
                </a:solidFill>
              </a:rPr>
              <a:t>Якщо перше число більше за друге, то друге менше від першого. І навпаки, якщо перше число менше від другого, то друге більше за перше.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88640"/>
            <a:ext cx="20730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u="sng" dirty="0" smtClean="0">
                <a:solidFill>
                  <a:schemeClr val="accent3">
                    <a:lumMod val="75000"/>
                  </a:schemeClr>
                </a:solidFill>
                <a:ea typeface="+mj-ea"/>
                <a:cs typeface="+mj-cs"/>
              </a:rPr>
              <a:t>Теорема 1</a:t>
            </a:r>
            <a:endParaRPr lang="uk-UA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403524" y="3356992"/>
            <a:ext cx="4464496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403524" y="4941168"/>
            <a:ext cx="4464496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804248" y="4771504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148064" y="4750889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804248" y="3212976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148064" y="3199904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992719" y="4935592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35772" y="3445579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35772" y="5038921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92719" y="3468056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00773" y="494116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x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00773" y="3356992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x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215286" y="3129502"/>
                <a:ext cx="37806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Якщо 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, то  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𝒂</m:t>
                      </m:r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uk-UA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286" y="3129502"/>
                <a:ext cx="378065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46117" y="4771504"/>
                <a:ext cx="37806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Якщо 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, то  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𝒂</m:t>
                      </m:r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uk-UA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117" y="4771504"/>
                <a:ext cx="378065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190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7738" y="980728"/>
            <a:ext cx="8568952" cy="1220688"/>
          </a:xfrm>
        </p:spPr>
        <p:txBody>
          <a:bodyPr>
            <a:noAutofit/>
          </a:bodyPr>
          <a:lstStyle/>
          <a:p>
            <a:pPr algn="just"/>
            <a:r>
              <a:rPr lang="uk-UA" sz="2800" dirty="0" smtClean="0">
                <a:solidFill>
                  <a:srgbClr val="002060"/>
                </a:solidFill>
              </a:rPr>
              <a:t>Якщо перше число менше від другого, а друге менше від третього, то перше число менше від третього.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88640"/>
            <a:ext cx="2121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u="sng" dirty="0" smtClean="0">
                <a:solidFill>
                  <a:schemeClr val="accent3">
                    <a:lumMod val="75000"/>
                  </a:schemeClr>
                </a:solidFill>
                <a:ea typeface="+mj-ea"/>
                <a:cs typeface="+mj-cs"/>
              </a:rPr>
              <a:t>Теорема </a:t>
            </a:r>
            <a:r>
              <a:rPr lang="en-US" sz="2800" b="1" u="sng" dirty="0" smtClean="0">
                <a:solidFill>
                  <a:schemeClr val="accent3">
                    <a:lumMod val="75000"/>
                  </a:schemeClr>
                </a:solidFill>
                <a:ea typeface="+mj-ea"/>
                <a:cs typeface="+mj-cs"/>
              </a:rPr>
              <a:t>2</a:t>
            </a:r>
            <a:endParaRPr lang="uk-UA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5329671" y="3343920"/>
            <a:ext cx="3538349" cy="1307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329671" y="4940853"/>
            <a:ext cx="3538349" cy="31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7418696" y="4797152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724128" y="4771504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380312" y="3199904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724128" y="3199904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250220" y="5030124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55652" y="3436681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11407" y="5042578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70816" y="3494583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620091" y="494116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x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6334" y="3356992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x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215286" y="3129502"/>
                <a:ext cx="490993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Якщо 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uk-UA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uk-UA" sz="28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і</m:t>
                      </m:r>
                      <m:r>
                        <a:rPr lang="uk-UA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𝒄</m:t>
                      </m:r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, то  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𝒄</m:t>
                      </m:r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uk-UA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286" y="3129502"/>
                <a:ext cx="4909934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>
            <a:off x="6510263" y="3206551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211836" y="3432539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c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6537534" y="4796837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555652" y="503311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c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215286" y="4732181"/>
                <a:ext cx="490993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Якщо 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uk-UA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uk-UA" sz="28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і</m:t>
                      </m:r>
                      <m:r>
                        <a:rPr lang="uk-UA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𝒄</m:t>
                      </m:r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, то  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𝒄</m:t>
                      </m:r>
                      <m:r>
                        <a:rPr lang="uk-UA" sz="2800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uk-UA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286" y="4732181"/>
                <a:ext cx="4909934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395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226301" y="548680"/>
                <a:ext cx="8712968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/>
                <a:r>
                  <a:rPr lang="uk-UA" sz="2800" dirty="0" smtClean="0">
                    <a:solidFill>
                      <a:srgbClr val="002060"/>
                    </a:solidFill>
                  </a:rPr>
                  <a:t>Якщо нерівності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</a:rPr>
                      <m:t>𝒂</m:t>
                    </m:r>
                    <m:r>
                      <a:rPr lang="en-US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uk-UA" sz="28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і</m:t>
                    </m:r>
                    <m:r>
                      <a:rPr lang="uk-UA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en-US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𝒄</m:t>
                    </m:r>
                  </m:oMath>
                </a14:m>
                <a:r>
                  <a:rPr lang="uk-UA" sz="2800" i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sz="2800" dirty="0" smtClean="0">
                    <a:solidFill>
                      <a:srgbClr val="002060"/>
                    </a:solidFill>
                  </a:rPr>
                  <a:t>правильні, то їх можна записати у вигляді подвійної нерівності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</a:rPr>
                      <m:t>𝒂</m:t>
                    </m:r>
                    <m:r>
                      <a:rPr lang="en-US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en-US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8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𝒄</m:t>
                    </m:r>
                  </m:oMath>
                </a14:m>
                <a:r>
                  <a:rPr lang="uk-UA" sz="2800" i="1" dirty="0">
                    <a:solidFill>
                      <a:srgbClr val="002060"/>
                    </a:solidFill>
                  </a:rPr>
                  <a:t> </a:t>
                </a:r>
                <a:r>
                  <a:rPr lang="uk-UA" sz="2800" dirty="0" smtClean="0">
                    <a:solidFill>
                      <a:srgbClr val="002060"/>
                    </a:solidFill>
                  </a:rPr>
                  <a:t>.</a:t>
                </a:r>
                <a:endParaRPr lang="uk-UA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301" y="548680"/>
                <a:ext cx="8712968" cy="1384995"/>
              </a:xfrm>
              <a:prstGeom prst="rect">
                <a:avLst/>
              </a:prstGeom>
              <a:blipFill rotWithShape="1">
                <a:blip r:embed="rId2"/>
                <a:stretch>
                  <a:fillRect l="-1400" t="-4405" r="-1470" b="-1145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2374487" y="3625754"/>
                <a:ext cx="4416594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72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</a:rPr>
                      <m:t>𝒂</m:t>
                    </m:r>
                    <m:r>
                      <a:rPr lang="en-US" sz="72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7200" b="1" i="1" smtClean="0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en-US" sz="72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7200" b="1" i="1">
                        <a:solidFill>
                          <a:srgbClr val="E66C7D">
                            <a:lumMod val="75000"/>
                          </a:srgbClr>
                        </a:solidFill>
                        <a:latin typeface="Cambria Math"/>
                        <a:ea typeface="Cambria Math"/>
                      </a:rPr>
                      <m:t>𝒄</m:t>
                    </m:r>
                  </m:oMath>
                </a14:m>
                <a:r>
                  <a:rPr lang="uk-UA" sz="7200" i="1" dirty="0">
                    <a:solidFill>
                      <a:srgbClr val="002060"/>
                    </a:solidFill>
                  </a:rPr>
                  <a:t> </a:t>
                </a:r>
                <a:endParaRPr lang="uk-UA" sz="7200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4487" y="3625754"/>
                <a:ext cx="4416594" cy="120032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355526" y="2780928"/>
            <a:ext cx="245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Два знаки нерівності</a:t>
            </a:r>
            <a:endParaRPr lang="uk-UA" dirty="0">
              <a:solidFill>
                <a:srgbClr val="002060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3706427" y="3152098"/>
            <a:ext cx="437442" cy="550959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867614" y="3139374"/>
            <a:ext cx="458467" cy="48638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60484" y="5520211"/>
            <a:ext cx="154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002060"/>
                </a:solidFill>
              </a:rPr>
              <a:t>л</a:t>
            </a:r>
            <a:r>
              <a:rPr lang="uk-UA" dirty="0" smtClean="0">
                <a:solidFill>
                  <a:srgbClr val="002060"/>
                </a:solidFill>
              </a:rPr>
              <a:t>іва частина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56041" y="5525359"/>
            <a:ext cx="1959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середня частина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35149" y="5500732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права частина</a:t>
            </a:r>
            <a:endParaRPr lang="uk-UA" dirty="0">
              <a:solidFill>
                <a:srgbClr val="002060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V="1">
            <a:off x="1913098" y="4826083"/>
            <a:ext cx="570670" cy="674649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 flipV="1">
            <a:off x="6335149" y="4641158"/>
            <a:ext cx="578042" cy="67465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4526177" y="4850710"/>
            <a:ext cx="0" cy="67465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C:\Users\Sony\Pictures\КЛІПАРТИ ДЛЯ ПРЕЗЕНТАЦІЙ ДО УРОКІВ\44220fac46a7c0bf8e645e88498bc74e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295" r="100000">
                        <a14:foregroundMark x1="25959" y1="36000" x2="25959" y2="36000"/>
                        <a14:foregroundMark x1="29204" y1="40667" x2="29204" y2="40667"/>
                        <a14:foregroundMark x1="82006" y1="78667" x2="82006" y2="78667"/>
                        <a14:foregroundMark x1="83186" y1="76667" x2="83186" y2="76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122" y="1308185"/>
            <a:ext cx="2712803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187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5286" y="620688"/>
            <a:ext cx="8680366" cy="1751166"/>
          </a:xfrm>
        </p:spPr>
        <p:txBody>
          <a:bodyPr>
            <a:noAutofit/>
          </a:bodyPr>
          <a:lstStyle/>
          <a:p>
            <a:pPr algn="just"/>
            <a:r>
              <a:rPr lang="uk-UA" sz="2800" dirty="0" smtClean="0">
                <a:solidFill>
                  <a:srgbClr val="002060"/>
                </a:solidFill>
              </a:rPr>
              <a:t>Якщо до обох частин правильної нерівності додати або від обох частин правильної нерівності відняти одне й те саме число, то отримаємо правильну нерівність.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88640"/>
            <a:ext cx="2121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u="sng" dirty="0" smtClean="0">
                <a:solidFill>
                  <a:schemeClr val="accent3">
                    <a:lumMod val="75000"/>
                  </a:schemeClr>
                </a:solidFill>
                <a:ea typeface="+mj-ea"/>
                <a:cs typeface="+mj-cs"/>
              </a:rPr>
              <a:t>Теорема 3</a:t>
            </a:r>
            <a:endParaRPr lang="uk-UA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827584" y="4025671"/>
            <a:ext cx="7056784" cy="6536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640155" y="3870939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907704" y="3888191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71679" y="4148200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39228" y="4154829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24709" y="4079282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x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91948" y="2705168"/>
                <a:ext cx="879086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uk-UA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Якщо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𝒂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uk-UA" sz="2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і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  <m:r>
                      <a:rPr lang="uk-UA" sz="280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−будь−яке число</m:t>
                    </m:r>
                    <m:r>
                      <a:rPr lang="uk-UA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,  то 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𝒂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  <m:r>
                      <a:rPr lang="uk-UA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r>
                  <a:rPr lang="en-US" sz="2800" b="1" dirty="0">
                    <a:solidFill>
                      <a:schemeClr val="accent3">
                        <a:lumMod val="75000"/>
                      </a:schemeClr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uk-UA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</m:oMath>
                </a14:m>
                <a:r>
                  <a:rPr lang="uk-UA" sz="2800" dirty="0" smtClean="0">
                    <a:solidFill>
                      <a:srgbClr val="002060"/>
                    </a:solidFill>
                  </a:rPr>
                  <a:t>.</a:t>
                </a:r>
                <a:endParaRPr lang="uk-UA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948" y="2705168"/>
                <a:ext cx="8790868" cy="523220"/>
              </a:xfrm>
              <a:prstGeom prst="rect">
                <a:avLst/>
              </a:prstGeom>
              <a:blipFill rotWithShape="1">
                <a:blip r:embed="rId2"/>
                <a:stretch>
                  <a:fillRect t="-11628" r="-485" b="-3139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>
            <a:off x="3059832" y="3888959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750292" y="4174619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>
                <a:solidFill>
                  <a:schemeClr val="accent3">
                    <a:lumMod val="75000"/>
                  </a:schemeClr>
                </a:solidFill>
              </a:rPr>
              <a:t>b</a:t>
            </a:r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</a:rPr>
              <a:t>+c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191019" y="4597283"/>
                <a:ext cx="879086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uk-UA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Якщо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𝒂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uk-UA" sz="2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і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  <m:r>
                      <a:rPr lang="uk-UA" sz="280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−будь−яке число</m:t>
                    </m:r>
                    <m:r>
                      <a:rPr lang="uk-UA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,  то 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𝒂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  <m:r>
                      <a:rPr lang="uk-UA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r>
                  <a:rPr lang="en-US" sz="2800" b="1" dirty="0">
                    <a:solidFill>
                      <a:schemeClr val="accent3">
                        <a:lumMod val="75000"/>
                      </a:schemeClr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uk-UA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</m:oMath>
                </a14:m>
                <a:r>
                  <a:rPr lang="uk-UA" sz="2800" dirty="0" smtClean="0">
                    <a:solidFill>
                      <a:srgbClr val="002060"/>
                    </a:solidFill>
                  </a:rPr>
                  <a:t>.</a:t>
                </a:r>
                <a:endParaRPr lang="uk-UA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19" y="4597283"/>
                <a:ext cx="8790868" cy="523220"/>
              </a:xfrm>
              <a:prstGeom prst="rect">
                <a:avLst/>
              </a:prstGeom>
              <a:blipFill rotWithShape="1">
                <a:blip r:embed="rId3"/>
                <a:stretch>
                  <a:fillRect t="-11628" r="-555" b="-3139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/>
          <p:nvPr/>
        </p:nvCxnSpPr>
        <p:spPr>
          <a:xfrm>
            <a:off x="5807880" y="3846184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482743" y="4154829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</a:rPr>
              <a:t>a+c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1907704" y="3645024"/>
            <a:ext cx="1152128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4640155" y="3645024"/>
            <a:ext cx="1152128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850839" y="3229634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B0F0"/>
                </a:solidFill>
              </a:rPr>
              <a:t>c&gt;0</a:t>
            </a:r>
            <a:endParaRPr lang="uk-UA" b="1" i="1" dirty="0">
              <a:solidFill>
                <a:srgbClr val="00B0F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67816" y="3276232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B0F0"/>
                </a:solidFill>
              </a:rPr>
              <a:t>c&gt;0</a:t>
            </a:r>
            <a:endParaRPr lang="uk-UA" b="1" i="1" dirty="0">
              <a:solidFill>
                <a:srgbClr val="00B0F0"/>
              </a:solidFill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943287" y="5794779"/>
            <a:ext cx="7056784" cy="6536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755858" y="5640047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023407" y="5657299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739510" y="6006275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007059" y="6033056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40412" y="584839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x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3175535" y="5658067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739228" y="6006275"/>
            <a:ext cx="54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b</a:t>
            </a:r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-c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5923583" y="5615292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407519" y="6001725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a-c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 flipH="1">
            <a:off x="2095415" y="5418064"/>
            <a:ext cx="108012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966542" y="4998742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B0F0"/>
                </a:solidFill>
              </a:rPr>
              <a:t>c&lt;0</a:t>
            </a:r>
            <a:endParaRPr lang="uk-UA" b="1" i="1" dirty="0">
              <a:solidFill>
                <a:srgbClr val="00B0F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62761" y="5017914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B0F0"/>
                </a:solidFill>
              </a:rPr>
              <a:t>c&lt;0</a:t>
            </a:r>
            <a:endParaRPr lang="uk-UA" b="1" i="1" dirty="0">
              <a:solidFill>
                <a:srgbClr val="00B0F0"/>
              </a:solidFill>
            </a:endParaRPr>
          </a:p>
        </p:txBody>
      </p:sp>
      <p:cxnSp>
        <p:nvCxnSpPr>
          <p:cNvPr id="48" name="Прямая со стрелкой 47"/>
          <p:cNvCxnSpPr/>
          <p:nvPr/>
        </p:nvCxnSpPr>
        <p:spPr>
          <a:xfrm flipH="1">
            <a:off x="4766554" y="5486888"/>
            <a:ext cx="108012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66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 txBox="1">
            <a:spLocks/>
          </p:cNvSpPr>
          <p:nvPr/>
        </p:nvSpPr>
        <p:spPr>
          <a:xfrm>
            <a:off x="227050" y="743391"/>
            <a:ext cx="8680366" cy="1299954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uk-UA" sz="2400" dirty="0" smtClean="0">
                <a:solidFill>
                  <a:srgbClr val="002060"/>
                </a:solidFill>
              </a:rPr>
              <a:t>Якщо будь-який доданок перенести з однієї частини правильної нерівності в іншу, змінивши знак доданка на протилежний, то отримаємо правильну нерівність.</a:t>
            </a:r>
            <a:endParaRPr lang="uk-UA" sz="24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88640"/>
            <a:ext cx="4400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u="sng" dirty="0" smtClean="0">
                <a:solidFill>
                  <a:schemeClr val="accent3">
                    <a:lumMod val="75000"/>
                  </a:schemeClr>
                </a:solidFill>
                <a:ea typeface="+mj-ea"/>
                <a:cs typeface="+mj-cs"/>
              </a:rPr>
              <a:t>Наслідок із теореми </a:t>
            </a:r>
            <a:r>
              <a:rPr lang="en-US" sz="2800" b="1" u="sng" dirty="0" smtClean="0">
                <a:solidFill>
                  <a:schemeClr val="accent3">
                    <a:lumMod val="75000"/>
                  </a:schemeClr>
                </a:solidFill>
                <a:ea typeface="+mj-ea"/>
                <a:cs typeface="+mj-cs"/>
              </a:rPr>
              <a:t>3</a:t>
            </a:r>
            <a:endParaRPr lang="uk-UA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657896" y="2708920"/>
                <a:ext cx="3818674" cy="3416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𝒄</m:t>
                      </m:r>
                      <m:r>
                        <a:rPr lang="en-US" sz="36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36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𝒃</m:t>
                      </m:r>
                    </m:oMath>
                  </m:oMathPara>
                </a14:m>
                <a:endParaRPr lang="en-US" sz="3600" b="1" i="1" dirty="0" smtClean="0">
                  <a:solidFill>
                    <a:schemeClr val="accent3">
                      <a:lumMod val="75000"/>
                    </a:schemeClr>
                  </a:solidFill>
                  <a:ea typeface="Cambria Math"/>
                </a:endParaRPr>
              </a:p>
              <a:p>
                <a:pPr lvl="0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3600" b="1" i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600" b="1" i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𝒄</m:t>
                      </m:r>
                      <m:r>
                        <a:rPr lang="en-US" sz="36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𝒄</m:t>
                      </m:r>
                      <m:r>
                        <a:rPr lang="en-US" sz="3600" b="1" i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3600" b="1" i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𝒄</m:t>
                      </m:r>
                    </m:oMath>
                  </m:oMathPara>
                </a14:m>
                <a:endParaRPr lang="en-US" sz="3600" b="1" i="1" dirty="0" smtClean="0">
                  <a:solidFill>
                    <a:schemeClr val="accent3">
                      <a:lumMod val="75000"/>
                    </a:schemeClr>
                  </a:solidFill>
                  <a:ea typeface="Cambria Math"/>
                </a:endParaRPr>
              </a:p>
              <a:p>
                <a:pPr lvl="0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3600" b="1" i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3600" b="1" i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  <a:ea typeface="Cambria Math"/>
                        </a:rPr>
                        <m:t>𝒄</m:t>
                      </m:r>
                    </m:oMath>
                  </m:oMathPara>
                </a14:m>
                <a:endParaRPr lang="en-US" sz="3600" b="1" i="1" dirty="0">
                  <a:solidFill>
                    <a:schemeClr val="accent3">
                      <a:lumMod val="75000"/>
                    </a:schemeClr>
                  </a:solidFill>
                  <a:ea typeface="Cambria Math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7896" y="2708920"/>
                <a:ext cx="3818674" cy="34163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Выгнутая вправо стрелка 6"/>
          <p:cNvSpPr/>
          <p:nvPr/>
        </p:nvSpPr>
        <p:spPr>
          <a:xfrm>
            <a:off x="6588224" y="3212976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 flipH="1">
            <a:off x="1816175" y="4600911"/>
            <a:ext cx="636632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0" name="Левая круглая скобка 9"/>
          <p:cNvSpPr/>
          <p:nvPr/>
        </p:nvSpPr>
        <p:spPr>
          <a:xfrm rot="16200000">
            <a:off x="3996114" y="4242254"/>
            <a:ext cx="173080" cy="1282875"/>
          </a:xfrm>
          <a:prstGeom prst="leftBracke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3909369" y="4970232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uk-UA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55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47199" y="548680"/>
            <a:ext cx="8680366" cy="1659994"/>
          </a:xfrm>
        </p:spPr>
        <p:txBody>
          <a:bodyPr>
            <a:noAutofit/>
          </a:bodyPr>
          <a:lstStyle/>
          <a:p>
            <a:pPr algn="just"/>
            <a:r>
              <a:rPr lang="uk-UA" sz="1800" dirty="0" smtClean="0">
                <a:solidFill>
                  <a:srgbClr val="002060"/>
                </a:solidFill>
              </a:rPr>
              <a:t>Якщо обидві частини правильної нерівності помножити або поділити на одне й те саме додатне число, то отримаємо правильну нерівність.</a:t>
            </a:r>
            <a:br>
              <a:rPr lang="uk-UA" sz="1800" dirty="0" smtClean="0">
                <a:solidFill>
                  <a:srgbClr val="002060"/>
                </a:solidFill>
              </a:rPr>
            </a:br>
            <a:r>
              <a:rPr lang="uk-UA" sz="1800" dirty="0" smtClean="0">
                <a:solidFill>
                  <a:srgbClr val="002060"/>
                </a:solidFill>
              </a:rPr>
              <a:t>Якщо обидві частини правильної нерівності помножити або поділити на одне й те саме від</a:t>
            </a:r>
            <a:r>
              <a:rPr lang="en-US" sz="1800" dirty="0" smtClean="0">
                <a:solidFill>
                  <a:srgbClr val="002060"/>
                </a:solidFill>
              </a:rPr>
              <a:t>’</a:t>
            </a:r>
            <a:r>
              <a:rPr lang="uk-UA" sz="1800" dirty="0" smtClean="0">
                <a:solidFill>
                  <a:srgbClr val="002060"/>
                </a:solidFill>
              </a:rPr>
              <a:t>ємне число і змінити знак нерівності на протилежний, то отримаємо правильну нерівність. </a:t>
            </a:r>
            <a:endParaRPr lang="uk-UA" sz="18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88640"/>
            <a:ext cx="2121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u="sng" dirty="0" smtClean="0">
                <a:solidFill>
                  <a:schemeClr val="accent3">
                    <a:lumMod val="75000"/>
                  </a:schemeClr>
                </a:solidFill>
                <a:ea typeface="+mj-ea"/>
                <a:cs typeface="+mj-cs"/>
              </a:rPr>
              <a:t>Теорема </a:t>
            </a:r>
            <a:r>
              <a:rPr lang="en-US" sz="2800" b="1" u="sng" dirty="0" smtClean="0">
                <a:solidFill>
                  <a:schemeClr val="accent3">
                    <a:lumMod val="75000"/>
                  </a:schemeClr>
                </a:solidFill>
                <a:ea typeface="+mj-ea"/>
                <a:cs typeface="+mj-cs"/>
              </a:rPr>
              <a:t>4</a:t>
            </a:r>
            <a:endParaRPr lang="uk-UA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827584" y="4025671"/>
            <a:ext cx="7056784" cy="6536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640155" y="3870939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907704" y="3888191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91356" y="4168797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39228" y="4154829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24709" y="4079282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x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91948" y="2705168"/>
                <a:ext cx="83027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uk-UA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Якщо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𝒂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uk-UA" sz="2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і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  <m:r>
                      <a:rPr lang="uk-UA" sz="280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uk-UA" sz="2800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додатне </m:t>
                    </m:r>
                    <m:r>
                      <a:rPr lang="uk-UA" sz="280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число</m:t>
                    </m:r>
                    <m:r>
                      <a:rPr lang="uk-UA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,  то 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𝒂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  <m:r>
                      <a:rPr lang="uk-UA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r>
                  <a:rPr lang="en-US" sz="2800" b="1" dirty="0">
                    <a:solidFill>
                      <a:schemeClr val="accent3">
                        <a:lumMod val="75000"/>
                      </a:schemeClr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uk-UA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</m:oMath>
                </a14:m>
                <a:r>
                  <a:rPr lang="uk-UA" sz="2800" dirty="0" smtClean="0">
                    <a:solidFill>
                      <a:srgbClr val="002060"/>
                    </a:solidFill>
                  </a:rPr>
                  <a:t>.</a:t>
                </a:r>
                <a:endParaRPr lang="uk-UA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948" y="2705168"/>
                <a:ext cx="8302722" cy="523220"/>
              </a:xfrm>
              <a:prstGeom prst="rect">
                <a:avLst/>
              </a:prstGeom>
              <a:blipFill rotWithShape="1">
                <a:blip r:embed="rId2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>
            <a:off x="3059832" y="3888959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393727" y="417699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  <a:latin typeface="Calibri"/>
              </a:rPr>
              <a:t>·</a:t>
            </a:r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</a:rPr>
              <a:t>c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191019" y="4597283"/>
                <a:ext cx="826950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uk-UA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Якщо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𝒂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uk-UA" sz="28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і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  <m:r>
                      <a:rPr lang="uk-UA" sz="280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uk-UA" sz="2800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ві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k-UA" sz="28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д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r>
                      <a:rPr lang="uk-UA" sz="2800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ємне </m:t>
                    </m:r>
                    <m:r>
                      <a:rPr lang="uk-UA" sz="280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число</m:t>
                    </m:r>
                    <m:r>
                      <a:rPr lang="uk-UA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,  то  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</a:rPr>
                      <m:t>𝒂</m:t>
                    </m:r>
                    <m:r>
                      <a:rPr lang="uk-UA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·</m:t>
                    </m:r>
                    <m:r>
                      <a:rPr lang="en-US" sz="28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  <m:r>
                      <a:rPr lang="uk-UA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r>
                  <a:rPr lang="en-US" sz="2800" b="1" dirty="0">
                    <a:solidFill>
                      <a:schemeClr val="accent3">
                        <a:lumMod val="75000"/>
                      </a:schemeClr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uk-UA" sz="2800" b="1" i="1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uk-UA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𝒄</m:t>
                    </m:r>
                  </m:oMath>
                </a14:m>
                <a:r>
                  <a:rPr lang="uk-UA" sz="2800" dirty="0" smtClean="0">
                    <a:solidFill>
                      <a:srgbClr val="002060"/>
                    </a:solidFill>
                  </a:rPr>
                  <a:t>.</a:t>
                </a:r>
                <a:endParaRPr lang="uk-UA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19" y="4597283"/>
                <a:ext cx="8269508" cy="523220"/>
              </a:xfrm>
              <a:prstGeom prst="rect">
                <a:avLst/>
              </a:prstGeom>
              <a:blipFill rotWithShape="1">
                <a:blip r:embed="rId3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/>
          <p:nvPr/>
        </p:nvCxnSpPr>
        <p:spPr>
          <a:xfrm>
            <a:off x="5807880" y="3846184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482743" y="4154829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  <a:latin typeface="Calibri"/>
              </a:rPr>
              <a:t>·</a:t>
            </a:r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</a:rPr>
              <a:t>c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1928439" y="3819094"/>
            <a:ext cx="2711716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059832" y="3645024"/>
            <a:ext cx="2679678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091567" y="3228388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B0F0"/>
                </a:solidFill>
              </a:rPr>
              <a:t>c&gt;0</a:t>
            </a:r>
            <a:endParaRPr lang="uk-UA" b="1" i="1" dirty="0">
              <a:solidFill>
                <a:srgbClr val="00B0F0"/>
              </a:solidFill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943287" y="5794779"/>
            <a:ext cx="7056784" cy="6536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755858" y="5640047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023407" y="5657299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0155" y="6033056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734600" y="6033056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40412" y="584839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x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3175535" y="5658067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739228" y="6006275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  <a:latin typeface="Calibri"/>
              </a:rPr>
              <a:t>·</a:t>
            </a:r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</a:rPr>
              <a:t>c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5923583" y="5615292"/>
            <a:ext cx="0" cy="28803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914085" y="6003104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  <a:latin typeface="Calibri"/>
              </a:rPr>
              <a:t>·</a:t>
            </a:r>
            <a:r>
              <a:rPr lang="en-US" b="1" i="1" dirty="0" err="1" smtClean="0">
                <a:solidFill>
                  <a:schemeClr val="accent3">
                    <a:lumMod val="75000"/>
                  </a:schemeClr>
                </a:solidFill>
              </a:rPr>
              <a:t>c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 flipH="1">
            <a:off x="2095415" y="5418064"/>
            <a:ext cx="3712465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635695" y="5048732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B0F0"/>
                </a:solidFill>
              </a:rPr>
              <a:t>c&lt;0</a:t>
            </a:r>
            <a:endParaRPr lang="uk-UA" b="1" i="1" dirty="0">
              <a:solidFill>
                <a:srgbClr val="00B0F0"/>
              </a:solidFill>
            </a:endParaRPr>
          </a:p>
        </p:txBody>
      </p:sp>
      <p:cxnSp>
        <p:nvCxnSpPr>
          <p:cNvPr id="48" name="Прямая со стрелкой 47"/>
          <p:cNvCxnSpPr/>
          <p:nvPr/>
        </p:nvCxnSpPr>
        <p:spPr>
          <a:xfrm flipH="1">
            <a:off x="3436985" y="5615292"/>
            <a:ext cx="108012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3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6179430"/>
                  </p:ext>
                </p:extLst>
              </p:nvPr>
            </p:nvGraphicFramePr>
            <p:xfrm>
              <a:off x="467544" y="548680"/>
              <a:ext cx="8208912" cy="554461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200"/>
                    <a:gridCol w="1656184"/>
                    <a:gridCol w="2700300"/>
                    <a:gridCol w="2052228"/>
                  </a:tblGrid>
                  <a:tr h="110892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Вихідна нерівність</a:t>
                          </a:r>
                          <a:endParaRPr lang="uk-UA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Знак множника</a:t>
                          </a:r>
                          <a:endParaRPr lang="uk-UA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Отримана нерівність</a:t>
                          </a:r>
                          <a:endParaRPr lang="uk-UA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Правило зміни </a:t>
                          </a:r>
                          <a:r>
                            <a:rPr lang="uk-UA" dirty="0" err="1" smtClean="0">
                              <a:solidFill>
                                <a:srgbClr val="002060"/>
                              </a:solidFill>
                            </a:rPr>
                            <a:t>знака</a:t>
                          </a:r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 нерівності</a:t>
                          </a:r>
                          <a:endParaRPr lang="uk-UA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1108923"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800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  <m:r>
                                  <a:rPr lang="en-US" sz="4800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ea typeface="Cambria Math"/>
                                  </a:rPr>
                                  <m:t>&gt;</m:t>
                                </m:r>
                                <m:r>
                                  <a:rPr lang="en-US" sz="4800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oMath>
                            </m:oMathPara>
                          </a14:m>
                          <a:endParaRPr lang="uk-UA" sz="4800" b="1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6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𝑐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ea typeface="Cambria Math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uk-UA" sz="3600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6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𝑐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ea typeface="Cambria Math"/>
                                  </a:rPr>
                                  <m:t>&gt;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uk-UA" sz="3600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/>
                            <a:t>Знак</a:t>
                          </a:r>
                          <a:r>
                            <a:rPr lang="uk-UA" baseline="0" dirty="0" smtClean="0"/>
                            <a:t> </a:t>
                          </a:r>
                        </a:p>
                        <a:p>
                          <a:pPr algn="ctr"/>
                          <a:r>
                            <a:rPr lang="uk-UA" b="0" baseline="0" dirty="0" smtClean="0">
                              <a:solidFill>
                                <a:srgbClr val="002060"/>
                              </a:solidFill>
                            </a:rPr>
                            <a:t>не змінюється</a:t>
                          </a:r>
                          <a:endParaRPr lang="uk-UA" b="0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1108923">
                    <a:tc vMerge="1">
                      <a:txBody>
                        <a:bodyPr/>
                        <a:lstStyle/>
                        <a:p>
                          <a:pPr algn="ctr"/>
                          <a:endParaRPr lang="uk-UA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&lt;0</m:t>
                                </m:r>
                              </m:oMath>
                            </m:oMathPara>
                          </a14:m>
                          <a:endParaRPr kumimoji="0" lang="uk-UA" sz="36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𝑎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∙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&lt;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𝑏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∙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kumimoji="0" lang="uk-UA" sz="36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/>
                            <a:t>Знак </a:t>
                          </a:r>
                          <a:r>
                            <a:rPr lang="uk-UA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змінюється</a:t>
                          </a:r>
                          <a:r>
                            <a:rPr lang="uk-UA" dirty="0" smtClean="0"/>
                            <a:t> на протилежний</a:t>
                          </a:r>
                          <a:endParaRPr lang="uk-UA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108923">
                    <a:tc row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48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𝒂</m:t>
                                </m:r>
                                <m:r>
                                  <a:rPr kumimoji="0" lang="en-US" sz="48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&lt;</m:t>
                                </m:r>
                                <m:r>
                                  <a:rPr kumimoji="0" lang="en-US" sz="48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𝒃</m:t>
                                </m:r>
                              </m:oMath>
                            </m:oMathPara>
                          </a14:m>
                          <a:endParaRPr kumimoji="0" lang="uk-UA" sz="48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algn="ctr"/>
                          <a:endParaRPr lang="uk-UA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bg2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6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𝑐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ea typeface="Cambria Math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uk-UA" sz="3600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𝑎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∙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&lt;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𝑏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∙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kumimoji="0" lang="uk-UA" sz="36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algn="ctr"/>
                          <a:endParaRPr lang="uk-UA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/>
                            <a:t>Знак </a:t>
                          </a:r>
                        </a:p>
                        <a:p>
                          <a:pPr algn="ctr"/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не змінюється</a:t>
                          </a:r>
                          <a:endParaRPr lang="uk-UA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1108923">
                    <a:tc vMerge="1">
                      <a:txBody>
                        <a:bodyPr/>
                        <a:lstStyle/>
                        <a:p>
                          <a:pPr algn="ctr"/>
                          <a:endParaRPr lang="uk-UA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&lt;0</m:t>
                                </m:r>
                              </m:oMath>
                            </m:oMathPara>
                          </a14:m>
                          <a:endParaRPr kumimoji="0" lang="uk-UA" sz="36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𝑎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∙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&gt;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𝑏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∙</m:t>
                                </m:r>
                                <m:r>
                                  <a:rPr kumimoji="0" lang="en-US" sz="36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206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Cambria Math"/>
                                    <a:cs typeface="+mn-cs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kumimoji="0" lang="uk-UA" sz="36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algn="ctr"/>
                          <a:endParaRPr lang="uk-UA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/>
                            <a:t>Знак </a:t>
                          </a:r>
                          <a:r>
                            <a:rPr lang="uk-UA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змінюється</a:t>
                          </a:r>
                          <a:r>
                            <a:rPr lang="uk-UA" dirty="0" smtClean="0"/>
                            <a:t> на протилежний</a:t>
                          </a:r>
                          <a:endParaRPr lang="uk-UA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6179430"/>
                  </p:ext>
                </p:extLst>
              </p:nvPr>
            </p:nvGraphicFramePr>
            <p:xfrm>
              <a:off x="467544" y="548680"/>
              <a:ext cx="8208912" cy="554461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200"/>
                    <a:gridCol w="1656184"/>
                    <a:gridCol w="2700300"/>
                    <a:gridCol w="2052228"/>
                  </a:tblGrid>
                  <a:tr h="110892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Вихідна нерівність</a:t>
                          </a:r>
                          <a:endParaRPr lang="uk-UA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Знак множника</a:t>
                          </a:r>
                          <a:endParaRPr lang="uk-UA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Отримана нерівність</a:t>
                          </a:r>
                          <a:endParaRPr lang="uk-UA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Правило зміни </a:t>
                          </a:r>
                          <a:r>
                            <a:rPr lang="uk-UA" dirty="0" err="1" smtClean="0">
                              <a:solidFill>
                                <a:srgbClr val="002060"/>
                              </a:solidFill>
                            </a:rPr>
                            <a:t>знака</a:t>
                          </a:r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 нерівності</a:t>
                          </a:r>
                          <a:endParaRPr lang="uk-UA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1108923">
                    <a:tc rowSpan="2"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anchor="ctr"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39" t="-50000" r="-35661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2"/>
                          <a:stretch>
                            <a:fillRect l="-108824" t="-100000" r="-286765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2"/>
                          <a:stretch>
                            <a:fillRect l="-128217" t="-100000" r="-76072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/>
                            <a:t>Знак</a:t>
                          </a:r>
                          <a:r>
                            <a:rPr lang="uk-UA" baseline="0" dirty="0" smtClean="0"/>
                            <a:t> </a:t>
                          </a:r>
                        </a:p>
                        <a:p>
                          <a:pPr algn="ctr"/>
                          <a:r>
                            <a:rPr lang="uk-UA" b="0" baseline="0" dirty="0" smtClean="0">
                              <a:solidFill>
                                <a:srgbClr val="002060"/>
                              </a:solidFill>
                            </a:rPr>
                            <a:t>не змінюється</a:t>
                          </a:r>
                          <a:endParaRPr lang="uk-UA" b="0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1108923">
                    <a:tc vMerge="1">
                      <a:txBody>
                        <a:bodyPr/>
                        <a:lstStyle/>
                        <a:p>
                          <a:pPr algn="ctr"/>
                          <a:endParaRPr lang="uk-UA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8824" t="-200000" r="-286765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28217" t="-200000" r="-76072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/>
                            <a:t>Знак </a:t>
                          </a:r>
                          <a:r>
                            <a:rPr lang="uk-UA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змінюється</a:t>
                          </a:r>
                          <a:r>
                            <a:rPr lang="uk-UA" dirty="0" smtClean="0"/>
                            <a:t> на протилежний</a:t>
                          </a:r>
                          <a:endParaRPr lang="uk-UA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108923">
                    <a:tc rowSpan="2"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anchor="ctr"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2"/>
                          <a:stretch>
                            <a:fillRect l="-339" t="-150000" r="-3566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2"/>
                          <a:stretch>
                            <a:fillRect l="-108824" t="-300000" r="-286765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2"/>
                          <a:stretch>
                            <a:fillRect l="-128217" t="-300000" r="-76072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/>
                            <a:t>Знак </a:t>
                          </a:r>
                        </a:p>
                        <a:p>
                          <a:pPr algn="ctr"/>
                          <a:r>
                            <a:rPr lang="uk-UA" dirty="0" smtClean="0">
                              <a:solidFill>
                                <a:srgbClr val="002060"/>
                              </a:solidFill>
                            </a:rPr>
                            <a:t>не змінюється</a:t>
                          </a:r>
                          <a:endParaRPr lang="uk-UA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1108923">
                    <a:tc vMerge="1">
                      <a:txBody>
                        <a:bodyPr/>
                        <a:lstStyle/>
                        <a:p>
                          <a:pPr algn="ctr"/>
                          <a:endParaRPr lang="uk-UA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2"/>
                          <a:stretch>
                            <a:fillRect l="-108824" t="-400000" r="-286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2"/>
                          <a:stretch>
                            <a:fillRect l="-128217" t="-400000" r="-760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uk-UA" dirty="0" smtClean="0"/>
                            <a:t>Знак </a:t>
                          </a:r>
                          <a:r>
                            <a:rPr lang="uk-UA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</a:rPr>
                            <a:t>змінюється</a:t>
                          </a:r>
                          <a:r>
                            <a:rPr lang="uk-UA" dirty="0" smtClean="0"/>
                            <a:t> на протилежний</a:t>
                          </a:r>
                          <a:endParaRPr lang="uk-UA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7909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11">
      <a:dk1>
        <a:srgbClr val="00B050"/>
      </a:dk1>
      <a:lt1>
        <a:srgbClr val="BCFFDA"/>
      </a:lt1>
      <a:dk2>
        <a:srgbClr val="9FD2E0"/>
      </a:dk2>
      <a:lt2>
        <a:srgbClr val="A6D4A8"/>
      </a:lt2>
      <a:accent1>
        <a:srgbClr val="7CBF7E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174</TotalTime>
  <Words>728</Words>
  <Application>Microsoft Office PowerPoint</Application>
  <PresentationFormat>Экран (4:3)</PresentationFormat>
  <Paragraphs>135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Официальная</vt:lpstr>
      <vt:lpstr>Основні властивості числових нерівностей</vt:lpstr>
      <vt:lpstr>Презентация PowerPoint</vt:lpstr>
      <vt:lpstr>Якщо перше число більше за друге, то друге менше від першого. І навпаки, якщо перше число менше від другого, то друге більше за перше.</vt:lpstr>
      <vt:lpstr>Якщо перше число менше від другого, а друге менше від третього, то перше число менше від третього.</vt:lpstr>
      <vt:lpstr>Презентация PowerPoint</vt:lpstr>
      <vt:lpstr>Якщо до обох частин правильної нерівності додати або від обох частин правильної нерівності відняти одне й те саме число, то отримаємо правильну нерівність.</vt:lpstr>
      <vt:lpstr>Презентация PowerPoint</vt:lpstr>
      <vt:lpstr>Якщо обидві частини правильної нерівності помножити або поділити на одне й те саме додатне число, то отримаємо правильну нерівність. Якщо обидві частини правильної нерівності помножити або поділити на одне й те саме від’ємне число і змінити знак нерівності на протилежний, то отримаємо правильну нерівність. </vt:lpstr>
      <vt:lpstr>Презентация PowerPoint</vt:lpstr>
      <vt:lpstr>Презентация PowerPoint</vt:lpstr>
      <vt:lpstr>-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властивості числових нерівностей</dc:title>
  <dc:creator>Sony</dc:creator>
  <cp:lastModifiedBy>Sony</cp:lastModifiedBy>
  <cp:revision>19</cp:revision>
  <dcterms:created xsi:type="dcterms:W3CDTF">2020-07-16T05:43:49Z</dcterms:created>
  <dcterms:modified xsi:type="dcterms:W3CDTF">2020-07-16T08:38:39Z</dcterms:modified>
</cp:coreProperties>
</file>