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4"/>
  </p:notesMasterIdLst>
  <p:sldIdLst>
    <p:sldId id="260" r:id="rId2"/>
    <p:sldId id="256" r:id="rId3"/>
    <p:sldId id="257" r:id="rId4"/>
    <p:sldId id="26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5F4FC-1525-4E2F-8C56-ED284F1639C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3E871-C7AA-43B9-AEDA-B314B29EE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86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771D-EF7B-430F-A027-E94EEE206A7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BA846B9-F6A3-4D2B-B8CB-B7711A5E2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75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771D-EF7B-430F-A027-E94EEE206A7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A846B9-F6A3-4D2B-B8CB-B7711A5E2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08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771D-EF7B-430F-A027-E94EEE206A7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A846B9-F6A3-4D2B-B8CB-B7711A5E28E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7502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771D-EF7B-430F-A027-E94EEE206A7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A846B9-F6A3-4D2B-B8CB-B7711A5E2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863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771D-EF7B-430F-A027-E94EEE206A7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A846B9-F6A3-4D2B-B8CB-B7711A5E28E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7613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771D-EF7B-430F-A027-E94EEE206A7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A846B9-F6A3-4D2B-B8CB-B7711A5E2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069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771D-EF7B-430F-A027-E94EEE206A7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46B9-F6A3-4D2B-B8CB-B7711A5E2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662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771D-EF7B-430F-A027-E94EEE206A7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46B9-F6A3-4D2B-B8CB-B7711A5E2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72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771D-EF7B-430F-A027-E94EEE206A7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46B9-F6A3-4D2B-B8CB-B7711A5E2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894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771D-EF7B-430F-A027-E94EEE206A7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A846B9-F6A3-4D2B-B8CB-B7711A5E2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90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771D-EF7B-430F-A027-E94EEE206A7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BA846B9-F6A3-4D2B-B8CB-B7711A5E2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52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771D-EF7B-430F-A027-E94EEE206A7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BA846B9-F6A3-4D2B-B8CB-B7711A5E2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497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771D-EF7B-430F-A027-E94EEE206A7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46B9-F6A3-4D2B-B8CB-B7711A5E2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16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771D-EF7B-430F-A027-E94EEE206A7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46B9-F6A3-4D2B-B8CB-B7711A5E2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66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771D-EF7B-430F-A027-E94EEE206A7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46B9-F6A3-4D2B-B8CB-B7711A5E2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65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771D-EF7B-430F-A027-E94EEE206A7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A846B9-F6A3-4D2B-B8CB-B7711A5E2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02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D771D-EF7B-430F-A027-E94EEE206A7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BA846B9-F6A3-4D2B-B8CB-B7711A5E2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08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FA6222-157E-4A70-A085-7A55F628043F}"/>
              </a:ext>
            </a:extLst>
          </p:cNvPr>
          <p:cNvSpPr/>
          <p:nvPr/>
        </p:nvSpPr>
        <p:spPr>
          <a:xfrm>
            <a:off x="1821326" y="238203"/>
            <a:ext cx="1006587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</a:t>
            </a:r>
            <a:r>
              <a:rPr lang="ru-RU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уроку «</a:t>
            </a:r>
            <a:r>
              <a:rPr lang="ru-RU" sz="48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народної</a:t>
            </a:r>
            <a:r>
              <a:rPr lang="ru-RU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мудрості</a:t>
            </a:r>
            <a:r>
              <a:rPr lang="ru-RU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Загадки. Загадка як вид </a:t>
            </a:r>
            <a:r>
              <a:rPr lang="ru-RU" sz="48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усної</a:t>
            </a:r>
            <a:r>
              <a:rPr lang="ru-RU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народної</a:t>
            </a:r>
            <a:r>
              <a:rPr lang="ru-RU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8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форма, </a:t>
            </a:r>
            <a:r>
              <a:rPr lang="ru-RU" sz="48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загадок»</a:t>
            </a:r>
          </a:p>
          <a:p>
            <a:pPr algn="ctr"/>
            <a:endParaRPr lang="ru-RU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5B94AE2-A591-44E0-B32A-22D5A1EAF6B6}"/>
              </a:ext>
            </a:extLst>
          </p:cNvPr>
          <p:cNvSpPr/>
          <p:nvPr/>
        </p:nvSpPr>
        <p:spPr>
          <a:xfrm>
            <a:off x="4089588" y="4275631"/>
            <a:ext cx="810241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Клас: 5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Калініна</a:t>
            </a:r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Євгенія</a:t>
            </a:r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Владиславівна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931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D6E2719-1CB0-4091-A42C-FB613691A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493074"/>
              </p:ext>
            </p:extLst>
          </p:nvPr>
        </p:nvGraphicFramePr>
        <p:xfrm>
          <a:off x="6266880" y="1490007"/>
          <a:ext cx="5791204" cy="4100296"/>
        </p:xfrm>
        <a:graphic>
          <a:graphicData uri="http://schemas.openxmlformats.org/drawingml/2006/table">
            <a:tbl>
              <a:tblPr firstRow="1" firstCol="1" bandRow="1"/>
              <a:tblGrid>
                <a:gridCol w="499242">
                  <a:extLst>
                    <a:ext uri="{9D8B030D-6E8A-4147-A177-3AD203B41FA5}">
                      <a16:colId xmlns:a16="http://schemas.microsoft.com/office/drawing/2014/main" val="3791665862"/>
                    </a:ext>
                  </a:extLst>
                </a:gridCol>
                <a:gridCol w="499242">
                  <a:extLst>
                    <a:ext uri="{9D8B030D-6E8A-4147-A177-3AD203B41FA5}">
                      <a16:colId xmlns:a16="http://schemas.microsoft.com/office/drawing/2014/main" val="1052603824"/>
                    </a:ext>
                  </a:extLst>
                </a:gridCol>
                <a:gridCol w="499242">
                  <a:extLst>
                    <a:ext uri="{9D8B030D-6E8A-4147-A177-3AD203B41FA5}">
                      <a16:colId xmlns:a16="http://schemas.microsoft.com/office/drawing/2014/main" val="1164072279"/>
                    </a:ext>
                  </a:extLst>
                </a:gridCol>
                <a:gridCol w="499242">
                  <a:extLst>
                    <a:ext uri="{9D8B030D-6E8A-4147-A177-3AD203B41FA5}">
                      <a16:colId xmlns:a16="http://schemas.microsoft.com/office/drawing/2014/main" val="88709567"/>
                    </a:ext>
                  </a:extLst>
                </a:gridCol>
                <a:gridCol w="499242">
                  <a:extLst>
                    <a:ext uri="{9D8B030D-6E8A-4147-A177-3AD203B41FA5}">
                      <a16:colId xmlns:a16="http://schemas.microsoft.com/office/drawing/2014/main" val="475830129"/>
                    </a:ext>
                  </a:extLst>
                </a:gridCol>
                <a:gridCol w="500304">
                  <a:extLst>
                    <a:ext uri="{9D8B030D-6E8A-4147-A177-3AD203B41FA5}">
                      <a16:colId xmlns:a16="http://schemas.microsoft.com/office/drawing/2014/main" val="1364922186"/>
                    </a:ext>
                  </a:extLst>
                </a:gridCol>
                <a:gridCol w="500304">
                  <a:extLst>
                    <a:ext uri="{9D8B030D-6E8A-4147-A177-3AD203B41FA5}">
                      <a16:colId xmlns:a16="http://schemas.microsoft.com/office/drawing/2014/main" val="1771361140"/>
                    </a:ext>
                  </a:extLst>
                </a:gridCol>
                <a:gridCol w="500304">
                  <a:extLst>
                    <a:ext uri="{9D8B030D-6E8A-4147-A177-3AD203B41FA5}">
                      <a16:colId xmlns:a16="http://schemas.microsoft.com/office/drawing/2014/main" val="2245895143"/>
                    </a:ext>
                  </a:extLst>
                </a:gridCol>
                <a:gridCol w="500304">
                  <a:extLst>
                    <a:ext uri="{9D8B030D-6E8A-4147-A177-3AD203B41FA5}">
                      <a16:colId xmlns:a16="http://schemas.microsoft.com/office/drawing/2014/main" val="2722648755"/>
                    </a:ext>
                  </a:extLst>
                </a:gridCol>
                <a:gridCol w="500304">
                  <a:extLst>
                    <a:ext uri="{9D8B030D-6E8A-4147-A177-3AD203B41FA5}">
                      <a16:colId xmlns:a16="http://schemas.microsoft.com/office/drawing/2014/main" val="3696468987"/>
                    </a:ext>
                  </a:extLst>
                </a:gridCol>
                <a:gridCol w="474810">
                  <a:extLst>
                    <a:ext uri="{9D8B030D-6E8A-4147-A177-3AD203B41FA5}">
                      <a16:colId xmlns:a16="http://schemas.microsoft.com/office/drawing/2014/main" val="2170769307"/>
                    </a:ext>
                  </a:extLst>
                </a:gridCol>
                <a:gridCol w="318664">
                  <a:extLst>
                    <a:ext uri="{9D8B030D-6E8A-4147-A177-3AD203B41FA5}">
                      <a16:colId xmlns:a16="http://schemas.microsoft.com/office/drawing/2014/main" val="1915088149"/>
                    </a:ext>
                  </a:extLst>
                </a:gridCol>
              </a:tblGrid>
              <a:tr h="572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663861"/>
                  </a:ext>
                </a:extLst>
              </a:tr>
              <a:tr h="572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17483"/>
                  </a:ext>
                </a:extLst>
              </a:tr>
              <a:tr h="572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942203"/>
                  </a:ext>
                </a:extLst>
              </a:tr>
              <a:tr h="6001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804667"/>
                  </a:ext>
                </a:extLst>
              </a:tr>
              <a:tr h="572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879780"/>
                  </a:ext>
                </a:extLst>
              </a:tr>
              <a:tr h="572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206025"/>
                  </a:ext>
                </a:extLst>
              </a:tr>
              <a:tr h="572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208332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FC6CE84-1A97-4F25-914C-D444DDCF488A}"/>
              </a:ext>
            </a:extLst>
          </p:cNvPr>
          <p:cNvSpPr/>
          <p:nvPr/>
        </p:nvSpPr>
        <p:spPr>
          <a:xfrm>
            <a:off x="3701143" y="2104571"/>
            <a:ext cx="25657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AE3AFB8-9A4D-48BA-8BC5-8D4FB499AF6F}"/>
              </a:ext>
            </a:extLst>
          </p:cNvPr>
          <p:cNvSpPr/>
          <p:nvPr/>
        </p:nvSpPr>
        <p:spPr>
          <a:xfrm>
            <a:off x="2018829" y="407015"/>
            <a:ext cx="3680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Кросворд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DB48356-4919-44CF-AF09-F2ACEE8981AA}"/>
              </a:ext>
            </a:extLst>
          </p:cNvPr>
          <p:cNvSpPr/>
          <p:nvPr/>
        </p:nvSpPr>
        <p:spPr>
          <a:xfrm>
            <a:off x="673179" y="1490007"/>
            <a:ext cx="5251942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горизонталі</a:t>
            </a:r>
            <a:r>
              <a:rPr lang="ru-RU" sz="20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.Солоне, а не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сіль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біжить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річка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блищить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 не золото, коли б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угадати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знати;</a:t>
            </a:r>
          </a:p>
          <a:p>
            <a:pPr algn="just"/>
            <a:r>
              <a:rPr lang="ru-RU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.По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скаче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 в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воді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пливе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.Мовчить, а сто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дурнів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навчить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зеленій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оболонці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всередині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— як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сонце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жива, а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нерухома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веде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.По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бігає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лавою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спати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лягає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.І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печуть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мене, і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варять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мене, і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їдять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хвалять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я добра.</a:t>
            </a:r>
          </a:p>
          <a:p>
            <a:r>
              <a:rPr lang="uk-U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вертикалі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uk-UA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Один з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малих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жанрів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дитячого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фольклору.</a:t>
            </a:r>
          </a:p>
          <a:p>
            <a:pPr algn="ctr"/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519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2399C8F-1160-4E6F-A31D-F1D110EA886C}"/>
              </a:ext>
            </a:extLst>
          </p:cNvPr>
          <p:cNvSpPr/>
          <p:nvPr/>
        </p:nvSpPr>
        <p:spPr>
          <a:xfrm>
            <a:off x="1524816" y="295631"/>
            <a:ext cx="7517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«Створи </a:t>
            </a:r>
            <a:r>
              <a:rPr lang="ru-RU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власну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загадку»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97522-5D01-44FE-8602-9C42B85A77AF}"/>
              </a:ext>
            </a:extLst>
          </p:cNvPr>
          <p:cNvSpPr txBox="1"/>
          <p:nvPr/>
        </p:nvSpPr>
        <p:spPr>
          <a:xfrm>
            <a:off x="1756229" y="5907314"/>
            <a:ext cx="9764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Методичний коментар: Вчитель показує малюнки, учні добирають до них порівняння та складають загадку.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5E65D6-417F-4B0F-BD1A-B78B7C8C3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4" y="1865291"/>
            <a:ext cx="2583543" cy="2129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9D4A7C-8FF1-41E0-AF70-193969BBC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87" y="3429001"/>
            <a:ext cx="2841519" cy="2129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0730ED4-DC70-4570-B83D-A5869A16FC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562" y="1612766"/>
            <a:ext cx="2583543" cy="2583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8599A73-D37C-4603-90A2-A986F60ECA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911" y="3480681"/>
            <a:ext cx="2233856" cy="2129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E63F051-DF94-49BB-916B-BBA2397920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35" y="1444931"/>
            <a:ext cx="2897298" cy="2158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4607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AF8ED74-44F8-41BA-9740-2E29342C6C13}"/>
              </a:ext>
            </a:extLst>
          </p:cNvPr>
          <p:cNvSpPr/>
          <p:nvPr/>
        </p:nvSpPr>
        <p:spPr>
          <a:xfrm>
            <a:off x="2560775" y="505488"/>
            <a:ext cx="70704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</a:t>
            </a: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0D20177-6530-4239-A40C-4CFF215659E7}"/>
              </a:ext>
            </a:extLst>
          </p:cNvPr>
          <p:cNvSpPr/>
          <p:nvPr/>
        </p:nvSpPr>
        <p:spPr>
          <a:xfrm>
            <a:off x="1711362" y="2057296"/>
            <a:ext cx="400012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с. 124-125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Скласти</a:t>
            </a: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власну</a:t>
            </a: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загадку та </a:t>
            </a:r>
            <a:r>
              <a:rPr lang="ru-RU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намалювати</a:t>
            </a: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ілюстрацію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90CC32-EF9F-4D1B-A6F1-60E91DFEE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895" y="1687391"/>
            <a:ext cx="4000121" cy="4226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4518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C9ECFAA-955B-4933-AF7D-4E445744AFD1}"/>
              </a:ext>
            </a:extLst>
          </p:cNvPr>
          <p:cNvSpPr/>
          <p:nvPr/>
        </p:nvSpPr>
        <p:spPr>
          <a:xfrm>
            <a:off x="610404" y="871248"/>
            <a:ext cx="752072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народної</a:t>
            </a:r>
            <a:r>
              <a:rPr lang="ru-RU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мудрості</a:t>
            </a:r>
            <a:endParaRPr lang="ru-RU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BE5FD2F-373C-4A81-A55E-181C94372D19}"/>
              </a:ext>
            </a:extLst>
          </p:cNvPr>
          <p:cNvSpPr/>
          <p:nvPr/>
        </p:nvSpPr>
        <p:spPr>
          <a:xfrm>
            <a:off x="6096000" y="4036480"/>
            <a:ext cx="499579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  <a:endParaRPr lang="ru-RU" sz="80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749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CCA75514-1F2D-4196-B4A9-3314E958A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10" y="1361049"/>
            <a:ext cx="4352863" cy="541496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D9945BC-2D4A-4F19-81B2-DF9202DCC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72858" y="2048779"/>
            <a:ext cx="4743536" cy="3536095"/>
          </a:xfrm>
        </p:spPr>
        <p:txBody>
          <a:bodyPr>
            <a:normAutofit/>
          </a:bodyPr>
          <a:lstStyle/>
          <a:p>
            <a:r>
              <a:rPr lang="uk-UA" dirty="0"/>
              <a:t>-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стислий (часто ритмізований) вислів, що треба відгадати, у якому прихований якийсь предмет чи явище.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 є одним з малих жанрів дитячого фольклору.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8791413-585E-4979-A5BA-22452A6C9DAA}"/>
              </a:ext>
            </a:extLst>
          </p:cNvPr>
          <p:cNvSpPr/>
          <p:nvPr/>
        </p:nvSpPr>
        <p:spPr>
          <a:xfrm>
            <a:off x="1488452" y="899384"/>
            <a:ext cx="34352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</a:p>
        </p:txBody>
      </p:sp>
    </p:spTree>
    <p:extLst>
      <p:ext uri="{BB962C8B-B14F-4D97-AF65-F5344CB8AC3E}">
        <p14:creationId xmlns:p14="http://schemas.microsoft.com/office/powerpoint/2010/main" val="3497300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DD36432-A8A1-4D75-BB92-FD20051926CD}"/>
              </a:ext>
            </a:extLst>
          </p:cNvPr>
          <p:cNvSpPr/>
          <p:nvPr/>
        </p:nvSpPr>
        <p:spPr>
          <a:xfrm>
            <a:off x="2252396" y="336676"/>
            <a:ext cx="6561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Легенда про загадку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12D360-FF9F-49F9-A3D0-A7DCDE7E5C6A}"/>
              </a:ext>
            </a:extLst>
          </p:cNvPr>
          <p:cNvSpPr/>
          <p:nvPr/>
        </p:nvSpPr>
        <p:spPr>
          <a:xfrm>
            <a:off x="3531084" y="1704986"/>
            <a:ext cx="548630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Давній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Греції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Фіви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легендою  там жило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чудовисько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Сфінкс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загадував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загадку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яка проходила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повз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відгадувала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Сфінкс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з’їдав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109209-3D93-4DAC-BD73-C1E867DA3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40" y="4072597"/>
            <a:ext cx="3551111" cy="2785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6F21E7-72F3-4FB0-AE78-F50BA593B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960" y="336676"/>
            <a:ext cx="1981477" cy="2305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1596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BEAB1E-478A-4262-89E2-AC3915E083D2}"/>
              </a:ext>
            </a:extLst>
          </p:cNvPr>
          <p:cNvSpPr/>
          <p:nvPr/>
        </p:nvSpPr>
        <p:spPr>
          <a:xfrm>
            <a:off x="4273826" y="605622"/>
            <a:ext cx="4554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загадок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A93B3F7-A89D-4693-B697-93629A5EA641}"/>
              </a:ext>
            </a:extLst>
          </p:cNvPr>
          <p:cNvSpPr/>
          <p:nvPr/>
        </p:nvSpPr>
        <p:spPr>
          <a:xfrm>
            <a:off x="5504430" y="2531236"/>
            <a:ext cx="2739238" cy="37240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Згадуваний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зображений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овнішніми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параметрами</a:t>
            </a:r>
          </a:p>
          <a:p>
            <a:pPr algn="ctr"/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 морю, по морю золота </a:t>
            </a:r>
            <a:r>
              <a:rPr lang="ru-RU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тарілка</a:t>
            </a:r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плаває</a:t>
            </a:r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</a:p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Сонце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873B9CD-7CB5-4304-B304-7FF6DD6D4C74}"/>
              </a:ext>
            </a:extLst>
          </p:cNvPr>
          <p:cNvSpPr/>
          <p:nvPr/>
        </p:nvSpPr>
        <p:spPr>
          <a:xfrm>
            <a:off x="2189056" y="2531237"/>
            <a:ext cx="2739238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б’єкт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зображений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властивостями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Стоїть</a:t>
            </a:r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хлопчик </a:t>
            </a:r>
            <a:r>
              <a:rPr lang="ru-RU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пеньком, </a:t>
            </a:r>
            <a:r>
              <a:rPr lang="ru-RU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накрив</a:t>
            </a:r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голову </a:t>
            </a:r>
            <a:r>
              <a:rPr lang="ru-RU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брильком</a:t>
            </a:r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.»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(Гриб)</a:t>
            </a:r>
            <a:endParaRPr lang="ru-RU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7DB9D85-87B5-460F-8ADD-E5922264630C}"/>
              </a:ext>
            </a:extLst>
          </p:cNvPr>
          <p:cNvSpPr/>
          <p:nvPr/>
        </p:nvSpPr>
        <p:spPr>
          <a:xfrm>
            <a:off x="8378759" y="2531236"/>
            <a:ext cx="3269290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</a:p>
          <a:p>
            <a:pPr algn="ctr"/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Протиставленням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«Не </a:t>
            </a:r>
            <a:r>
              <a:rPr lang="ru-RU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кінь</a:t>
            </a:r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біжить</a:t>
            </a:r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ліс</a:t>
            </a:r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шумить</a:t>
            </a:r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.»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Струмок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0A8AD549-7C68-44D7-8431-D59977D9FA0A}"/>
              </a:ext>
            </a:extLst>
          </p:cNvPr>
          <p:cNvCxnSpPr>
            <a:cxnSpLocks/>
          </p:cNvCxnSpPr>
          <p:nvPr/>
        </p:nvCxnSpPr>
        <p:spPr>
          <a:xfrm>
            <a:off x="6650056" y="1622048"/>
            <a:ext cx="2648689" cy="818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8E1335F1-44F8-4474-97FD-51ABE8D4B561}"/>
              </a:ext>
            </a:extLst>
          </p:cNvPr>
          <p:cNvCxnSpPr/>
          <p:nvPr/>
        </p:nvCxnSpPr>
        <p:spPr>
          <a:xfrm>
            <a:off x="6668086" y="1619917"/>
            <a:ext cx="0" cy="911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D5762F78-7748-4CEE-867B-0334E2A860F6}"/>
              </a:ext>
            </a:extLst>
          </p:cNvPr>
          <p:cNvCxnSpPr>
            <a:cxnSpLocks/>
          </p:cNvCxnSpPr>
          <p:nvPr/>
        </p:nvCxnSpPr>
        <p:spPr>
          <a:xfrm flipH="1">
            <a:off x="3788510" y="1619918"/>
            <a:ext cx="2879576" cy="820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716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A790ECD-DDF6-43D5-87F4-05AA422C7FEE}"/>
              </a:ext>
            </a:extLst>
          </p:cNvPr>
          <p:cNvSpPr/>
          <p:nvPr/>
        </p:nvSpPr>
        <p:spPr>
          <a:xfrm>
            <a:off x="3017972" y="410514"/>
            <a:ext cx="57742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загадок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D814B3C-58E5-44D3-A02C-E733E3CA1481}"/>
              </a:ext>
            </a:extLst>
          </p:cNvPr>
          <p:cNvSpPr/>
          <p:nvPr/>
        </p:nvSpPr>
        <p:spPr>
          <a:xfrm>
            <a:off x="337625" y="2493222"/>
            <a:ext cx="1983544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 людей</a:t>
            </a:r>
          </a:p>
          <a:p>
            <a:pPr algn="ctr"/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штука, </a:t>
            </a:r>
            <a:r>
              <a:rPr lang="ru-RU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день і </a:t>
            </a:r>
            <a:r>
              <a:rPr lang="ru-RU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ніч</a:t>
            </a:r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стука.»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Серце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748E78E-B15B-4495-8324-45264B2ADAD0}"/>
              </a:ext>
            </a:extLst>
          </p:cNvPr>
          <p:cNvSpPr/>
          <p:nvPr/>
        </p:nvSpPr>
        <p:spPr>
          <a:xfrm flipH="1">
            <a:off x="5769885" y="2585284"/>
            <a:ext cx="286767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32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побут</a:t>
            </a:r>
            <a:endParaRPr lang="ru-RU" sz="320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«Є у мене </a:t>
            </a:r>
            <a:r>
              <a:rPr lang="ru-RU" sz="2400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дивне</a:t>
            </a:r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скельце</a:t>
            </a:r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кривляється</a:t>
            </a:r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як до </a:t>
            </a:r>
            <a:r>
              <a:rPr lang="ru-RU" sz="2400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усміхнешся</a:t>
            </a:r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теж</a:t>
            </a:r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всміхається</a:t>
            </a:r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r>
              <a:rPr lang="ru-RU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Дзеркало</a:t>
            </a:r>
            <a:r>
              <a:rPr lang="ru-RU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F466108-102F-4477-B073-E62A65AA929A}"/>
              </a:ext>
            </a:extLst>
          </p:cNvPr>
          <p:cNvSpPr/>
          <p:nvPr/>
        </p:nvSpPr>
        <p:spPr>
          <a:xfrm>
            <a:off x="3206280" y="2491602"/>
            <a:ext cx="2563605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 природу та </a:t>
            </a:r>
            <a:r>
              <a:rPr lang="ru-RU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явища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Кольорове</a:t>
            </a:r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коромисло</a:t>
            </a:r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річку</a:t>
            </a:r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повисло.»</a:t>
            </a:r>
          </a:p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(Веселка)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97A42F3-B76C-4285-8B40-0D801C14F1B5}"/>
              </a:ext>
            </a:extLst>
          </p:cNvPr>
          <p:cNvSpPr/>
          <p:nvPr/>
        </p:nvSpPr>
        <p:spPr>
          <a:xfrm>
            <a:off x="8572192" y="2491601"/>
            <a:ext cx="361980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</a:t>
            </a:r>
          </a:p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Б'ється</a:t>
            </a:r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стука молоток, </a:t>
            </a:r>
            <a:r>
              <a:rPr lang="ru-RU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поправляє</a:t>
            </a:r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нам садок.»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(Дятел)</a:t>
            </a:r>
          </a:p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Літом</a:t>
            </a:r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одягається</a:t>
            </a:r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 на зиму </a:t>
            </a:r>
            <a:r>
              <a:rPr lang="ru-RU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одежі</a:t>
            </a:r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цурається</a:t>
            </a:r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</a:p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(Дерево)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07A04A49-ECE3-48DE-9342-9CE90F8758A8}"/>
              </a:ext>
            </a:extLst>
          </p:cNvPr>
          <p:cNvCxnSpPr>
            <a:cxnSpLocks/>
          </p:cNvCxnSpPr>
          <p:nvPr/>
        </p:nvCxnSpPr>
        <p:spPr>
          <a:xfrm flipH="1">
            <a:off x="1814732" y="1164567"/>
            <a:ext cx="3880917" cy="1420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25F62E44-A56B-4810-AB69-CA571A18AF02}"/>
              </a:ext>
            </a:extLst>
          </p:cNvPr>
          <p:cNvCxnSpPr>
            <a:cxnSpLocks/>
          </p:cNvCxnSpPr>
          <p:nvPr/>
        </p:nvCxnSpPr>
        <p:spPr>
          <a:xfrm flipH="1">
            <a:off x="4951828" y="1213977"/>
            <a:ext cx="759934" cy="1277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6B286ED6-27FB-4B17-98FC-B992DD3D4A08}"/>
              </a:ext>
            </a:extLst>
          </p:cNvPr>
          <p:cNvCxnSpPr>
            <a:cxnSpLocks/>
          </p:cNvCxnSpPr>
          <p:nvPr/>
        </p:nvCxnSpPr>
        <p:spPr>
          <a:xfrm>
            <a:off x="5711761" y="1198738"/>
            <a:ext cx="1722032" cy="1352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C399C6DA-2965-47EC-8916-A08058498649}"/>
              </a:ext>
            </a:extLst>
          </p:cNvPr>
          <p:cNvCxnSpPr>
            <a:cxnSpLocks/>
          </p:cNvCxnSpPr>
          <p:nvPr/>
        </p:nvCxnSpPr>
        <p:spPr>
          <a:xfrm>
            <a:off x="5695648" y="1164567"/>
            <a:ext cx="3940721" cy="1145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17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2847FE8-B2A9-4DAD-BB11-3C7FF1C51C78}"/>
              </a:ext>
            </a:extLst>
          </p:cNvPr>
          <p:cNvSpPr/>
          <p:nvPr/>
        </p:nvSpPr>
        <p:spPr>
          <a:xfrm>
            <a:off x="1791481" y="0"/>
            <a:ext cx="860903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«Поле чудес»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5FB6936-1F80-4F08-BBDB-BA5833F9172E}"/>
              </a:ext>
            </a:extLst>
          </p:cNvPr>
          <p:cNvSpPr/>
          <p:nvPr/>
        </p:nvSpPr>
        <p:spPr>
          <a:xfrm>
            <a:off x="867909" y="2328707"/>
            <a:ext cx="382492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«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Чорна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корова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поборола. </a:t>
            </a:r>
          </a:p>
          <a:p>
            <a:pPr algn="ctr"/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Білий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віл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підвів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435733D-B0A8-463E-BD2C-2157C0D43264}"/>
              </a:ext>
            </a:extLst>
          </p:cNvPr>
          <p:cNvSpPr/>
          <p:nvPr/>
        </p:nvSpPr>
        <p:spPr>
          <a:xfrm>
            <a:off x="4885870" y="2328707"/>
            <a:ext cx="384919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«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Шумить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гуде і все горою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A95363C-CB82-478C-B53D-1C3ABA745526}"/>
              </a:ext>
            </a:extLst>
          </p:cNvPr>
          <p:cNvSpPr/>
          <p:nvPr/>
        </p:nvSpPr>
        <p:spPr>
          <a:xfrm>
            <a:off x="8479733" y="2328707"/>
            <a:ext cx="341484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«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Тисяча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овець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ними один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баранець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77BD51-7982-43ED-9F66-0EA70CBAA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109" y="4062039"/>
            <a:ext cx="2668814" cy="2504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BE7F25-5DE2-4407-9950-339C40835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13" y="4062039"/>
            <a:ext cx="2925535" cy="2340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1E045CE-7CE0-4E20-9A29-39EB94A327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409" y="4062039"/>
            <a:ext cx="3133439" cy="2198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A3EAC5-DDEF-4374-A35B-7982C30A4587}"/>
              </a:ext>
            </a:extLst>
          </p:cNvPr>
          <p:cNvSpPr txBox="1"/>
          <p:nvPr/>
        </p:nvSpPr>
        <p:spPr>
          <a:xfrm>
            <a:off x="2138289" y="1179334"/>
            <a:ext cx="6596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коментар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Розгадайте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загадки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виду вони належать.</a:t>
            </a:r>
          </a:p>
        </p:txBody>
      </p:sp>
    </p:spTree>
    <p:extLst>
      <p:ext uri="{BB962C8B-B14F-4D97-AF65-F5344CB8AC3E}">
        <p14:creationId xmlns:p14="http://schemas.microsoft.com/office/powerpoint/2010/main" val="2434970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589BE8D-5FD7-4FD9-BE78-9FC89806C00F}"/>
              </a:ext>
            </a:extLst>
          </p:cNvPr>
          <p:cNvSpPr/>
          <p:nvPr/>
        </p:nvSpPr>
        <p:spPr>
          <a:xfrm>
            <a:off x="994305" y="2187526"/>
            <a:ext cx="36112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«Сам маленький, а шуба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дерев’яна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3EC5ABF-BD90-4B7F-9FAD-B473AF71F08C}"/>
              </a:ext>
            </a:extLst>
          </p:cNvPr>
          <p:cNvSpPr/>
          <p:nvPr/>
        </p:nvSpPr>
        <p:spPr>
          <a:xfrm>
            <a:off x="4718754" y="2187525"/>
            <a:ext cx="30501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«Без очей, без рук, а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лізе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дрюк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3C41C50-E03A-4AFB-B0F3-F90D65A6659F}"/>
              </a:ext>
            </a:extLst>
          </p:cNvPr>
          <p:cNvSpPr/>
          <p:nvPr/>
        </p:nvSpPr>
        <p:spPr>
          <a:xfrm>
            <a:off x="7882044" y="1823497"/>
            <a:ext cx="361126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6. «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Маленьке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кругленьке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зачепи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плакати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будеш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81BF1EF-8E6A-42E5-A623-9C6214351550}"/>
              </a:ext>
            </a:extLst>
          </p:cNvPr>
          <p:cNvSpPr/>
          <p:nvPr/>
        </p:nvSpPr>
        <p:spPr>
          <a:xfrm>
            <a:off x="994305" y="3418114"/>
            <a:ext cx="321877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7.«Плавала,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купалася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сухесенька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осталася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9555618-D381-48F8-BBAF-37F574B5AEC0}"/>
              </a:ext>
            </a:extLst>
          </p:cNvPr>
          <p:cNvSpPr/>
          <p:nvPr/>
        </p:nvSpPr>
        <p:spPr>
          <a:xfrm>
            <a:off x="4213078" y="3435421"/>
            <a:ext cx="384473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 «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Влітку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сірий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взимку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білий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5F95941-DDB9-400B-9D97-7478E1270E36}"/>
              </a:ext>
            </a:extLst>
          </p:cNvPr>
          <p:cNvSpPr/>
          <p:nvPr/>
        </p:nvSpPr>
        <p:spPr>
          <a:xfrm>
            <a:off x="7978924" y="3410020"/>
            <a:ext cx="384473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9.«Два рази родиться, один раз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вмирає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CE27DB-7C01-4D49-8EAA-CE0801D50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71" y="4397829"/>
            <a:ext cx="2170218" cy="2170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D27F639-DC4F-4347-B084-D5569B3BA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347" y="4397829"/>
            <a:ext cx="1534654" cy="2170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0E5BC2B-E877-464F-8BCF-896010482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77" y="4397829"/>
            <a:ext cx="1787979" cy="2068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CDD8477-770E-4EE6-B8C6-8B313B82C2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364" y="136616"/>
            <a:ext cx="1265353" cy="2033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BA85EB1-E0DE-421D-89FC-BE2C5025C6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76" y="129183"/>
            <a:ext cx="1512209" cy="2025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276BF4F-A36E-4860-85FB-70FE726B4F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44" y="136616"/>
            <a:ext cx="2510490" cy="1673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3852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E9DFEDB-E4C9-487F-A479-180BAA6C4CDC}"/>
              </a:ext>
            </a:extLst>
          </p:cNvPr>
          <p:cNvSpPr/>
          <p:nvPr/>
        </p:nvSpPr>
        <p:spPr>
          <a:xfrm>
            <a:off x="1036928" y="1859340"/>
            <a:ext cx="291609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10. «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Зранку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ходить на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чотирьох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вдень на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увечері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DF615D-8206-4024-8E41-93789F821907}"/>
              </a:ext>
            </a:extLst>
          </p:cNvPr>
          <p:cNvSpPr/>
          <p:nvPr/>
        </p:nvSpPr>
        <p:spPr>
          <a:xfrm>
            <a:off x="3953022" y="1903948"/>
            <a:ext cx="273956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11. «У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хлівці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два ряди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баранців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біленькі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5E5B571-3365-4546-A16E-1A2FCC307138}"/>
              </a:ext>
            </a:extLst>
          </p:cNvPr>
          <p:cNvSpPr/>
          <p:nvPr/>
        </p:nvSpPr>
        <p:spPr>
          <a:xfrm>
            <a:off x="7440472" y="1859340"/>
            <a:ext cx="31384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12. «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обидва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Кіндрати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через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доріжку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живуть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один одного не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бачать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2E4C388-0372-48DC-B67F-683EFB6E5C31}"/>
              </a:ext>
            </a:extLst>
          </p:cNvPr>
          <p:cNvSpPr/>
          <p:nvPr/>
        </p:nvSpPr>
        <p:spPr>
          <a:xfrm>
            <a:off x="831192" y="3429000"/>
            <a:ext cx="28404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13.«Не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їсть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п'є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стоїть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б’є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15A8B54-751D-4986-A25C-D01136D0C0B9}"/>
              </a:ext>
            </a:extLst>
          </p:cNvPr>
          <p:cNvSpPr/>
          <p:nvPr/>
        </p:nvSpPr>
        <p:spPr>
          <a:xfrm>
            <a:off x="4057044" y="3475167"/>
            <a:ext cx="28995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14. «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Зуби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є, а рота нема»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54649CE-8D79-4B47-99F1-0204F8552B29}"/>
              </a:ext>
            </a:extLst>
          </p:cNvPr>
          <p:cNvSpPr/>
          <p:nvPr/>
        </p:nvSpPr>
        <p:spPr>
          <a:xfrm>
            <a:off x="7232427" y="3475167"/>
            <a:ext cx="34697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15.«По дроту ходить,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пітьму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розгонить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EE3911C-1CCB-4D24-BDAE-65EA22451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92" y="4313461"/>
            <a:ext cx="2494305" cy="2315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6687E9-25B7-42C5-95CE-38ADA723E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004" y="4183053"/>
            <a:ext cx="1874833" cy="2445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5E0CBBF-9821-4CAA-9DA8-E3C7BA2E52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671" y="0"/>
            <a:ext cx="2423273" cy="1817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1ECF1AE-1BAD-4A59-8EC2-874C9CD302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238" y="520838"/>
            <a:ext cx="3226873" cy="1161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E8B7D5-7B93-4DB7-9741-1D791668AA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632" y="4206687"/>
            <a:ext cx="2096312" cy="209951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01B403A-B771-41FA-BDA6-F5A035EF9F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99" y="162221"/>
            <a:ext cx="1765202" cy="1631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191550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213</TotalTime>
  <Words>629</Words>
  <Application>Microsoft Office PowerPoint</Application>
  <PresentationFormat>Широкоэкранный</PresentationFormat>
  <Paragraphs>147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Porotikov</dc:creator>
  <cp:lastModifiedBy>Porotikov</cp:lastModifiedBy>
  <cp:revision>24</cp:revision>
  <dcterms:created xsi:type="dcterms:W3CDTF">2018-12-05T15:17:21Z</dcterms:created>
  <dcterms:modified xsi:type="dcterms:W3CDTF">2018-12-05T18:57:11Z</dcterms:modified>
</cp:coreProperties>
</file>