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73" r:id="rId5"/>
    <p:sldId id="274" r:id="rId6"/>
    <p:sldId id="275" r:id="rId7"/>
    <p:sldId id="276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59" r:id="rId19"/>
    <p:sldId id="260" r:id="rId20"/>
    <p:sldId id="263" r:id="rId21"/>
    <p:sldId id="262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Урок №37</a:t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Створення нової системи міжнародних відносин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Головним підсумком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Другої світової війни</a:t>
            </a:r>
            <a:r>
              <a:rPr lang="uk-UA" dirty="0" smtClean="0"/>
              <a:t> став воєнний розгром нацистської Німеччини та її союзників, які відкрито претендували на перерозподіл світу.</a:t>
            </a:r>
          </a:p>
          <a:p>
            <a:pPr>
              <a:buNone/>
            </a:pPr>
            <a:r>
              <a:rPr lang="uk-UA" dirty="0" smtClean="0"/>
              <a:t>Змінилася політична карта </a:t>
            </a:r>
          </a:p>
          <a:p>
            <a:pPr>
              <a:buNone/>
            </a:pPr>
            <a:r>
              <a:rPr lang="uk-UA" dirty="0" smtClean="0"/>
              <a:t>світу, утворилася нова світова </a:t>
            </a:r>
          </a:p>
          <a:p>
            <a:pPr>
              <a:buNone/>
            </a:pPr>
            <a:r>
              <a:rPr lang="uk-UA" dirty="0" smtClean="0"/>
              <a:t>структура, почався розпад</a:t>
            </a:r>
          </a:p>
          <a:p>
            <a:pPr>
              <a:buNone/>
            </a:pPr>
            <a:r>
              <a:rPr lang="uk-UA" dirty="0" smtClean="0"/>
              <a:t> колоніальної системи, закладено</a:t>
            </a:r>
          </a:p>
          <a:p>
            <a:pPr>
              <a:buNone/>
            </a:pPr>
            <a:r>
              <a:rPr lang="uk-UA" dirty="0" smtClean="0"/>
              <a:t> підвалини демократичного </a:t>
            </a:r>
          </a:p>
          <a:p>
            <a:pPr>
              <a:buNone/>
            </a:pPr>
            <a:r>
              <a:rPr lang="uk-UA" dirty="0" smtClean="0"/>
              <a:t>розвитку сучасного світу.</a:t>
            </a:r>
            <a:endParaRPr lang="uk-UA" dirty="0"/>
          </a:p>
        </p:txBody>
      </p:sp>
      <p:pic>
        <p:nvPicPr>
          <p:cNvPr id="27650" name="Picture 2" descr="Картинки по запросу розгром фашиз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952" y="2285992"/>
            <a:ext cx="349558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3058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Основні риси Ялтинсько-Потсдамської конференції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1945 – 1991 рр.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1142984"/>
            <a:ext cx="8305800" cy="53736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Ї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політичною, стратегічною та міжнародно-правовою основою стали результати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двох міжнародних конференцій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Ялті 4-11 лютого та Потсдамі 17 липня - 2 серпня 1945 р.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під час яких керівництво головних держав антигітлерівської коаліції (СРСР, США та Велика Британія) намагалися узгодити базові принципи післявоєнного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світоустрою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2.</a:t>
            </a:r>
            <a:r>
              <a:rPr kumimoji="0" lang="uk-UA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Повоєнна система носила конфронтаційний характер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!!!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0"/>
            <a:ext cx="8305800" cy="63373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Створення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системи військово-політичних союзів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коаліційна дипломатія – відбувалося групування держав навколо полюсів сили. Було створено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НАТО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квітня 1949 р.) та ОВД (14 травня 1955 р.).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Підписано цілий ряд невійськових угод, що створювали політичні блоки держав, при чіткому розмежуванні їх на східні та західні.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Таким чином, призвело до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глобалізації та поглибленої геополітичної структуризації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системного протистояння та конфронтації.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Водночас беззаперечна гегемонія СРСР та США дозволяли через механізми «блокової дисципліни» домагатися достатньо високого ступеню «керованості» міжнародних процесів, зокрема у військово-політичній сфері, переговорах з контролю над озброєннями, врегулювання конфліктних ситуацій тощо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68313" y="476250"/>
            <a:ext cx="8305800" cy="6121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4. Важливу роль в Ялтинсько-Потсдамській конференції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ядерний фактор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«Ядерний клуб»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загальна назва держав, що офіційно є власниками ядерної зброї. У 1945 – 1991 рр. членами «атомного клубу» стали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США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1945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СРСР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(РФ)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1949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Великобританія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1952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Франція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1960 р. і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КНР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1964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Індія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1974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Пакистан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1998 р.,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КНДР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2006 р., вважається, що ядерну зброю має і Ізраїль.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92100" y="260350"/>
            <a:ext cx="4059238" cy="8651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Випробування термоядерної бомби на атоллі Бікіні, 1954 р.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s://upload.wikimedia.org/wikipedia/commons/thumb/1/19/Castle_Romeo.jpg/800px-Castle_Rom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4027488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Вибух першого радянського ядерного пристрою на Семипалатинському полігоні, </a:t>
            </a:r>
          </a:p>
          <a:p>
            <a:pPr algn="ctr">
              <a:spcBef>
                <a:spcPct val="0"/>
              </a:spcBef>
            </a:pPr>
            <a:r>
              <a:rPr lang="uk-UA" b="1" dirty="0" smtClean="0">
                <a:solidFill>
                  <a:srgbClr val="002060"/>
                </a:solidFill>
              </a:rPr>
              <a:t>29 серпня 1949 р.</a:t>
            </a:r>
            <a:endParaRPr lang="ru-RU" dirty="0"/>
          </a:p>
        </p:txBody>
      </p:sp>
      <p:pic>
        <p:nvPicPr>
          <p:cNvPr id="5" name="Picture 4" descr="https://upload.wikimedia.org/wikipedia/ru/6/69/%D0%92%D0%B7%D1%80%D1%8B%D0%B2_%D1%81%D0%BE%D0%B2-%D0%B0%D1%82-%D0%B1%D0%BE%D0%BC%D0%B1_%D0%B0%D0%B2%D0%B3_1949_300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3481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0723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Виникнення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РУХУ НЕПРИЄДНАННЯ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 наслідок краху колоніальної системи, проголошення нових незалежних держав та їхньої реакції на біполярну структуру МВ.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Повоєнний світ перестав бути переважно євроцентристським, міжнародна система перетворилася в глобальну, загальносвітову.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Руйнація колоніальних систем, становлення регіональних та субрегіональних систем здійснювалася під домінуючим впливом горизонтального розповсюдження системного біполярного протистояння та тенденцій економічної й політичної глобалізації.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Конфронтаційна стабільність на глобальному рівні сприяла децентралізації насильства та посиленню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конфліктогенності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регіональному та субрегіональному рівнях, множенню регіональних конфліктів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-66973"/>
            <a:ext cx="878684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Ялтинсько-Потсдамської системи проходило в 4 етапи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конференція в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Бреттон-Вудсі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(США, 1-23 липня 1944 р.), на якій були закладені основи міжнародного співробітництва з регулювання повоєнної світової економіки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Ключовими інструментами економічної стабілізації стали три інституції -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Міжнародний валютний фонд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(МВФ),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Міжнародний банк реконструкції та розвитку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(МБРР), а також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Генеральна угода з тарифів та торгівлі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(ГАТТ, підписана в Женеві у жовтні 1947 р.). Ці інституції сформували комплекс світо-економічних регулюючих механізмів, відомих під назвою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Бреттон-Вудської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Ялтинська (Кримська) конференція (4-11 лютого 1945 р.)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на якій були погоджені загальні підходи СРСР, США і Великої Британії щодо майбутнього політичного устрою в Європі та світі.</a:t>
            </a:r>
          </a:p>
          <a:p>
            <a:pPr algn="just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«Декларації про звільнену Європу»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Заяві «Єдність в організації миру, як і у веденні війни»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були окреслені спільні принципи політики трьох держав щодо вирішення економічних та політичних проблем визволених європейських країн, формування в них демократичних режимів шляхом проведення вільних виборів. Фактично закладалися підвалини нової, повоєнної системи міжнародних відносин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57158" y="285728"/>
            <a:ext cx="8305800" cy="63373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pl-PL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 </a:t>
            </a:r>
            <a:r>
              <a:rPr kumimoji="0" lang="uk-U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ЕТАП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конференція в Сан-Франциско (25 квітня — 26 червня 1945 р.)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 якій було погоджено та прийнято Статут Організації Об'єднаних націй. ООН мала стати головним та універсальним інструментом регулювання міжнародних відносин, підтримання міжнародного миру та безпеки, трибуною багатостороннього діалогу з проблем повоєнного світоустрою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pl-PL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 </a:t>
            </a:r>
            <a:r>
              <a:rPr kumimoji="0" lang="uk-U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ЕТАП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Потсдамська (Берлінська) конференція (17 липня - 2 серпня 1945 р.)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 якій були конкретизовані шляхи розбудови нового європейського порядку. Рішення Потсдамської конференції продемонстрували можливість досягнення єдності держав антигітлерівської коаліції в мирний час, як і в роки війни, та стали програмою післявоєнного устрою Євро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пи.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Після війни у світі відбулись суттєві зміни у розвитку країн світу та міжнародних відносин:</a:t>
            </a:r>
          </a:p>
          <a:p>
            <a:pPr>
              <a:buNone/>
            </a:pPr>
            <a:r>
              <a:rPr lang="uk-UA" b="1" dirty="0" smtClean="0"/>
              <a:t>СРСР та США стали після війни </a:t>
            </a:r>
            <a:r>
              <a:rPr lang="uk-UA" b="1" dirty="0" err="1" smtClean="0"/>
              <a:t>“наддержавами”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Картинки по запросу прапор срс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565267" cy="2928958"/>
          </a:xfrm>
          <a:prstGeom prst="rect">
            <a:avLst/>
          </a:prstGeom>
          <a:noFill/>
        </p:spPr>
      </p:pic>
      <p:sp>
        <p:nvSpPr>
          <p:cNvPr id="29700" name="AutoShape 4" descr="Картинки по запросу прапор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02" name="AutoShape 6" descr="Картинки по запросу прапор сш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9704" name="Picture 8" descr="Картинки по запросу прапор с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276" y="2214554"/>
            <a:ext cx="4433724" cy="292895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214414" y="5572140"/>
            <a:ext cx="178595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СРСР</a:t>
            </a:r>
            <a:endParaRPr lang="uk-UA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5500702"/>
            <a:ext cx="164307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США</a:t>
            </a:r>
            <a:endParaRPr lang="uk-UA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Як відомо, ще в роки війни почала формуватися нова система міжнародних відносин, заснована на принципах мирного співіснування (проведення конференцій глав уряду)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Тегеранської (1943), Кримської (Ялтинської) (1945), Берлінської (Потсдамської) (1945).</a:t>
            </a:r>
            <a:endParaRPr lang="uk-UA" dirty="0"/>
          </a:p>
        </p:txBody>
      </p:sp>
      <p:pic>
        <p:nvPicPr>
          <p:cNvPr id="28674" name="Picture 2" descr="Картинки по запросу сталі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1785950" cy="25940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000636"/>
            <a:ext cx="1214446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СРСР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8676" name="Picture 4" descr="Clement Attl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1839290" cy="25717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57554" y="4857760"/>
            <a:ext cx="2143140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Великобританія</a:t>
            </a:r>
            <a:endParaRPr lang="uk-UA" b="1" dirty="0"/>
          </a:p>
        </p:txBody>
      </p:sp>
      <p:sp>
        <p:nvSpPr>
          <p:cNvPr id="28678" name="AutoShape 6" descr="Картинки по запросу трум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0" name="Picture 8" descr="Картинки по запросу трум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643182"/>
            <a:ext cx="1857388" cy="2372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86578" y="4714884"/>
            <a:ext cx="100013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США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5286388"/>
            <a:ext cx="1571636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Сталін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214950"/>
            <a:ext cx="171451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Еттлі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5143512"/>
            <a:ext cx="128588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Трумен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14356"/>
            <a:ext cx="86673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 поняття (занотувати):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b="1" i="1" dirty="0" smtClean="0"/>
          </a:p>
          <a:p>
            <a:r>
              <a:rPr lang="ru-RU" b="1" i="1" dirty="0" err="1" smtClean="0"/>
              <a:t>Ялтинсько-Потсдамська</a:t>
            </a:r>
            <a:r>
              <a:rPr lang="ru-RU" b="1" i="1" dirty="0" smtClean="0"/>
              <a:t> </a:t>
            </a:r>
            <a:r>
              <a:rPr lang="ru-RU" b="1" i="1" dirty="0" smtClean="0"/>
              <a:t>система </a:t>
            </a:r>
            <a:r>
              <a:rPr lang="ru-RU" b="1" i="1" dirty="0" err="1" smtClean="0"/>
              <a:t>міжнародних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відносин</a:t>
            </a:r>
            <a:r>
              <a:rPr lang="ru-RU" b="1" i="1" dirty="0" smtClean="0"/>
              <a:t> </a:t>
            </a:r>
            <a:r>
              <a:rPr lang="ru-RU" i="1" dirty="0" smtClean="0"/>
              <a:t>— </a:t>
            </a:r>
            <a:r>
              <a:rPr lang="ru-RU" i="1" dirty="0" err="1" smtClean="0"/>
              <a:t>система</a:t>
            </a:r>
            <a:r>
              <a:rPr lang="ru-RU" i="1" dirty="0" smtClean="0"/>
              <a:t> </a:t>
            </a:r>
            <a:r>
              <a:rPr lang="ru-RU" i="1" dirty="0" err="1" smtClean="0"/>
              <a:t>міжнародних</a:t>
            </a:r>
            <a:r>
              <a:rPr lang="ru-RU" i="1" dirty="0" smtClean="0"/>
              <a:t> </a:t>
            </a:r>
            <a:r>
              <a:rPr lang="ru-RU" i="1" dirty="0" err="1" smtClean="0"/>
              <a:t>відносин</a:t>
            </a:r>
            <a:r>
              <a:rPr lang="ru-RU" i="1" dirty="0" smtClean="0"/>
              <a:t>, яка </a:t>
            </a:r>
            <a:r>
              <a:rPr lang="ru-RU" i="1" dirty="0" err="1" smtClean="0"/>
              <a:t>існувала</a:t>
            </a:r>
            <a:r>
              <a:rPr lang="ru-RU" i="1" dirty="0" smtClean="0"/>
              <a:t> в </a:t>
            </a:r>
            <a:r>
              <a:rPr lang="ru-RU" i="1" dirty="0" err="1" smtClean="0"/>
              <a:t>Європі</a:t>
            </a:r>
            <a:r>
              <a:rPr lang="ru-RU" i="1" dirty="0" smtClean="0"/>
              <a:t> у </a:t>
            </a:r>
            <a:r>
              <a:rPr lang="ru-RU" i="1" dirty="0" err="1" smtClean="0"/>
              <a:t>другій</a:t>
            </a:r>
            <a:r>
              <a:rPr lang="ru-RU" i="1" dirty="0" smtClean="0"/>
              <a:t> </a:t>
            </a:r>
            <a:r>
              <a:rPr lang="ru-RU" i="1" dirty="0" err="1" smtClean="0"/>
              <a:t>половині</a:t>
            </a:r>
            <a:r>
              <a:rPr lang="ru-RU" i="1" dirty="0" smtClean="0"/>
              <a:t> 1940—1990-х </a:t>
            </a:r>
            <a:r>
              <a:rPr lang="ru-RU" i="1" dirty="0" err="1" smtClean="0"/>
              <a:t>рр</a:t>
            </a:r>
            <a:r>
              <a:rPr lang="ru-RU" i="1" dirty="0" smtClean="0"/>
              <a:t>., </a:t>
            </a:r>
            <a:r>
              <a:rPr lang="ru-RU" i="1" dirty="0" err="1" smtClean="0"/>
              <a:t>закріплена</a:t>
            </a:r>
            <a:r>
              <a:rPr lang="ru-RU" i="1" dirty="0" smtClean="0"/>
              <a:t> договорами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домовленостями</a:t>
            </a:r>
            <a:r>
              <a:rPr lang="ru-RU" i="1" dirty="0" smtClean="0"/>
              <a:t> </a:t>
            </a:r>
            <a:r>
              <a:rPr lang="ru-RU" i="1" dirty="0" err="1" smtClean="0"/>
              <a:t>Ялтинської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Потсдамської</a:t>
            </a:r>
            <a:r>
              <a:rPr lang="ru-RU" i="1" dirty="0" smtClean="0"/>
              <a:t> </a:t>
            </a:r>
            <a:r>
              <a:rPr lang="ru-RU" i="1" dirty="0" err="1" smtClean="0"/>
              <a:t>конференцій</a:t>
            </a:r>
            <a:r>
              <a:rPr lang="ru-RU" i="1" dirty="0" smtClean="0"/>
              <a:t>.</a:t>
            </a:r>
          </a:p>
          <a:p>
            <a:endParaRPr lang="ru-RU" dirty="0" smtClean="0"/>
          </a:p>
          <a:p>
            <a:r>
              <a:rPr lang="ru-RU" b="1" i="1" dirty="0" err="1" smtClean="0"/>
              <a:t>Конфронтація</a:t>
            </a:r>
            <a:r>
              <a:rPr lang="ru-RU" b="1" i="1" dirty="0" smtClean="0"/>
              <a:t> </a:t>
            </a:r>
            <a:r>
              <a:rPr lang="ru-RU" i="1" dirty="0" smtClean="0"/>
              <a:t>— </a:t>
            </a:r>
            <a:r>
              <a:rPr lang="ru-RU" i="1" dirty="0" err="1" smtClean="0"/>
              <a:t>протиборство</a:t>
            </a:r>
            <a:r>
              <a:rPr lang="ru-RU" i="1" dirty="0" smtClean="0"/>
              <a:t>, </a:t>
            </a:r>
            <a:r>
              <a:rPr lang="ru-RU" i="1" dirty="0" err="1" smtClean="0"/>
              <a:t>протистояння</a:t>
            </a:r>
            <a:r>
              <a:rPr lang="ru-RU" i="1" dirty="0" smtClean="0"/>
              <a:t>, </a:t>
            </a:r>
            <a:r>
              <a:rPr lang="ru-RU" i="1" dirty="0" err="1" smtClean="0"/>
              <a:t>зіткнення</a:t>
            </a:r>
            <a:r>
              <a:rPr lang="ru-RU" i="1" dirty="0" smtClean="0"/>
              <a:t>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соціальних</a:t>
            </a:r>
            <a:r>
              <a:rPr lang="ru-RU" i="1" dirty="0" smtClean="0"/>
              <a:t> систем, </a:t>
            </a:r>
            <a:r>
              <a:rPr lang="ru-RU" i="1" dirty="0" err="1" smtClean="0"/>
              <a:t>інтересів</a:t>
            </a:r>
            <a:r>
              <a:rPr lang="ru-RU" i="1" dirty="0" smtClean="0"/>
              <a:t>, </a:t>
            </a:r>
            <a:r>
              <a:rPr lang="ru-RU" i="1" dirty="0" err="1" smtClean="0"/>
              <a:t>принципів</a:t>
            </a:r>
            <a:r>
              <a:rPr lang="ru-RU" i="1" dirty="0" smtClean="0"/>
              <a:t>.</a:t>
            </a:r>
          </a:p>
          <a:p>
            <a:endParaRPr lang="ru-RU" dirty="0" smtClean="0"/>
          </a:p>
          <a:p>
            <a:r>
              <a:rPr lang="ru-RU" b="1" i="1" dirty="0" err="1" smtClean="0"/>
              <a:t>Країни</a:t>
            </a:r>
            <a:r>
              <a:rPr lang="ru-RU" b="1" i="1" dirty="0" smtClean="0"/>
              <a:t> «</a:t>
            </a:r>
            <a:r>
              <a:rPr lang="ru-RU" b="1" i="1" dirty="0" err="1" smtClean="0"/>
              <a:t>соціалістичного</a:t>
            </a:r>
            <a:r>
              <a:rPr lang="ru-RU" b="1" i="1" dirty="0" smtClean="0"/>
              <a:t> табору»</a:t>
            </a:r>
            <a:r>
              <a:rPr lang="ru-RU" i="1" dirty="0" smtClean="0"/>
              <a:t> — </a:t>
            </a:r>
            <a:r>
              <a:rPr lang="ru-RU" i="1" dirty="0" err="1" smtClean="0"/>
              <a:t>країни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обрали</a:t>
            </a:r>
            <a:r>
              <a:rPr lang="ru-RU" i="1" dirty="0" smtClean="0"/>
              <a:t> </a:t>
            </a:r>
            <a:r>
              <a:rPr lang="ru-RU" i="1" dirty="0" err="1" smtClean="0"/>
              <a:t>соціалістичний</a:t>
            </a:r>
            <a:r>
              <a:rPr lang="ru-RU" i="1" dirty="0" smtClean="0"/>
              <a:t> шлях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підтримали</a:t>
            </a:r>
            <a:r>
              <a:rPr lang="ru-RU" i="1" dirty="0" smtClean="0"/>
              <a:t> </a:t>
            </a:r>
            <a:r>
              <a:rPr lang="ru-RU" i="1" dirty="0" err="1" smtClean="0"/>
              <a:t>радянську</a:t>
            </a:r>
            <a:r>
              <a:rPr lang="ru-RU" i="1" dirty="0" smtClean="0"/>
              <a:t> </a:t>
            </a:r>
            <a:r>
              <a:rPr lang="ru-RU" i="1" dirty="0" err="1" smtClean="0"/>
              <a:t>ідеологію</a:t>
            </a:r>
            <a:r>
              <a:rPr lang="ru-RU" i="1" dirty="0" smtClean="0"/>
              <a:t>. На </a:t>
            </a:r>
            <a:r>
              <a:rPr lang="ru-RU" i="1" dirty="0" err="1" smtClean="0"/>
              <a:t>Заході</a:t>
            </a:r>
            <a:r>
              <a:rPr lang="ru-RU" i="1" dirty="0" smtClean="0"/>
              <a:t> </a:t>
            </a:r>
            <a:r>
              <a:rPr lang="ru-RU" i="1" dirty="0" err="1" smtClean="0"/>
              <a:t>ці</a:t>
            </a:r>
            <a:r>
              <a:rPr lang="ru-RU" i="1" dirty="0" smtClean="0"/>
              <a:t> </a:t>
            </a:r>
            <a:r>
              <a:rPr lang="ru-RU" i="1" dirty="0" err="1" smtClean="0"/>
              <a:t>країни</a:t>
            </a:r>
            <a:r>
              <a:rPr lang="ru-RU" i="1" dirty="0" smtClean="0"/>
              <a:t> </a:t>
            </a:r>
            <a:r>
              <a:rPr lang="ru-RU" i="1" dirty="0" err="1" smtClean="0"/>
              <a:t>називали</a:t>
            </a:r>
            <a:r>
              <a:rPr lang="ru-RU" i="1" dirty="0" smtClean="0"/>
              <a:t> </a:t>
            </a:r>
            <a:r>
              <a:rPr lang="ru-RU" i="1" dirty="0" err="1" smtClean="0"/>
              <a:t>комуністичними</a:t>
            </a:r>
            <a:r>
              <a:rPr lang="ru-RU" i="1" dirty="0" smtClean="0"/>
              <a:t>, </a:t>
            </a:r>
            <a:r>
              <a:rPr lang="ru-RU" i="1" dirty="0" err="1" smtClean="0"/>
              <a:t>протиставляючи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демократичним</a:t>
            </a:r>
            <a:r>
              <a:rPr lang="ru-RU" i="1" dirty="0" smtClean="0"/>
              <a:t>.</a:t>
            </a:r>
          </a:p>
          <a:p>
            <a:endParaRPr lang="ru-RU" dirty="0" smtClean="0"/>
          </a:p>
          <a:p>
            <a:r>
              <a:rPr lang="ru-RU" b="1" i="1" dirty="0" err="1" smtClean="0"/>
              <a:t>Організація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Об'єднаних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Націй</a:t>
            </a:r>
            <a:r>
              <a:rPr lang="ru-RU" b="1" i="1" dirty="0" smtClean="0"/>
              <a:t> (ООН)</a:t>
            </a:r>
            <a:r>
              <a:rPr lang="ru-RU" i="1" dirty="0" smtClean="0"/>
              <a:t> — </a:t>
            </a:r>
            <a:r>
              <a:rPr lang="ru-RU" i="1" dirty="0" err="1" smtClean="0"/>
              <a:t>міжнародна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організація</a:t>
            </a:r>
            <a:r>
              <a:rPr lang="ru-RU" i="1" dirty="0" smtClean="0"/>
              <a:t>, створена для </a:t>
            </a:r>
            <a:r>
              <a:rPr lang="ru-RU" i="1" dirty="0" err="1" smtClean="0"/>
              <a:t>підтримання</a:t>
            </a:r>
            <a:r>
              <a:rPr lang="ru-RU" i="1" dirty="0" smtClean="0"/>
              <a:t> миру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безпеки</a:t>
            </a:r>
            <a:r>
              <a:rPr lang="ru-RU" i="1" dirty="0" smtClean="0"/>
              <a:t> у </a:t>
            </a:r>
            <a:r>
              <a:rPr lang="ru-RU" i="1" dirty="0" err="1" smtClean="0"/>
              <a:t>світі</a:t>
            </a:r>
            <a:r>
              <a:rPr lang="ru-RU" i="1" dirty="0" smtClean="0"/>
              <a:t> та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співробітництва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державами.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Світ після цих конференції починає ділитись на тих, хто підтримував СРСР та тих, хто орієнтувався на Захід.</a:t>
            </a:r>
          </a:p>
          <a:p>
            <a:pPr algn="ctr">
              <a:buNone/>
            </a:pPr>
            <a:r>
              <a:rPr lang="uk-UA" sz="2400" b="1" dirty="0" smtClean="0"/>
              <a:t>Між країнами цих двох систем було встановлено довготривале протистояння, яке увійшло в історію під назвою </a:t>
            </a:r>
          </a:p>
          <a:p>
            <a:pPr algn="ctr">
              <a:buNone/>
            </a:pPr>
            <a:r>
              <a:rPr lang="uk-UA" sz="2400" b="1" dirty="0" err="1" smtClean="0">
                <a:solidFill>
                  <a:srgbClr val="FF0000"/>
                </a:solidFill>
              </a:rPr>
              <a:t>“холодної</a:t>
            </a:r>
            <a:r>
              <a:rPr lang="uk-UA" sz="2400" b="1" dirty="0" smtClean="0">
                <a:solidFill>
                  <a:srgbClr val="FF0000"/>
                </a:solidFill>
              </a:rPr>
              <a:t> війни ”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 (1945-початок 90-х років ХХ ст.).</a:t>
            </a:r>
          </a:p>
          <a:p>
            <a:pPr algn="ctr">
              <a:buNone/>
            </a:pPr>
            <a:endParaRPr lang="uk-UA" sz="2800" b="1" dirty="0"/>
          </a:p>
        </p:txBody>
      </p:sp>
      <p:pic>
        <p:nvPicPr>
          <p:cNvPr id="31746" name="Picture 2" descr="Картинки по запросу холодна ві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12192"/>
            <a:ext cx="4643470" cy="284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Велику роль у підтримці миру та міжнародної безпеки, вирішенні гострих соціально-економічних проблем, розвитку міжнародного співробітництва в умовах </a:t>
            </a:r>
            <a:r>
              <a:rPr lang="uk-UA" dirty="0" err="1" smtClean="0"/>
              <a:t>“холодної</a:t>
            </a:r>
            <a:r>
              <a:rPr lang="uk-UA" dirty="0" smtClean="0"/>
              <a:t> </a:t>
            </a:r>
            <a:r>
              <a:rPr lang="uk-UA" dirty="0" err="1" smtClean="0"/>
              <a:t>війни”</a:t>
            </a:r>
            <a:r>
              <a:rPr lang="uk-UA" dirty="0" smtClean="0"/>
              <a:t> відіграла </a:t>
            </a:r>
            <a:r>
              <a:rPr lang="uk-UA" b="1" dirty="0" smtClean="0">
                <a:solidFill>
                  <a:srgbClr val="FF0000"/>
                </a:solidFill>
              </a:rPr>
              <a:t>Організація Об’єднаних Націй (ООН)</a:t>
            </a:r>
            <a:r>
              <a:rPr lang="uk-UA" dirty="0" smtClean="0"/>
              <a:t>, яка була утворена на установчій конференції ООН у </a:t>
            </a:r>
            <a:r>
              <a:rPr lang="uk-UA" b="1" dirty="0" smtClean="0">
                <a:solidFill>
                  <a:srgbClr val="FF0000"/>
                </a:solidFill>
              </a:rPr>
              <a:t>квітні 1945 року в Сан-Франциско (США)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4753"/>
            <a:ext cx="5500726" cy="275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 отрицание фактов Токийского трибунала предложили ввести уголовную  ответствен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667000"/>
            <a:ext cx="6172224" cy="40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35100" y="274638"/>
            <a:ext cx="7499350" cy="944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Нюрнберзький та  Токійський судові процеси.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66800" y="1447800"/>
            <a:ext cx="38100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1946 до  12  листопада 1948 р.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9200" y="1447800"/>
            <a:ext cx="36576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Токійський судовий процес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2286000"/>
            <a:ext cx="4191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злочинців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95800" y="16002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048000"/>
            <a:ext cx="2971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довічне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ув’язнення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1066800"/>
            <a:ext cx="63246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В  Німеччині, Австрії, Японії, Кореї  вводилися  окупаційні   режими країн-переможниць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43200" y="2057400"/>
            <a:ext cx="47244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Берлін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поділені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окупаційні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США, СРСР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28600"/>
            <a:ext cx="3657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 післявоєнні заходи 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648200" y="381000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553200" y="1447800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962400" y="3810000"/>
            <a:ext cx="22098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1949 р</a:t>
            </a:r>
            <a:r>
              <a:rPr lang="uk-UA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4419600"/>
            <a:ext cx="2819400" cy="838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Федеративна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Республіка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Німеччини</a:t>
            </a:r>
            <a:r>
              <a:rPr lang="ru-RU" dirty="0">
                <a:solidFill>
                  <a:schemeClr val="tx1"/>
                </a:solidFill>
              </a:rPr>
              <a:t> (ФРН)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419600"/>
            <a:ext cx="2819400" cy="8382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Німецька</a:t>
            </a:r>
            <a:r>
              <a:rPr lang="ru-RU" dirty="0">
                <a:solidFill>
                  <a:schemeClr val="tx1"/>
                </a:solidFill>
              </a:rPr>
              <a:t> Демократична </a:t>
            </a:r>
            <a:r>
              <a:rPr lang="ru-RU" dirty="0" err="1">
                <a:solidFill>
                  <a:schemeClr val="tx1"/>
                </a:solidFill>
              </a:rPr>
              <a:t>Республіка</a:t>
            </a:r>
            <a:r>
              <a:rPr lang="ru-RU" dirty="0">
                <a:solidFill>
                  <a:schemeClr val="tx1"/>
                </a:solidFill>
              </a:rPr>
              <a:t> (НДР)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276600"/>
            <a:ext cx="548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Німеччина розпалась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962400" y="4724400"/>
            <a:ext cx="20574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Країни учасники Другої світової війни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5500702"/>
            <a:ext cx="1900222" cy="1000132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1026" name="Picture 2" descr="Картинки по запросу учасники ІІ світової вій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9141351" cy="385765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700089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143372" y="5357826"/>
            <a:ext cx="5000628" cy="1500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Другій світовій війні брала участь </a:t>
            </a:r>
            <a:r>
              <a:rPr lang="uk-UA" b="1" dirty="0" smtClean="0">
                <a:solidFill>
                  <a:srgbClr val="FF0000"/>
                </a:solidFill>
              </a:rPr>
              <a:t>61 </a:t>
            </a:r>
            <a:r>
              <a:rPr lang="uk-UA" dirty="0" smtClean="0"/>
              <a:t>країна, тобто </a:t>
            </a:r>
            <a:r>
              <a:rPr lang="uk-UA" b="1" dirty="0" smtClean="0">
                <a:solidFill>
                  <a:srgbClr val="FF0000"/>
                </a:solidFill>
              </a:rPr>
              <a:t>80%</a:t>
            </a:r>
            <a:r>
              <a:rPr lang="uk-UA" dirty="0" smtClean="0"/>
              <a:t> всього населення світу. Воєнні дії відбувались на території </a:t>
            </a:r>
            <a:r>
              <a:rPr lang="uk-UA" b="1" dirty="0" smtClean="0">
                <a:solidFill>
                  <a:srgbClr val="FF0000"/>
                </a:solidFill>
              </a:rPr>
              <a:t>40 </a:t>
            </a:r>
            <a:r>
              <a:rPr lang="uk-UA" dirty="0" smtClean="0"/>
              <a:t>держав, що воювали. У війні брали участь </a:t>
            </a:r>
            <a:r>
              <a:rPr lang="uk-UA" b="1" dirty="0" smtClean="0">
                <a:solidFill>
                  <a:srgbClr val="FF0000"/>
                </a:solidFill>
              </a:rPr>
              <a:t>110млн. чол</a:t>
            </a:r>
            <a:r>
              <a:rPr lang="uk-UA" dirty="0" smtClean="0"/>
              <a:t>. Тривала війна </a:t>
            </a:r>
            <a:r>
              <a:rPr lang="uk-UA" b="1" dirty="0" smtClean="0">
                <a:solidFill>
                  <a:srgbClr val="FF0000"/>
                </a:solidFill>
              </a:rPr>
              <a:t>6 </a:t>
            </a:r>
            <a:r>
              <a:rPr lang="uk-UA" dirty="0" smtClean="0"/>
              <a:t>років. 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47800" y="152400"/>
            <a:ext cx="7497763" cy="944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Наслідки війни.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1000" y="304800"/>
            <a:ext cx="1295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905000"/>
            <a:ext cx="37338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руйнація житлового фонду</a:t>
            </a:r>
          </a:p>
          <a:p>
            <a:pPr algn="ctr">
              <a:buFontTx/>
              <a:buChar char="-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розладнано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транспортну систему</a:t>
            </a:r>
          </a:p>
          <a:p>
            <a:pPr algn="ctr">
              <a:buFontTx/>
              <a:buChar char="-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розпад системи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загострення продовольчої  проблеми</a:t>
            </a:r>
          </a:p>
          <a:p>
            <a:pPr algn="ctr">
              <a:buFontTx/>
              <a:buChar char="-"/>
              <a:defRPr/>
            </a:pP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1600" y="12954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матеріальні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4648200"/>
            <a:ext cx="7086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Англія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вторгнення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руйнівних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бомбардувань</a:t>
            </a:r>
            <a:endParaRPr lang="uk-UA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981200" y="1524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3505200"/>
            <a:ext cx="6324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</a:rPr>
              <a:t>Серед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війни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тільки</a:t>
            </a:r>
            <a:r>
              <a:rPr lang="ru-RU" sz="1600" dirty="0">
                <a:solidFill>
                  <a:schemeClr val="tx1"/>
                </a:solidFill>
              </a:rPr>
              <a:t>— </a:t>
            </a:r>
            <a:r>
              <a:rPr lang="ru-RU" b="1" dirty="0">
                <a:solidFill>
                  <a:schemeClr val="tx1"/>
                </a:solidFill>
              </a:rPr>
              <a:t>США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err="1">
                <a:solidFill>
                  <a:schemeClr val="tx1"/>
                </a:solidFill>
              </a:rPr>
              <a:t>зміцнила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свій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економічний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потенціал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9800" y="12192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людські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1828800"/>
            <a:ext cx="388620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75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переселенців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пригнічення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5410200"/>
            <a:ext cx="71628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занепаді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перебувала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промисловість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Франції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Італії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Японії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6096000"/>
            <a:ext cx="71628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катастрофічному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становищі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опинилася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Німеччина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/>
          <a:srcRect r="27525"/>
          <a:stretch>
            <a:fillRect/>
          </a:stretch>
        </p:blipFill>
        <p:spPr>
          <a:xfrm>
            <a:off x="1066800" y="2514600"/>
            <a:ext cx="7748588" cy="3529013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219200" y="228600"/>
            <a:ext cx="7758113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7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Підсумки Другої світової війни.</a:t>
            </a:r>
            <a:br>
              <a:rPr kumimoji="0" lang="uk-UA" sz="7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7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00200"/>
            <a:ext cx="6840538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/>
              <a:t>Порівняння Першої і Другої світових війн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1142976" y="1643050"/>
          <a:ext cx="7620000" cy="465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4107">
                  <a:extLst>
                    <a:ext uri="{9D8B030D-6E8A-4147-A177-3AD203B41FA5}"/>
                  </a:extLst>
                </a:gridCol>
                <a:gridCol w="3605893">
                  <a:extLst>
                    <a:ext uri="{9D8B030D-6E8A-4147-A177-3AD203B41FA5}"/>
                  </a:extLst>
                </a:gridCol>
              </a:tblGrid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Країна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Втрати</a:t>
                      </a:r>
                      <a:endParaRPr lang="uk-U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СРСР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27 </a:t>
                      </a:r>
                      <a:r>
                        <a:rPr lang="uk-UA" sz="2400" dirty="0" err="1">
                          <a:effectLst/>
                        </a:rPr>
                        <a:t>млн</a:t>
                      </a:r>
                      <a:r>
                        <a:rPr lang="uk-UA" sz="2400" dirty="0">
                          <a:effectLst/>
                        </a:rPr>
                        <a:t>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Китай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20 </a:t>
                      </a:r>
                      <a:r>
                        <a:rPr lang="uk-UA" sz="2400" dirty="0" err="1">
                          <a:effectLst/>
                        </a:rPr>
                        <a:t>млн</a:t>
                      </a:r>
                      <a:r>
                        <a:rPr lang="uk-UA" sz="2400" dirty="0">
                          <a:effectLst/>
                        </a:rPr>
                        <a:t>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Німеччина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13 </a:t>
                      </a:r>
                      <a:r>
                        <a:rPr lang="uk-UA" sz="2400" dirty="0" err="1">
                          <a:effectLst/>
                        </a:rPr>
                        <a:t>млн</a:t>
                      </a:r>
                      <a:r>
                        <a:rPr lang="uk-UA" sz="2400" dirty="0">
                          <a:effectLst/>
                        </a:rPr>
                        <a:t>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Польща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4,0-6,6 </a:t>
                      </a:r>
                      <a:r>
                        <a:rPr lang="uk-UA" sz="2400" dirty="0" err="1">
                          <a:effectLst/>
                        </a:rPr>
                        <a:t>млн</a:t>
                      </a:r>
                      <a:r>
                        <a:rPr lang="uk-UA" sz="2400" dirty="0">
                          <a:effectLst/>
                        </a:rPr>
                        <a:t>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Японія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2,23 </a:t>
                      </a:r>
                      <a:r>
                        <a:rPr lang="uk-UA" sz="2400" dirty="0" err="1">
                          <a:effectLst/>
                        </a:rPr>
                        <a:t>млн</a:t>
                      </a:r>
                      <a:r>
                        <a:rPr lang="uk-UA" sz="2400" dirty="0">
                          <a:effectLst/>
                        </a:rPr>
                        <a:t>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Франція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373 тис.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Італія</a:t>
                      </a:r>
                      <a:endParaRPr lang="uk-U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373 тис. осіб</a:t>
                      </a:r>
                      <a:endParaRPr lang="uk-U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Англія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335 тис.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  <a:tr h="465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США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297 тис. осіб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1282676" y="165088"/>
            <a:ext cx="749935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Людські втрати</a:t>
            </a:r>
            <a:endParaRPr kumimoji="0" lang="uk-UA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386" y="1657328"/>
            <a:ext cx="7848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607300" cy="1354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/>
              <a:t>Фінансові втрати у другій світовій війні </a:t>
            </a:r>
            <a:endParaRPr lang="uk-UA" sz="3200" dirty="0"/>
          </a:p>
          <a:p>
            <a:pPr algn="ctr">
              <a:defRPr/>
            </a:pPr>
            <a:r>
              <a:rPr lang="uk-UA" sz="3200" dirty="0"/>
              <a:t>(</a:t>
            </a:r>
            <a:r>
              <a:rPr lang="uk-UA" sz="3200" dirty="0" smtClean="0"/>
              <a:t>млрд. </a:t>
            </a:r>
            <a:r>
              <a:rPr lang="uk-UA" sz="3200" dirty="0"/>
              <a:t>дол.)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Яка </a:t>
            </a:r>
            <a:r>
              <a:rPr lang="ru-RU" sz="4800" dirty="0" err="1" smtClean="0"/>
              <a:t>кра</a:t>
            </a:r>
            <a:r>
              <a:rPr lang="uk-UA" sz="4800" dirty="0" err="1" smtClean="0"/>
              <a:t>їна</a:t>
            </a:r>
            <a:r>
              <a:rPr lang="uk-UA" sz="4800" dirty="0" smtClean="0"/>
              <a:t> не воювала в Другій світовій війні</a:t>
            </a:r>
            <a:r>
              <a:rPr lang="uk-UA" sz="4800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_of_Portuga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7858180" cy="523551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609</Words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Урок №37 Створення нової системи міжнародних відносин</vt:lpstr>
      <vt:lpstr>Слайд 2</vt:lpstr>
      <vt:lpstr>Країни учасники Другої світової війни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нової системи міжнародних відносин</dc:title>
  <dc:creator>игор1</dc:creator>
  <cp:lastModifiedBy>1</cp:lastModifiedBy>
  <cp:revision>32</cp:revision>
  <dcterms:created xsi:type="dcterms:W3CDTF">2019-09-04T04:31:10Z</dcterms:created>
  <dcterms:modified xsi:type="dcterms:W3CDTF">2022-09-04T13:48:27Z</dcterms:modified>
</cp:coreProperties>
</file>