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9" r:id="rId6"/>
    <p:sldId id="260" r:id="rId7"/>
    <p:sldId id="261" r:id="rId8"/>
    <p:sldId id="265" r:id="rId9"/>
    <p:sldId id="266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6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0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5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8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4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6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3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0A0160-E42F-4120-B6F5-02585FC1F5E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BF9996-7B4A-4689-83C2-4B7B73FB35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0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Раціональні числа. </a:t>
            </a:r>
            <a:r>
              <a:rPr lang="uk-UA"/>
              <a:t>Модуль числа.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9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8613" r="20775"/>
          <a:stretch/>
        </p:blipFill>
        <p:spPr>
          <a:xfrm>
            <a:off x="8984342" y="2220770"/>
            <a:ext cx="2685147" cy="380266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624114"/>
            <a:ext cx="9601196" cy="1219199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Закріплення </a:t>
            </a:r>
            <a:br>
              <a:rPr lang="uk-UA" sz="3100" b="1" i="1" dirty="0"/>
            </a:br>
            <a:r>
              <a:rPr lang="uk-UA" sz="3100" b="1" i="1" dirty="0"/>
              <a:t>(відповіді з’являться при натисканні на клавішу «пробіл»)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95400" y="1843314"/>
                <a:ext cx="2202543" cy="4032553"/>
              </a:xfrm>
            </p:spPr>
            <p:txBody>
              <a:bodyPr/>
              <a:lstStyle/>
              <a:p>
                <a:r>
                  <a:rPr lang="uk-UA" dirty="0"/>
                  <a:t>Обчисли:</a:t>
                </a:r>
              </a:p>
              <a:p>
                <a:pPr marL="0" indent="0">
                  <a:buNone/>
                </a:pPr>
                <a:r>
                  <a:rPr lang="uk-UA" dirty="0"/>
                  <a:t>             </a:t>
                </a:r>
                <a:r>
                  <a:rPr lang="en-US" dirty="0"/>
                  <a:t>|</a:t>
                </a:r>
                <a:r>
                  <a:rPr lang="uk-UA" dirty="0"/>
                  <a:t>7,5</a:t>
                </a:r>
                <a:r>
                  <a:rPr lang="en-US" dirty="0"/>
                  <a:t>|</a:t>
                </a:r>
                <a:r>
                  <a:rPr lang="uk-UA" dirty="0"/>
                  <a:t>= </a:t>
                </a:r>
              </a:p>
              <a:p>
                <a:pPr marL="0" indent="0">
                  <a:buNone/>
                </a:pPr>
                <a:r>
                  <a:rPr lang="uk-UA" dirty="0"/>
                  <a:t>          </a:t>
                </a:r>
                <a:r>
                  <a:rPr lang="en-US" dirty="0"/>
                  <a:t>|</a:t>
                </a:r>
                <a:r>
                  <a:rPr lang="uk-UA" dirty="0"/>
                  <a:t>-3,75</a:t>
                </a:r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en-US" dirty="0"/>
                  <a:t>|</a:t>
                </a:r>
                <a:r>
                  <a:rPr lang="uk-UA" dirty="0"/>
                  <a:t>12</a:t>
                </a:r>
                <a:r>
                  <a:rPr lang="en-US" dirty="0"/>
                  <a:t>|</a:t>
                </a:r>
                <a:r>
                  <a:rPr lang="uk-UA" dirty="0"/>
                  <a:t>+</a:t>
                </a:r>
                <a:r>
                  <a:rPr lang="en-US" dirty="0"/>
                  <a:t>|</a:t>
                </a:r>
                <a:r>
                  <a:rPr lang="uk-UA" dirty="0"/>
                  <a:t>-5,1</a:t>
                </a:r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    </a:t>
                </a:r>
                <a:r>
                  <a:rPr lang="en-US" dirty="0"/>
                  <a:t>|</a:t>
                </a:r>
                <a:r>
                  <a:rPr lang="uk-UA" dirty="0"/>
                  <a:t>-8</a:t>
                </a:r>
                <a:r>
                  <a:rPr lang="en-US" dirty="0"/>
                  <a:t>|</a:t>
                </a:r>
                <a:r>
                  <a:rPr lang="uk-UA" dirty="0"/>
                  <a:t>- </a:t>
                </a:r>
                <a:r>
                  <a:rPr lang="en-US" dirty="0"/>
                  <a:t>|</a:t>
                </a:r>
                <a:r>
                  <a:rPr lang="uk-UA" dirty="0"/>
                  <a:t>-8</a:t>
                </a:r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  </a:t>
                </a:r>
                <a:r>
                  <a:rPr lang="en-US" dirty="0"/>
                  <a:t>|</a:t>
                </a:r>
                <a:r>
                  <a:rPr lang="uk-UA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- </a:t>
                </a:r>
                <a:r>
                  <a:rPr lang="en-US" dirty="0"/>
                  <a:t>|</a:t>
                </a:r>
                <a:r>
                  <a:rPr lang="uk-UA" dirty="0"/>
                  <a:t>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en-US" dirty="0"/>
                  <a:t>|</a:t>
                </a:r>
                <a:r>
                  <a:rPr lang="uk-UA" dirty="0"/>
                  <a:t>0</a:t>
                </a:r>
                <a:r>
                  <a:rPr lang="en-US" dirty="0"/>
                  <a:t>|</a:t>
                </a:r>
                <a:r>
                  <a:rPr lang="uk-UA" dirty="0"/>
                  <a:t> + </a:t>
                </a:r>
                <a:r>
                  <a:rPr lang="en-US" dirty="0"/>
                  <a:t>|</a:t>
                </a:r>
                <a:r>
                  <a:rPr lang="uk-UA" dirty="0"/>
                  <a:t>-0,3</a:t>
                </a:r>
                <a:r>
                  <a:rPr lang="en-US" dirty="0"/>
                  <a:t>|</a:t>
                </a:r>
                <a:r>
                  <a:rPr lang="uk-UA" dirty="0"/>
                  <a:t>=</a:t>
                </a: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95400" y="1843314"/>
                <a:ext cx="2202543" cy="4032553"/>
              </a:xfrm>
              <a:blipFill>
                <a:blip r:embed="rId3"/>
                <a:stretch>
                  <a:fillRect l="-4986" t="-2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251199" y="1843314"/>
                <a:ext cx="2380343" cy="4032553"/>
              </a:xfrm>
            </p:spPr>
            <p:txBody>
              <a:bodyPr/>
              <a:lstStyle/>
              <a:p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7,5</a:t>
                </a:r>
              </a:p>
              <a:p>
                <a:pPr marL="0" indent="0">
                  <a:buNone/>
                </a:pPr>
                <a:r>
                  <a:rPr lang="uk-UA" dirty="0"/>
                  <a:t>3,75</a:t>
                </a:r>
              </a:p>
              <a:p>
                <a:pPr marL="0" indent="0">
                  <a:buNone/>
                </a:pPr>
                <a:r>
                  <a:rPr lang="uk-UA" dirty="0"/>
                  <a:t>17,1</a:t>
                </a:r>
              </a:p>
              <a:p>
                <a:pPr marL="0" indent="0">
                  <a:buNone/>
                </a:pPr>
                <a:r>
                  <a:rPr lang="uk-UA" dirty="0"/>
                  <a:t>0</a:t>
                </a:r>
              </a:p>
              <a:p>
                <a:pPr marL="0" indent="0">
                  <a:buNone/>
                </a:pPr>
                <a:r>
                  <a:rPr lang="uk-UA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0,3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251199" y="1843314"/>
                <a:ext cx="2380343" cy="4032553"/>
              </a:xfrm>
              <a:blipFill>
                <a:blip r:embed="rId4"/>
                <a:stretch>
                  <a:fillRect l="-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5"/>
              <p:cNvSpPr txBox="1">
                <a:spLocks/>
              </p:cNvSpPr>
              <p:nvPr/>
            </p:nvSpPr>
            <p:spPr>
              <a:xfrm>
                <a:off x="6125030" y="1843313"/>
                <a:ext cx="2202543" cy="403255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dirty="0"/>
                  <a:t>Обчисли:</a:t>
                </a:r>
              </a:p>
              <a:p>
                <a:pPr marL="0" indent="0">
                  <a:buFont typeface="Arial"/>
                  <a:buNone/>
                </a:pPr>
                <a:r>
                  <a:rPr lang="uk-UA" dirty="0"/>
                  <a:t>                 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 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en-US" dirty="0"/>
                  <a:t>|</a:t>
                </a:r>
                <a:r>
                  <a:rPr lang="uk-UA" dirty="0"/>
                  <a:t>-3</a:t>
                </a:r>
                <a:r>
                  <a:rPr lang="en-US" dirty="0"/>
                  <a:t>|</a:t>
                </a:r>
                <a:r>
                  <a:rPr lang="uk-UA" dirty="0"/>
                  <a:t> +</a:t>
                </a:r>
                <a:r>
                  <a:rPr lang="en-US" dirty="0"/>
                  <a:t>|</a:t>
                </a:r>
                <a:r>
                  <a:rPr lang="uk-UA" dirty="0"/>
                  <a:t>-3,75</a:t>
                </a:r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   </a:t>
                </a:r>
                <a:r>
                  <a:rPr lang="en-US" dirty="0"/>
                  <a:t>|</a:t>
                </a:r>
                <a:r>
                  <a:rPr lang="uk-UA" dirty="0"/>
                  <a:t>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+</a:t>
                </a:r>
                <a:r>
                  <a:rPr lang="en-US" dirty="0"/>
                  <a:t>|</a:t>
                </a:r>
                <a:r>
                  <a:rPr lang="uk-UA" dirty="0"/>
                  <a:t>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None/>
                </a:pPr>
                <a:r>
                  <a:rPr lang="uk-UA" dirty="0"/>
                  <a:t>     </a:t>
                </a:r>
                <a:r>
                  <a:rPr lang="en-US" dirty="0"/>
                  <a:t>|</a:t>
                </a:r>
                <a:r>
                  <a:rPr lang="uk-UA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+ </a:t>
                </a:r>
                <a:r>
                  <a:rPr lang="en-US" dirty="0"/>
                  <a:t>|</a:t>
                </a:r>
                <a:r>
                  <a:rPr lang="uk-UA" dirty="0"/>
                  <a:t>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</a:t>
                </a:r>
              </a:p>
              <a:p>
                <a:pPr marL="0" indent="0">
                  <a:buFont typeface="Arial"/>
                  <a:buNone/>
                </a:pPr>
                <a:r>
                  <a:rPr lang="uk-UA" dirty="0"/>
                  <a:t>   </a:t>
                </a:r>
                <a:r>
                  <a:rPr lang="en-US" dirty="0"/>
                  <a:t>|</a:t>
                </a:r>
                <a:r>
                  <a:rPr lang="uk-UA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+ </a:t>
                </a:r>
                <a:r>
                  <a:rPr lang="en-US" dirty="0"/>
                  <a:t>|</a:t>
                </a:r>
                <a:r>
                  <a:rPr lang="uk-UA" dirty="0"/>
                  <a:t>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    </a:t>
                </a:r>
                <a:r>
                  <a:rPr lang="en-US" dirty="0"/>
                  <a:t>|</a:t>
                </a:r>
                <a:r>
                  <a:rPr lang="uk-UA" dirty="0"/>
                  <a:t>-6,2</a:t>
                </a:r>
                <a:r>
                  <a:rPr lang="en-US" dirty="0"/>
                  <a:t>|</a:t>
                </a:r>
                <a:r>
                  <a:rPr lang="uk-UA" dirty="0"/>
                  <a:t> - </a:t>
                </a:r>
                <a:r>
                  <a:rPr lang="en-US" dirty="0"/>
                  <a:t>|</a:t>
                </a:r>
                <a:r>
                  <a:rPr lang="uk-UA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|</a:t>
                </a:r>
                <a:r>
                  <a:rPr lang="uk-UA" dirty="0"/>
                  <a:t>=</a:t>
                </a:r>
                <a:endParaRPr lang="ru-RU" dirty="0"/>
              </a:p>
            </p:txBody>
          </p:sp>
        </mc:Choice>
        <mc:Fallback xmlns="">
          <p:sp>
            <p:nvSpPr>
              <p:cNvPr id="9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30" y="1843313"/>
                <a:ext cx="2202543" cy="4032553"/>
              </a:xfrm>
              <a:prstGeom prst="rect">
                <a:avLst/>
              </a:prstGeom>
              <a:blipFill>
                <a:blip r:embed="rId5"/>
                <a:stretch>
                  <a:fillRect l="-4155" t="-1964" r="-9695" b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7"/>
              <p:cNvSpPr txBox="1">
                <a:spLocks/>
              </p:cNvSpPr>
              <p:nvPr/>
            </p:nvSpPr>
            <p:spPr>
              <a:xfrm>
                <a:off x="8138877" y="1915883"/>
                <a:ext cx="2380343" cy="403255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uk-UA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6,75</a:t>
                </a:r>
              </a:p>
              <a:p>
                <a:pPr marL="0" indent="0">
                  <a:buNone/>
                </a:pPr>
                <a:r>
                  <a:rPr lang="uk-UA" dirty="0"/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uk-UA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uk-UA" dirty="0"/>
                  <a:t>4,8 </a:t>
                </a:r>
              </a:p>
            </p:txBody>
          </p:sp>
        </mc:Choice>
        <mc:Fallback xmlns="">
          <p:sp>
            <p:nvSpPr>
              <p:cNvPr id="10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77" y="1915883"/>
                <a:ext cx="2380343" cy="4032553"/>
              </a:xfrm>
              <a:prstGeom prst="rect">
                <a:avLst/>
              </a:prstGeom>
              <a:blipFill>
                <a:blip r:embed="rId6"/>
                <a:stretch>
                  <a:fillRect l="-3836" b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30514"/>
            <a:ext cx="9601196" cy="484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Пригоди Котигорошка та його друзі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 bwMode="auto">
          <a:xfrm>
            <a:off x="442685" y="464457"/>
            <a:ext cx="11306628" cy="5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1943" y="464457"/>
            <a:ext cx="107713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Будь уважним, і  в тебе все вийде!</a:t>
            </a:r>
            <a:endParaRPr lang="ru-RU" sz="48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1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61218"/>
            <a:ext cx="9601196" cy="875696"/>
          </a:xfrm>
        </p:spPr>
        <p:txBody>
          <a:bodyPr>
            <a:noAutofit/>
          </a:bodyPr>
          <a:lstStyle/>
          <a:p>
            <a:r>
              <a:rPr lang="uk-UA" sz="3600" b="1" i="1" dirty="0"/>
              <a:t>Додатні та від’ємні числа. Раціональні числа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54" y="1436914"/>
            <a:ext cx="9564917" cy="4891315"/>
          </a:xfrm>
        </p:spPr>
        <p:txBody>
          <a:bodyPr/>
          <a:lstStyle/>
          <a:p>
            <a:r>
              <a:rPr lang="uk-UA" sz="2800" dirty="0"/>
              <a:t>Ми звикли починати числовий промінь з числа 0 і рухатися по ньому вправо, відлічуючи натуральні чи дробові числа. А що ж знаходиться </a:t>
            </a:r>
            <a:r>
              <a:rPr lang="uk-UA" b="1" dirty="0"/>
              <a:t>ЗЛІВА</a:t>
            </a:r>
            <a:r>
              <a:rPr lang="uk-UA" sz="2800" b="1" dirty="0"/>
              <a:t> </a:t>
            </a:r>
            <a:r>
              <a:rPr lang="uk-UA" sz="2800" dirty="0"/>
              <a:t>від нуля?</a:t>
            </a:r>
          </a:p>
          <a:p>
            <a:r>
              <a:rPr lang="uk-UA" sz="2800" dirty="0"/>
              <a:t>Зліва від нуля знаходяться числа, які називають </a:t>
            </a:r>
            <a:r>
              <a:rPr lang="uk-UA" sz="2800" b="1" i="1" dirty="0">
                <a:solidFill>
                  <a:srgbClr val="0070C0"/>
                </a:solidFill>
              </a:rPr>
              <a:t>ПРОТИЛЕЖНИМИ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/>
              <a:t>до відомих нам, бо               знаходяться </a:t>
            </a:r>
            <a:r>
              <a:rPr lang="uk-UA" b="1" dirty="0"/>
              <a:t>НАВПРОТИ </a:t>
            </a:r>
            <a:r>
              <a:rPr lang="uk-UA" sz="2800" dirty="0"/>
              <a:t>них. </a:t>
            </a:r>
          </a:p>
          <a:p>
            <a:r>
              <a:rPr lang="uk-UA" sz="2800" dirty="0"/>
              <a:t>Щоб показати, що ці числа розташовані ліворуч  від нуля, до них дописують знак «мінус». Саме тому ці числа називають </a:t>
            </a:r>
            <a:r>
              <a:rPr lang="uk-UA" sz="2800" b="1" i="1" dirty="0"/>
              <a:t>ВІД’ЄМНИМИ.</a:t>
            </a:r>
          </a:p>
          <a:p>
            <a:endParaRPr lang="ru-RU" dirty="0"/>
          </a:p>
        </p:txBody>
      </p:sp>
      <p:pic>
        <p:nvPicPr>
          <p:cNvPr id="6" name="Picture 4" descr="Картинки по запросу &quot;числова пря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71168" r="218" b="11817"/>
          <a:stretch/>
        </p:blipFill>
        <p:spPr bwMode="auto">
          <a:xfrm>
            <a:off x="3831770" y="5120927"/>
            <a:ext cx="7228113" cy="7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мотреть диафильм Катигороше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r="4129" b="15548"/>
          <a:stretch/>
        </p:blipFill>
        <p:spPr bwMode="auto">
          <a:xfrm>
            <a:off x="8427260" y="2253318"/>
            <a:ext cx="3160483" cy="225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86" y="3992451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Котигорошко навпроти Змія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400" y="5826519"/>
            <a:ext cx="642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Від’ємні числа            Додатні числа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144" y="546705"/>
            <a:ext cx="9974941" cy="1303867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                        </a:t>
            </a:r>
            <a:r>
              <a:rPr lang="uk-UA" b="1" i="1" u="sng" dirty="0"/>
              <a:t>У чому сенс від’ємних чисел? 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257" y="1947663"/>
            <a:ext cx="10261600" cy="3904343"/>
          </a:xfrm>
        </p:spPr>
        <p:txBody>
          <a:bodyPr/>
          <a:lstStyle/>
          <a:p>
            <a:r>
              <a:rPr lang="uk-UA" sz="2800" dirty="0"/>
              <a:t>Давайте пригадаємо, що означають додатні числа: </a:t>
            </a:r>
            <a:r>
              <a:rPr lang="uk-UA" sz="2800" b="1" dirty="0"/>
              <a:t>кількість чогось, що у нас є в наявності</a:t>
            </a:r>
            <a:r>
              <a:rPr lang="uk-UA" sz="2800" dirty="0"/>
              <a:t>. Наприклад: 5 цукерок, 2,4 грн, 22 градуси тепла, 3000 м висота гори тощо. </a:t>
            </a:r>
          </a:p>
          <a:p>
            <a:r>
              <a:rPr lang="uk-UA" sz="2800" dirty="0"/>
              <a:t>А що ж тоді означають від’ємні числа? Якщо від’ємні числа є </a:t>
            </a:r>
            <a:r>
              <a:rPr lang="uk-UA" dirty="0"/>
              <a:t>ПРОТИЛЕЖНИМИ </a:t>
            </a:r>
            <a:r>
              <a:rPr lang="uk-UA" sz="2800" dirty="0"/>
              <a:t>до додатних, то й означатимуть вони щось </a:t>
            </a:r>
            <a:r>
              <a:rPr lang="uk-UA" dirty="0"/>
              <a:t>ПРОТИЛЕЖНЕ ДО НАЯВНОГО</a:t>
            </a:r>
            <a:r>
              <a:rPr lang="uk-UA" sz="2800" dirty="0"/>
              <a:t>, тобто – </a:t>
            </a:r>
            <a:r>
              <a:rPr lang="uk-UA" sz="2800" b="1" dirty="0"/>
              <a:t>ВІДСУТНІСТЬ</a:t>
            </a:r>
            <a:r>
              <a:rPr lang="uk-UA" sz="2800" dirty="0"/>
              <a:t>. Відсутність грошей – це борг, відсутність тепла – це холод, мороз, відсутність висоти – западина. </a:t>
            </a:r>
            <a:endParaRPr lang="ru-RU" sz="2800" dirty="0"/>
          </a:p>
        </p:txBody>
      </p:sp>
      <p:pic>
        <p:nvPicPr>
          <p:cNvPr id="3074" name="Picture 2" descr="Картинки по запросу &quot;мороз термомет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2" r="31865"/>
          <a:stretch/>
        </p:blipFill>
        <p:spPr bwMode="auto">
          <a:xfrm>
            <a:off x="10885714" y="3370316"/>
            <a:ext cx="1193795" cy="333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Картинки по запросу &quot;висота над рівнем морем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2027" r="2781" b="14067"/>
          <a:stretch/>
        </p:blipFill>
        <p:spPr bwMode="auto">
          <a:xfrm>
            <a:off x="508000" y="285433"/>
            <a:ext cx="3343564" cy="166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43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смайлик внимани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16000" r="6397" b="15936"/>
          <a:stretch/>
        </p:blipFill>
        <p:spPr bwMode="auto">
          <a:xfrm>
            <a:off x="9282545" y="4318874"/>
            <a:ext cx="2401455" cy="20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6655" y="657762"/>
                <a:ext cx="10232572" cy="5230420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lvl="8" indent="-28575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uk-UA" sz="3200" b="1" i="1" dirty="0">
                    <a:solidFill>
                      <a:srgbClr val="00B050"/>
                    </a:solidFill>
                  </a:rPr>
                  <a:t>Усі додатні числа – і натуральні, і дробові - та протилежні до них, утворюють множину РАЦІОНАЛЬНИХ ЧИСЕЛ</a:t>
                </a:r>
                <a:r>
                  <a:rPr lang="uk-UA" sz="3200" b="1" i="1" dirty="0"/>
                  <a:t>.</a:t>
                </a:r>
              </a:p>
              <a:p>
                <a:pPr marL="0" lvl="8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uk-UA" sz="3200" b="1" i="1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uk-UA" sz="2800" dirty="0"/>
                  <a:t>Отже, </a:t>
                </a:r>
                <a:r>
                  <a:rPr lang="uk-UA" sz="2800" b="1" dirty="0">
                    <a:solidFill>
                      <a:srgbClr val="00B0F0"/>
                    </a:solidFill>
                  </a:rPr>
                  <a:t>раціональні</a:t>
                </a:r>
                <a:r>
                  <a:rPr lang="uk-UA" sz="2800" dirty="0"/>
                  <a:t> числа складаються з </a:t>
                </a:r>
                <a:r>
                  <a:rPr lang="uk-UA" sz="2800" i="1" dirty="0">
                    <a:solidFill>
                      <a:srgbClr val="00B0F0"/>
                    </a:solidFill>
                  </a:rPr>
                  <a:t>натуральних</a:t>
                </a:r>
                <a:r>
                  <a:rPr lang="uk-UA" sz="2800" dirty="0">
                    <a:solidFill>
                      <a:srgbClr val="00B0F0"/>
                    </a:solidFill>
                  </a:rPr>
                  <a:t> </a:t>
                </a:r>
                <a:r>
                  <a:rPr lang="uk-UA" sz="2800" dirty="0"/>
                  <a:t>(1,2,3,4 і </a:t>
                </a:r>
                <a:r>
                  <a:rPr lang="uk-UA" sz="2800" dirty="0" err="1"/>
                  <a:t>т.д</a:t>
                </a:r>
                <a:r>
                  <a:rPr lang="uk-UA" sz="2800" dirty="0"/>
                  <a:t>), </a:t>
                </a:r>
                <a:r>
                  <a:rPr lang="uk-UA" sz="2800" i="1" dirty="0">
                    <a:solidFill>
                      <a:srgbClr val="00B0F0"/>
                    </a:solidFill>
                  </a:rPr>
                  <a:t>дробових</a:t>
                </a:r>
                <a:r>
                  <a:rPr lang="uk-UA" sz="2800" dirty="0">
                    <a:solidFill>
                      <a:srgbClr val="00B0F0"/>
                    </a:solidFill>
                  </a:rPr>
                  <a:t> </a:t>
                </a:r>
                <a:r>
                  <a:rPr lang="uk-UA" sz="2800" dirty="0"/>
                  <a:t>(1,2;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uk-UA" sz="2800" b="0" i="1" smtClean="0">
                        <a:latin typeface="Cambria Math" panose="02040503050406030204" pitchFamily="18" charset="0"/>
                      </a:rPr>
                      <m:t>;0,91</m:t>
                    </m:r>
                  </m:oMath>
                </a14:m>
                <a:r>
                  <a:rPr lang="ru-RU" sz="2800" dirty="0"/>
                  <a:t> і </a:t>
                </a:r>
                <a:r>
                  <a:rPr lang="ru-RU" sz="2800" dirty="0" err="1"/>
                  <a:t>т.д</a:t>
                </a:r>
                <a:r>
                  <a:rPr lang="ru-RU" sz="2800" dirty="0"/>
                  <a:t>), </a:t>
                </a:r>
                <a:r>
                  <a:rPr lang="uk-UA" sz="2800" i="1" dirty="0">
                    <a:solidFill>
                      <a:srgbClr val="00B0F0"/>
                    </a:solidFill>
                  </a:rPr>
                  <a:t>протилежних до них </a:t>
                </a:r>
                <a:r>
                  <a:rPr lang="uk-UA" sz="2800" dirty="0"/>
                  <a:t>чисел і </a:t>
                </a:r>
                <a:r>
                  <a:rPr lang="uk-UA" sz="2800" i="1" dirty="0">
                    <a:solidFill>
                      <a:srgbClr val="00B0F0"/>
                    </a:solidFill>
                  </a:rPr>
                  <a:t>нуля</a:t>
                </a:r>
                <a:r>
                  <a:rPr lang="uk-UA" sz="2800" dirty="0"/>
                  <a:t>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2800" dirty="0"/>
                  <a:t>   Раціональні числа починаються в мінус - нескінченності (-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uk-UA" sz="2800" dirty="0"/>
                  <a:t>) і продовжуються до плюс- нескінченності (+</a:t>
                </a:r>
                <a:r>
                  <a:rPr lang="uk-UA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uk-UA" sz="2800" dirty="0"/>
                  <a:t>).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uk-UA" sz="2800" b="1" i="1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uk-UA" sz="2800" b="1" i="1" dirty="0"/>
                  <a:t>Якщо виділити лише натуральні числа, протилежні до них і число нуль, то ми одержимо множину </a:t>
                </a:r>
                <a:r>
                  <a:rPr lang="uk-UA" sz="2800" b="1" i="1" dirty="0">
                    <a:solidFill>
                      <a:srgbClr val="00B0F0"/>
                    </a:solidFill>
                  </a:rPr>
                  <a:t>ЦІЛИХ ЧИСЕЛ</a:t>
                </a:r>
                <a:r>
                  <a:rPr lang="uk-UA" sz="2800" b="1" i="1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2800" b="1" i="1" dirty="0"/>
                  <a:t>   … -5; -4; -3; -2; -1; 0; 1;  2;  3;  4;  5; …….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655" y="657762"/>
                <a:ext cx="10232572" cy="5230420"/>
              </a:xfrm>
              <a:blipFill>
                <a:blip r:embed="rId3"/>
                <a:stretch>
                  <a:fillRect l="-1192" t="-3147" r="-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96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7030"/>
            <a:ext cx="9601196" cy="914400"/>
          </a:xfrm>
        </p:spPr>
        <p:txBody>
          <a:bodyPr/>
          <a:lstStyle/>
          <a:p>
            <a:r>
              <a:rPr lang="uk-UA" b="1" i="1" dirty="0"/>
              <a:t>Модуль числа: </a:t>
            </a:r>
            <a:r>
              <a:rPr lang="en-US" b="1" i="1" dirty="0"/>
              <a:t>|a|</a:t>
            </a:r>
            <a:r>
              <a:rPr lang="uk-UA" b="1" i="1" dirty="0"/>
              <a:t>.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6" y="1567543"/>
            <a:ext cx="10711543" cy="4499428"/>
          </a:xfrm>
        </p:spPr>
        <p:txBody>
          <a:bodyPr>
            <a:noAutofit/>
          </a:bodyPr>
          <a:lstStyle/>
          <a:p>
            <a:r>
              <a:rPr lang="uk-UA" sz="2800" dirty="0"/>
              <a:t>Слово «модуль» в перекладі з латини означає «міра». То що ж саме міряє модуль?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800" dirty="0"/>
              <a:t>Модуль показує </a:t>
            </a:r>
            <a:r>
              <a:rPr lang="uk-UA" sz="2800" b="1" dirty="0"/>
              <a:t>ВІДСТАНЬ</a:t>
            </a:r>
            <a:r>
              <a:rPr lang="uk-UA" sz="2800" dirty="0"/>
              <a:t> від нуля до числа на числовій прямій.</a:t>
            </a:r>
            <a:r>
              <a:rPr lang="en-US" sz="2800" dirty="0"/>
              <a:t>     </a:t>
            </a:r>
            <a:r>
              <a:rPr lang="uk-UA" sz="28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                     </a:t>
            </a:r>
            <a:r>
              <a:rPr lang="en-US" sz="2800" dirty="0"/>
              <a:t>|    |    |    |    |</a:t>
            </a:r>
            <a:r>
              <a:rPr lang="uk-UA" sz="2800" dirty="0"/>
              <a:t>. </a:t>
            </a:r>
            <a:r>
              <a:rPr lang="en-US" sz="2800" dirty="0"/>
              <a:t>  |    |    |    |    |    |    |    |    |  </a:t>
            </a:r>
            <a:endParaRPr lang="uk-UA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 </a:t>
            </a:r>
            <a:endParaRPr lang="uk-UA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373084" y="4151084"/>
            <a:ext cx="7445829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718629" y="3875315"/>
            <a:ext cx="130628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чч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73085" y="4151084"/>
            <a:ext cx="744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-6  -5 -4  -3  -2  -1   </a:t>
            </a:r>
            <a:r>
              <a:rPr lang="uk-UA" sz="3200" b="1" dirty="0"/>
              <a:t>0</a:t>
            </a:r>
            <a:r>
              <a:rPr lang="en-US" sz="3200" b="1" dirty="0"/>
              <a:t>    1   2   3   4    5    6   7             </a:t>
            </a:r>
            <a:endParaRPr lang="ru-RU" b="1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718629" y="3693439"/>
            <a:ext cx="2873828" cy="45764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4630059" y="3715657"/>
            <a:ext cx="1219198" cy="43542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 flipV="1">
            <a:off x="3018970" y="4186501"/>
            <a:ext cx="2830286" cy="54524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2857" y="3112163"/>
            <a:ext cx="8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|5|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0688" y="3125020"/>
            <a:ext cx="986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|-2|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86320" y="4847417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|-5|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42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верх стрелка 10"/>
          <p:cNvSpPr/>
          <p:nvPr/>
        </p:nvSpPr>
        <p:spPr>
          <a:xfrm flipV="1">
            <a:off x="6487886" y="3345542"/>
            <a:ext cx="3403601" cy="72265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 flipV="1">
            <a:off x="3091540" y="3323773"/>
            <a:ext cx="3432631" cy="80312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11161"/>
            <a:ext cx="10798629" cy="53025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800" dirty="0"/>
              <a:t>Очевидно, що відстань від нуля до чисел 3 і -3 </a:t>
            </a:r>
            <a:r>
              <a:rPr lang="uk-UA" sz="2800" b="1" dirty="0"/>
              <a:t>однакова</a:t>
            </a:r>
            <a:r>
              <a:rPr lang="uk-UA" sz="2800" dirty="0"/>
              <a:t>, так само як і відстань від нуля до чисел -6 і 6, тобто </a:t>
            </a:r>
            <a:r>
              <a:rPr lang="en-US" sz="2800" b="1" dirty="0"/>
              <a:t>|6|=|-6|,   |3|=|-3|</a:t>
            </a:r>
            <a:r>
              <a:rPr lang="uk-UA" sz="2800" dirty="0"/>
              <a:t>.</a:t>
            </a:r>
          </a:p>
          <a:p>
            <a:pPr>
              <a:spcAft>
                <a:spcPts val="1200"/>
              </a:spcAft>
            </a:pPr>
            <a:endParaRPr lang="ru-RU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                             </a:t>
            </a:r>
            <a:r>
              <a:rPr lang="uk-UA" sz="2800" b="1" i="1" dirty="0">
                <a:solidFill>
                  <a:srgbClr val="0070C0"/>
                </a:solidFill>
              </a:rPr>
              <a:t>      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endParaRPr lang="uk-UA" sz="2800" b="1" i="1" dirty="0">
              <a:solidFill>
                <a:srgbClr val="0070C0"/>
              </a:solidFill>
            </a:endParaRPr>
          </a:p>
          <a:p>
            <a:endParaRPr lang="uk-UA" sz="2800" b="1" i="1" dirty="0">
              <a:solidFill>
                <a:srgbClr val="0070C0"/>
              </a:solidFill>
            </a:endParaRPr>
          </a:p>
          <a:p>
            <a:endParaRPr lang="en-US" sz="2800" b="1" i="1" dirty="0">
              <a:solidFill>
                <a:srgbClr val="0070C0"/>
              </a:solidFill>
            </a:endParaRPr>
          </a:p>
          <a:p>
            <a:r>
              <a:rPr lang="uk-UA" sz="3200" b="1" i="1" dirty="0">
                <a:solidFill>
                  <a:srgbClr val="0070C0"/>
                </a:solidFill>
              </a:rPr>
              <a:t>Висновок: протилежні числа мають рівні модулі.  І навпаки: якщо у чисел рівні модулі, але різні знаки, то такі числа протилежні.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6495143" y="2995876"/>
            <a:ext cx="1654628" cy="27576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4847771" y="2966848"/>
            <a:ext cx="1683655" cy="30918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1058" y="2490472"/>
            <a:ext cx="317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uk-UA" sz="32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|-3|               |3|  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64971" y="3293415"/>
            <a:ext cx="8091715" cy="56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5256" y="3228102"/>
            <a:ext cx="744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-6  -5 -4  -3  -2  -1   </a:t>
            </a:r>
            <a:r>
              <a:rPr lang="uk-UA" sz="3200" b="1" dirty="0"/>
              <a:t>0</a:t>
            </a:r>
            <a:r>
              <a:rPr lang="en-US" sz="3200" b="1" dirty="0"/>
              <a:t>    1   2   3   4    5   6   7            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34113" y="4083945"/>
            <a:ext cx="488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|-6|                                        |6|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1028" y="3001806"/>
            <a:ext cx="735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       |      |       |       |       |       </a:t>
            </a:r>
            <a:r>
              <a:rPr lang="en-US" b="1" dirty="0"/>
              <a:t>|</a:t>
            </a:r>
            <a:r>
              <a:rPr lang="en-US" dirty="0"/>
              <a:t>       |       |       |       |       |        |       |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24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74122"/>
            <a:ext cx="9601196" cy="909567"/>
          </a:xfrm>
        </p:spPr>
        <p:txBody>
          <a:bodyPr/>
          <a:lstStyle/>
          <a:p>
            <a:r>
              <a:rPr lang="uk-UA" b="1" i="1" dirty="0"/>
              <a:t>Означення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98287" y="1349830"/>
                <a:ext cx="8157028" cy="4717142"/>
              </a:xfrm>
            </p:spPr>
            <p:txBody>
              <a:bodyPr>
                <a:normAutofit/>
              </a:bodyPr>
              <a:lstStyle/>
              <a:p>
                <a:r>
                  <a:rPr lang="uk-UA" sz="2800" b="1" dirty="0">
                    <a:solidFill>
                      <a:srgbClr val="FF0000"/>
                    </a:solidFill>
                  </a:rPr>
                  <a:t>Модулем числа </a:t>
                </a:r>
                <a:r>
                  <a:rPr lang="en-US" sz="36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 </a:t>
                </a:r>
                <a:r>
                  <a:rPr lang="uk-UA" sz="2800" b="1" dirty="0">
                    <a:solidFill>
                      <a:srgbClr val="FF0000"/>
                    </a:solidFill>
                  </a:rPr>
                  <a:t>називають таке число, яке дорівнює самому числу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i="1" dirty="0">
                    <a:solidFill>
                      <a:srgbClr val="FF0000"/>
                    </a:solidFill>
                  </a:rPr>
                  <a:t>a</a:t>
                </a:r>
                <a:r>
                  <a:rPr lang="uk-UA" sz="2800" b="1" i="1" dirty="0">
                    <a:solidFill>
                      <a:srgbClr val="FF0000"/>
                    </a:solidFill>
                  </a:rPr>
                  <a:t>, </a:t>
                </a:r>
                <a:r>
                  <a:rPr lang="uk-UA" sz="2800" b="1" dirty="0">
                    <a:solidFill>
                      <a:srgbClr val="FF0000"/>
                    </a:solidFill>
                  </a:rPr>
                  <a:t>якщо воно невід’ємне, і протилежному до нього, якщо число</a:t>
                </a:r>
                <a:r>
                  <a:rPr lang="uk-UA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i="1" dirty="0">
                    <a:solidFill>
                      <a:srgbClr val="FF0000"/>
                    </a:solidFill>
                  </a:rPr>
                  <a:t>a</a:t>
                </a:r>
                <a:r>
                  <a:rPr lang="uk-UA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uk-UA" sz="2800" b="1" i="1" dirty="0">
                    <a:solidFill>
                      <a:srgbClr val="FF0000"/>
                    </a:solidFill>
                  </a:rPr>
                  <a:t>– </a:t>
                </a:r>
                <a:r>
                  <a:rPr lang="uk-UA" sz="2800" b="1" dirty="0">
                    <a:solidFill>
                      <a:srgbClr val="FF0000"/>
                    </a:solidFill>
                  </a:rPr>
                  <a:t>від’ємне</a:t>
                </a:r>
                <a:r>
                  <a:rPr lang="uk-UA" sz="2800" dirty="0">
                    <a:solidFill>
                      <a:srgbClr val="FF0000"/>
                    </a:solidFill>
                  </a:rPr>
                  <a:t>. </a:t>
                </a:r>
                <a:endParaRPr lang="uk-UA" sz="2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uk-UA" sz="2800" b="0" i="0" smtClean="0">
                                <a:latin typeface="Cambria Math" panose="02040503050406030204" pitchFamily="18" charset="0"/>
                              </a:rPr>
                              <m:t>якщо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</a:rPr>
                              <m:t>, якщо 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endParaRPr lang="ru-RU" sz="2800" b="1" dirty="0"/>
              </a:p>
              <a:p>
                <a:r>
                  <a:rPr lang="uk-UA" sz="2800" dirty="0"/>
                  <a:t>Наприклад: </a:t>
                </a:r>
                <a:r>
                  <a:rPr lang="en-US" sz="2800" b="1" dirty="0"/>
                  <a:t>|5|=5  </a:t>
                </a:r>
                <a:r>
                  <a:rPr lang="uk-UA" sz="2800" b="1" dirty="0"/>
                  <a:t>і </a:t>
                </a:r>
                <a:r>
                  <a:rPr lang="en-US" sz="2800" b="1" dirty="0"/>
                  <a:t>|-5|= 5</a:t>
                </a:r>
                <a:r>
                  <a:rPr lang="uk-UA" sz="2800" dirty="0"/>
                  <a:t>   тобто </a:t>
                </a:r>
                <a:r>
                  <a:rPr lang="en-US" sz="2800" b="1" dirty="0"/>
                  <a:t>|5|</a:t>
                </a:r>
                <a:r>
                  <a:rPr lang="uk-UA" sz="2800" b="1" dirty="0"/>
                  <a:t>=</a:t>
                </a:r>
                <a:r>
                  <a:rPr lang="en-US" sz="2800" b="1" dirty="0"/>
                  <a:t>|</a:t>
                </a:r>
                <a:r>
                  <a:rPr lang="uk-UA" sz="2800" b="1" dirty="0"/>
                  <a:t>-</a:t>
                </a:r>
                <a:r>
                  <a:rPr lang="en-US" sz="2800" b="1" dirty="0"/>
                  <a:t>5|</a:t>
                </a:r>
                <a:r>
                  <a:rPr lang="uk-UA" sz="2800" b="1" dirty="0"/>
                  <a:t>;</a:t>
                </a: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dirty="0"/>
                  <a:t>            </a:t>
                </a:r>
                <a:r>
                  <a:rPr lang="en-US" sz="2800" b="1" dirty="0"/>
                  <a:t>|1,2| = 1,2  </a:t>
                </a:r>
                <a:r>
                  <a:rPr lang="uk-UA" sz="2800" b="1" dirty="0"/>
                  <a:t>і </a:t>
                </a:r>
                <a:r>
                  <a:rPr lang="en-US" sz="2800" b="1" dirty="0"/>
                  <a:t> |-1,2|=1,2</a:t>
                </a:r>
                <a:r>
                  <a:rPr lang="uk-UA" sz="2800" b="1" dirty="0"/>
                  <a:t>  </a:t>
                </a:r>
                <a:r>
                  <a:rPr lang="uk-UA" sz="2800" dirty="0"/>
                  <a:t>тобто </a:t>
                </a:r>
                <a:r>
                  <a:rPr lang="en-US" sz="2800" b="1" dirty="0"/>
                  <a:t>|</a:t>
                </a:r>
                <a:r>
                  <a:rPr lang="uk-UA" sz="2800" b="1" dirty="0"/>
                  <a:t>1,2</a:t>
                </a:r>
                <a:r>
                  <a:rPr lang="en-US" sz="2800" b="1" dirty="0"/>
                  <a:t>|</a:t>
                </a:r>
                <a:r>
                  <a:rPr lang="uk-UA" sz="2800" b="1" dirty="0"/>
                  <a:t>=</a:t>
                </a:r>
                <a:r>
                  <a:rPr lang="en-US" sz="2800" b="1" dirty="0"/>
                  <a:t>|</a:t>
                </a:r>
                <a:r>
                  <a:rPr lang="uk-UA" sz="2800" b="1" dirty="0"/>
                  <a:t>-1,2</a:t>
                </a:r>
                <a:r>
                  <a:rPr lang="en-US" sz="2800" b="1" dirty="0"/>
                  <a:t>|</a:t>
                </a:r>
                <a:r>
                  <a:rPr lang="uk-UA" sz="2800" b="1" dirty="0"/>
                  <a:t>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287" y="1349830"/>
                <a:ext cx="8157028" cy="4717142"/>
              </a:xfrm>
              <a:blipFill>
                <a:blip r:embed="rId2"/>
                <a:stretch>
                  <a:fillRect l="-1719" t="-1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Картинки по запросу &quot;хлопчик з лінійкою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91" y="2108954"/>
            <a:ext cx="1760310" cy="2330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хлопчик з лінійкою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9094" y="2108954"/>
            <a:ext cx="1850537" cy="2330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032547" y="2021870"/>
            <a:ext cx="0" cy="233044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69094" y="4366833"/>
            <a:ext cx="3465707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4" y="522514"/>
            <a:ext cx="9601196" cy="899886"/>
          </a:xfrm>
        </p:spPr>
        <p:txBody>
          <a:bodyPr>
            <a:normAutofit fontScale="90000"/>
          </a:bodyPr>
          <a:lstStyle/>
          <a:p>
            <a:r>
              <a:rPr lang="uk-UA" sz="3600" b="1" i="1" dirty="0"/>
              <a:t>Поміркуй:</a:t>
            </a:r>
            <a:br>
              <a:rPr lang="uk-UA" sz="3600" b="1" i="1" dirty="0"/>
            </a:br>
            <a:r>
              <a:rPr lang="uk-UA" sz="4000" b="1" i="1" dirty="0"/>
              <a:t>(</a:t>
            </a:r>
            <a:r>
              <a:rPr lang="uk-UA" sz="2700" b="1" i="1" dirty="0"/>
              <a:t>відповіді з’являться при натисканні на клавішу «пробіл»)</a:t>
            </a:r>
            <a:endParaRPr lang="ru-RU" sz="27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9257" y="1553029"/>
            <a:ext cx="5247495" cy="4702628"/>
          </a:xfrm>
        </p:spPr>
        <p:txBody>
          <a:bodyPr>
            <a:normAutofit fontScale="92500"/>
          </a:bodyPr>
          <a:lstStyle/>
          <a:p>
            <a:r>
              <a:rPr lang="uk-UA" sz="2800" dirty="0"/>
              <a:t>Як визначити відстань між точками на числовій прямій?</a:t>
            </a:r>
          </a:p>
          <a:p>
            <a:endParaRPr lang="uk-UA" sz="2800" dirty="0"/>
          </a:p>
          <a:p>
            <a:endParaRPr lang="uk-UA" sz="2800" dirty="0"/>
          </a:p>
          <a:p>
            <a:r>
              <a:rPr lang="uk-UA" sz="2800" dirty="0"/>
              <a:t>Визначте відстань між точками А(-3) і  Е(1):     АЕ = ?</a:t>
            </a:r>
          </a:p>
          <a:p>
            <a:r>
              <a:rPr lang="uk-UA" sz="2800" dirty="0"/>
              <a:t>Між точками В (-5) і А(-3):   ВА = ?</a:t>
            </a:r>
          </a:p>
          <a:p>
            <a:r>
              <a:rPr lang="uk-UA" sz="2800" dirty="0"/>
              <a:t>Сформулюйте правило визначення відстані між точками.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4057" y="1640113"/>
            <a:ext cx="4718304" cy="452845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600" dirty="0"/>
              <a:t>За малюнком очевидно, що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/>
              <a:t> АЕ = 3 + 1 = 4.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/>
              <a:t>Але звідки взялися числа 3 і 1?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/>
              <a:t>3 це відстань від 0 до точки А(-3), тобто, це </a:t>
            </a:r>
            <a:r>
              <a:rPr lang="uk-UA" sz="2600" b="1" dirty="0"/>
              <a:t>МОДУЛЬ ЧИСЛА </a:t>
            </a:r>
            <a:r>
              <a:rPr lang="uk-UA" sz="2600" dirty="0"/>
              <a:t>-3. А 1 – це модуль числа 1. Отже, маємо: </a:t>
            </a:r>
            <a:r>
              <a:rPr lang="uk-UA" sz="2600" b="1" dirty="0"/>
              <a:t>АЕ =</a:t>
            </a:r>
            <a:r>
              <a:rPr lang="en-US" sz="2600" b="1" dirty="0"/>
              <a:t>|-3|+|1|=3+1=4.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600" dirty="0"/>
              <a:t>Для точок В і А рішення інше: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/>
              <a:t>ВА = 5 -3 = 2. Ми знов працювали з модулями від’ємних чисел.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/>
              <a:t>ВА =</a:t>
            </a:r>
            <a:r>
              <a:rPr lang="en-US" sz="2600" b="1" dirty="0"/>
              <a:t>|-</a:t>
            </a:r>
            <a:r>
              <a:rPr lang="uk-UA" sz="2600" b="1" dirty="0"/>
              <a:t>5</a:t>
            </a:r>
            <a:r>
              <a:rPr lang="en-US" sz="2600" b="1" dirty="0"/>
              <a:t>|</a:t>
            </a:r>
            <a:r>
              <a:rPr lang="uk-UA" sz="2600" b="1" dirty="0"/>
              <a:t>-</a:t>
            </a:r>
            <a:r>
              <a:rPr lang="en-US" sz="2600" b="1" dirty="0"/>
              <a:t>|-3|</a:t>
            </a:r>
            <a:r>
              <a:rPr lang="uk-UA" sz="2600" b="1" dirty="0"/>
              <a:t>= 5 – 3=2</a:t>
            </a:r>
            <a:r>
              <a:rPr lang="uk-UA" b="1" dirty="0"/>
              <a:t>.</a:t>
            </a:r>
          </a:p>
        </p:txBody>
      </p:sp>
      <p:pic>
        <p:nvPicPr>
          <p:cNvPr id="5" name="Picture 4" descr="Картинки по запросу &quot;числова пря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8" b="3009"/>
          <a:stretch/>
        </p:blipFill>
        <p:spPr bwMode="auto">
          <a:xfrm>
            <a:off x="964619" y="2600462"/>
            <a:ext cx="4590596" cy="8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&quot;числова пря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8" b="12856"/>
          <a:stretch/>
        </p:blipFill>
        <p:spPr bwMode="auto">
          <a:xfrm>
            <a:off x="1514872" y="4749422"/>
            <a:ext cx="91440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ТИГОРОШКО // moiskazk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04" y="4206469"/>
            <a:ext cx="766167" cy="12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272" y="497311"/>
            <a:ext cx="9601196" cy="890368"/>
          </a:xfrm>
        </p:spPr>
        <p:txBody>
          <a:bodyPr>
            <a:noAutofit/>
          </a:bodyPr>
          <a:lstStyle/>
          <a:p>
            <a:r>
              <a:rPr lang="uk-UA" sz="3200" b="1" i="1" dirty="0"/>
              <a:t>Правило знаходження відстані між двома точками</a:t>
            </a:r>
            <a:endParaRPr lang="ru-RU" sz="32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9870" y="1564697"/>
            <a:ext cx="10668000" cy="4541688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0070C0"/>
                </a:solidFill>
              </a:rPr>
              <a:t>Якщо дві точки лежать </a:t>
            </a:r>
            <a:r>
              <a:rPr lang="uk-UA" b="1" i="1" dirty="0">
                <a:solidFill>
                  <a:srgbClr val="0070C0"/>
                </a:solidFill>
              </a:rPr>
              <a:t>ПО ОДИН БІК ВІД НУЛЯ</a:t>
            </a:r>
            <a:r>
              <a:rPr lang="uk-UA" sz="2800" b="1" i="1" dirty="0">
                <a:solidFill>
                  <a:srgbClr val="0070C0"/>
                </a:solidFill>
              </a:rPr>
              <a:t>, то відстань між ними дорівнює </a:t>
            </a:r>
            <a:r>
              <a:rPr lang="uk-UA" b="1" i="1" dirty="0">
                <a:solidFill>
                  <a:srgbClr val="0070C0"/>
                </a:solidFill>
              </a:rPr>
              <a:t>РІЗНИЦІ МОДУЛІВ КООРДИНАТ </a:t>
            </a:r>
            <a:r>
              <a:rPr lang="uk-UA" sz="2800" b="1" i="1" dirty="0">
                <a:solidFill>
                  <a:srgbClr val="0070C0"/>
                </a:solidFill>
              </a:rPr>
              <a:t>цих точок: потрібно від більшого модуля відняти менший модуль.</a:t>
            </a:r>
          </a:p>
          <a:p>
            <a:r>
              <a:rPr lang="uk-UA" sz="2800" b="1" i="1" dirty="0">
                <a:solidFill>
                  <a:srgbClr val="00B050"/>
                </a:solidFill>
              </a:rPr>
              <a:t>Якщо дві точки лежать </a:t>
            </a:r>
            <a:r>
              <a:rPr lang="uk-UA" b="1" i="1" dirty="0">
                <a:solidFill>
                  <a:srgbClr val="00B050"/>
                </a:solidFill>
              </a:rPr>
              <a:t>ПО РІЗНІ БОКИ ВІД НУЛЯ</a:t>
            </a:r>
            <a:r>
              <a:rPr lang="uk-UA" sz="2800" b="1" i="1" dirty="0">
                <a:solidFill>
                  <a:srgbClr val="00B050"/>
                </a:solidFill>
              </a:rPr>
              <a:t>, то відстань між ними дорівнює </a:t>
            </a:r>
            <a:r>
              <a:rPr lang="uk-UA" b="1" i="1" dirty="0">
                <a:solidFill>
                  <a:srgbClr val="00B050"/>
                </a:solidFill>
              </a:rPr>
              <a:t>СУМІ МОДУЛІВ КООРДИНАТ </a:t>
            </a:r>
            <a:r>
              <a:rPr lang="uk-UA" sz="2800" b="1" i="1" dirty="0">
                <a:solidFill>
                  <a:srgbClr val="00B050"/>
                </a:solidFill>
              </a:rPr>
              <a:t>цих точок.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" name="AutoShape 2" descr="Картинки по запросу &quot;дере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&quot;дерево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02" y="4294163"/>
            <a:ext cx="1037885" cy="130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Картинки по запросу &quot;сірий вовк казки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9068" r="20228" b="27017"/>
          <a:stretch/>
        </p:blipFill>
        <p:spPr bwMode="auto">
          <a:xfrm>
            <a:off x="2099123" y="4441778"/>
            <a:ext cx="917813" cy="952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гнутая вверх стрелка 10"/>
          <p:cNvSpPr/>
          <p:nvPr/>
        </p:nvSpPr>
        <p:spPr>
          <a:xfrm>
            <a:off x="5243170" y="4992914"/>
            <a:ext cx="2043001" cy="4163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2438398" y="4992914"/>
            <a:ext cx="2804769" cy="512047"/>
          </a:xfrm>
          <a:prstGeom prst="curvedDownArrow">
            <a:avLst>
              <a:gd name="adj1" fmla="val 50000"/>
              <a:gd name="adj2" fmla="val 50000"/>
              <a:gd name="adj3" fmla="val 88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0041" y="5546326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|-5|-|-1| = 5 -1 =4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141568" y="5540855"/>
            <a:ext cx="231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|2|+|-1| = 2+1 =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172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1703</TotalTime>
  <Words>972</Words>
  <Application>Microsoft Office PowerPoint</Application>
  <PresentationFormat>Широкий екран</PresentationFormat>
  <Paragraphs>95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Cambria Math</vt:lpstr>
      <vt:lpstr>Garamond</vt:lpstr>
      <vt:lpstr>Натуральные материалы</vt:lpstr>
      <vt:lpstr>Раціональні числа. Модуль числа.</vt:lpstr>
      <vt:lpstr>Додатні та від’ємні числа. Раціональні числа</vt:lpstr>
      <vt:lpstr>                        У чому сенс від’ємних чисел? </vt:lpstr>
      <vt:lpstr>Презентація PowerPoint</vt:lpstr>
      <vt:lpstr>Модуль числа: |a|. </vt:lpstr>
      <vt:lpstr>Презентація PowerPoint</vt:lpstr>
      <vt:lpstr>Означення</vt:lpstr>
      <vt:lpstr>Поміркуй: (відповіді з’являться при натисканні на клавішу «пробіл»)</vt:lpstr>
      <vt:lpstr>Правило знаходження відстані між двома точками</vt:lpstr>
      <vt:lpstr>Закріплення  (відповіді з’являться при натисканні на клавішу «пробіл»)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Раціональні числа та дії з ними</dc:title>
  <dc:creator>Васіліса Дяківнич</dc:creator>
  <cp:lastModifiedBy>Svitlana Tymoshenko</cp:lastModifiedBy>
  <cp:revision>62</cp:revision>
  <dcterms:created xsi:type="dcterms:W3CDTF">2020-03-25T18:09:36Z</dcterms:created>
  <dcterms:modified xsi:type="dcterms:W3CDTF">2022-09-04T15:11:16Z</dcterms:modified>
</cp:coreProperties>
</file>