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69" r:id="rId9"/>
    <p:sldId id="274" r:id="rId10"/>
    <p:sldId id="260" r:id="rId11"/>
    <p:sldId id="275" r:id="rId12"/>
    <p:sldId id="262" r:id="rId13"/>
    <p:sldId id="261" r:id="rId14"/>
    <p:sldId id="276" r:id="rId15"/>
    <p:sldId id="282" r:id="rId16"/>
    <p:sldId id="277" r:id="rId17"/>
    <p:sldId id="278" r:id="rId18"/>
    <p:sldId id="279" r:id="rId19"/>
    <p:sldId id="280" r:id="rId20"/>
    <p:sldId id="264" r:id="rId21"/>
    <p:sldId id="270" r:id="rId22"/>
    <p:sldId id="265" r:id="rId23"/>
    <p:sldId id="266" r:id="rId24"/>
    <p:sldId id="267" r:id="rId25"/>
    <p:sldId id="263" r:id="rId26"/>
    <p:sldId id="283" r:id="rId27"/>
    <p:sldId id="268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1_%D0%BB%D1%8E%D1%82%D0%BE%D0%B3%D0%BE" TargetMode="External"/><Relationship Id="rId13" Type="http://schemas.openxmlformats.org/officeDocument/2006/relationships/hyperlink" Target="https://uk.wikipedia.org/wiki/%D0%9A%D1%80%D0%B8%D0%BC%D1%81%D1%8C%D0%BA%D1%96_%D1%82%D0%B0%D1%82%D0%B0%D1%80%D0%B8" TargetMode="External"/><Relationship Id="rId18" Type="http://schemas.openxmlformats.org/officeDocument/2006/relationships/hyperlink" Target="https://uk.wikipedia.org/wiki/%D0%93%D0%B5%D1%80%D0%BE%D0%B9_%D0%A0%D0%B0%D0%B4%D1%8F%D0%BD%D1%81%D1%8C%D0%BA%D0%BE%D0%B3%D0%BE_%D0%A1%D0%BE%D1%8E%D0%B7%D1%83" TargetMode="External"/><Relationship Id="rId3" Type="http://schemas.openxmlformats.org/officeDocument/2006/relationships/hyperlink" Target="https://uk.wikipedia.org/wiki/20_%D0%B6%D0%BE%D0%B2%D1%82%D0%BD%D1%8F" TargetMode="External"/><Relationship Id="rId7" Type="http://schemas.openxmlformats.org/officeDocument/2006/relationships/hyperlink" Target="https://uk.wikipedia.org/wiki/%D0%A2%D0%B0%D0%B2%D1%80%D1%96%D0%B9%D1%81%D1%8C%D0%BA%D0%B0_%D0%B3%D1%83%D0%B1%D0%B5%D1%80%D0%BD%D1%96%D1%8F" TargetMode="External"/><Relationship Id="rId12" Type="http://schemas.openxmlformats.org/officeDocument/2006/relationships/hyperlink" Target="https://uk.wikipedia.org/wiki/%D0%A1%D0%A0%D0%A1%D0%A0" TargetMode="External"/><Relationship Id="rId17" Type="http://schemas.openxmlformats.org/officeDocument/2006/relationships/hyperlink" Target="https://uk.wikipedia.org/wiki/%D0%94%D1%80%D1%83%D0%B3%D0%B0_%D1%81%D0%B2%D1%96%D1%82%D0%BE%D0%B2%D0%B0_%D0%B2%D1%96%D0%B9%D0%BD%D0%B0" TargetMode="External"/><Relationship Id="rId2" Type="http://schemas.openxmlformats.org/officeDocument/2006/relationships/hyperlink" Target="https://uk.wikipedia.org/wiki/%D0%9A%D1%80%D0%B8%D0%BC%D1%81%D1%8C%D0%BA%D0%BE%D1%82%D0%B0%D1%82%D0%B0%D1%80%D1%81%D1%8C%D0%BA%D0%B0_%D0%BC%D0%BE%D0%B2%D0%B0" TargetMode="External"/><Relationship Id="rId16" Type="http://schemas.openxmlformats.org/officeDocument/2006/relationships/hyperlink" Target="https://uk.wikipedia.org/wiki/%D0%90%D1%81" TargetMode="External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F%D0%BB%D1%82%D0%B8%D0%BD%D1%81%D1%8C%D0%BA%D0%B8%D0%B9_%D0%BF%D0%BE%D0%B2%D1%96%D1%82" TargetMode="External"/><Relationship Id="rId11" Type="http://schemas.openxmlformats.org/officeDocument/2006/relationships/hyperlink" Target="https://uk.wikipedia.org/wiki/%D0%A0%D0%A0%D0%A4%D0%A1%D0%A0" TargetMode="External"/><Relationship Id="rId5" Type="http://schemas.openxmlformats.org/officeDocument/2006/relationships/hyperlink" Target="https://uk.wikipedia.org/wiki/%D0%90%D0%BB%D1%83%D0%BF%D0%BA%D0%B0" TargetMode="External"/><Relationship Id="rId15" Type="http://schemas.openxmlformats.org/officeDocument/2006/relationships/hyperlink" Target="https://uk.wikipedia.org/wiki/%D0%9B%D1%8C%D0%BE%D1%82%D1%87%D0%B8%D0%BA" TargetMode="External"/><Relationship Id="rId10" Type="http://schemas.openxmlformats.org/officeDocument/2006/relationships/hyperlink" Target="https://uk.wikipedia.org/wiki/%D0%9C%D0%BE%D1%81%D0%BA%D0%BE%D0%B2%D1%81%D1%8C%D0%BA%D0%B0_%D0%BE%D0%B1%D0%BB%D0%B0%D1%81%D1%82%D1%8C" TargetMode="External"/><Relationship Id="rId19" Type="http://schemas.openxmlformats.org/officeDocument/2006/relationships/hyperlink" Target="https://uk.wikipedia.org/wiki/%D0%97%D0%B0%D1%81%D0%BB%D1%83%D0%B6%D0%B5%D0%BD%D0%B8%D0%B9_%D0%BB%D1%8C%D0%BE%D1%82%D1%87%D0%B8%D0%BA-%D0%B2%D0%B8%D0%BF%D1%80%D0%BE%D0%B1%D1%83%D0%B2%D0%B0%D1%87_%D0%A1%D0%A0%D0%A1%D0%A0" TargetMode="External"/><Relationship Id="rId4" Type="http://schemas.openxmlformats.org/officeDocument/2006/relationships/hyperlink" Target="https://uk.wikipedia.org/wiki/1920" TargetMode="External"/><Relationship Id="rId9" Type="http://schemas.openxmlformats.org/officeDocument/2006/relationships/hyperlink" Target="https://uk.wikipedia.org/wiki/1971" TargetMode="External"/><Relationship Id="rId14" Type="http://schemas.openxmlformats.org/officeDocument/2006/relationships/hyperlink" Target="https://uk.wikipedia.org/wiki/%D0%A1%D0%BE%D1%8E%D0%B7_%D0%A0%D0%B0%D0%B4%D1%8F%D0%BD%D1%81%D1%8C%D0%BA%D0%B8%D1%85_%D0%A1%D0%BE%D1%86%D1%96%D0%B0%D0%BB%D1%96%D1%81%D1%82%D0%B8%D1%87%D0%BD%D0%B8%D1%85_%D0%A0%D0%B5%D1%81%D0%BF%D1%83%D0%B1%D0%BB%D1%96%D0%B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A%D1%80%D0%B8%D0%BC%D1%86%D1%96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30_%D1%87%D0%B5%D1%80%D0%B2%D0%BD%D1%8F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k.wikipedia.org/wiki/199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0%D0%B5%D0%B3%D1%96%D0%BE%D0%BD%D0%B0%D0%BB%D1%8C%D0%BD%D1%96_%D0%BC%D0%B5%D0%B4%D0%B6%D0%BB%D1%96%D1%81%D0%B8_%D0%BA%D1%80%D0%B8%D0%BC%D1%81%D1%8C%D0%BA%D0%BE%D1%82%D0%B0%D1%82%D0%B0%D1%80%D1%81%D1%8C%D0%BA%D0%BE%D0%B3%D0%BE_%D0%BD%D0%B0%D1%80%D0%BE%D0%B4%D1%83" TargetMode="External"/><Relationship Id="rId2" Type="http://schemas.openxmlformats.org/officeDocument/2006/relationships/hyperlink" Target="https://uk.wikipedia.org/wiki/%D0%9A%D1%83%D1%80%D1%83%D0%BB%D1%82%D0%B0%D0%B9_%D0%BA%D1%80%D0%B8%D0%BC%D1%81%D1%8C%D0%BA%D0%BE%D1%82%D0%B0%D1%82%D0%B0%D1%80%D1%81%D1%8C%D0%BA%D0%BE%D0%B3%D0%BE_%D0%BD%D0%B0%D1%80%D0%BE%D0%B4%D1%83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k.wikipedia.org/wiki/%D0%A7%D1%83%D0%B1%D0%B0%D1%80%D0%BE%D0%B2_%D0%A0%D0%B5%D1%84%D0%B0%D1%82_%D0%90%D0%B1%D0%B4%D1%83%D1%80%D0%B0%D1%85%D0%BC%D0%B0%D0%BD%D0%BE%D0%B2%D0%B8%D1%87" TargetMode="External"/><Relationship Id="rId4" Type="http://schemas.openxmlformats.org/officeDocument/2006/relationships/hyperlink" Target="https://uk.wikipedia.org/wiki/%D0%94%D0%B6%D0%B5%D0%BC%D1%96%D0%BB%D1%94%D0%B2_%D0%9C%D1%83%D1%81%D1%82%D0%B0%D1%84%D0%B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k.wikipedia.org/wiki/%D0%94%D0%B6%D0%B5%D0%BC%D1%96%D0%BB%D1%94%D0%B2_%D0%9C%D1%83%D1%81%D1%82%D0%B0%D1%84%D0%B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rcRect l="47723" t="53385" r="3779" b="1890"/>
          <a:stretch>
            <a:fillRect/>
          </a:stretch>
        </p:blipFill>
        <p:spPr>
          <a:xfrm>
            <a:off x="533400" y="838200"/>
            <a:ext cx="7822116" cy="5410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90600" y="152400"/>
            <a:ext cx="678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що йде мова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28600"/>
            <a:ext cx="6477000" cy="470898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Амет-Ха́н Султа́н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(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 tooltip="Кримськотатарська мова"/>
              </a:rPr>
              <a:t>крим.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0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Amethan</a:t>
            </a:r>
            <a:r>
              <a:rPr lang="en-US" sz="20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Sultan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; 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 tooltip="20 жовтня"/>
              </a:rPr>
              <a:t>20 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 tooltip="20 жовтня"/>
              </a:rPr>
              <a:t>жовтня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4" tooltip="1920"/>
              </a:rPr>
              <a:t>1920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селище 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5" tooltip="Алупка"/>
              </a:rPr>
              <a:t>Алупка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 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6" tooltip="Ялтинський повіт"/>
              </a:rPr>
              <a:t>Ялтинський повіт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 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7" tooltip="Таврійська губернія"/>
              </a:rPr>
              <a:t>Таврійська губернія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— 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8" tooltip="1 лютого"/>
              </a:rPr>
              <a:t>1 лютого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9" tooltip="1971"/>
              </a:rPr>
              <a:t>1971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 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10" tooltip="Московська область"/>
              </a:rPr>
              <a:t>Московська область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 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11" tooltip="РРФСР"/>
              </a:rPr>
              <a:t>РРФСР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 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12" tooltip="СРСР"/>
              </a:rPr>
              <a:t>СРСР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 — національний герой 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13" tooltip="Кримські татари"/>
              </a:rPr>
              <a:t>кримськотатарського народу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 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14" tooltip="Союз Радянських Соціалістичних Республік"/>
              </a:rPr>
              <a:t>Радянський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15" tooltip="Льотчик"/>
              </a:rPr>
              <a:t>льотчик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16" tooltip="Ас"/>
              </a:rPr>
              <a:t>ас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учасник 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17" tooltip="Друга світова війна"/>
              </a:rPr>
              <a:t>Другої світової війни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30 червня 1945 року за успішне проведення 603 бойових вильотів, збиті особисто 30 літаків противника різних типів і 19 літаків ворога, збитих в групових боях, удостоєний звання двічі 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18" tooltip="Герой Радянського Союзу"/>
              </a:rPr>
              <a:t>Героя Радянського Союзу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З 1947 до 1971 року — льотчик-випробувач. 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19" tooltip="Заслужений льотчик-випробувач СРСР"/>
              </a:rPr>
              <a:t>Заслужений льотчик-випробувач СРСР</a:t>
            </a:r>
            <a:r>
              <a:rPr lang="vi-VN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єдиний радянський льотчик, який випробував понад 50 типів літальних апаратів: ним випробувано в повітрі 107 одиниць техніки.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401px-Amet-khan_Sultan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81800" y="228600"/>
            <a:ext cx="2142505" cy="32004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6781800" cy="3817185"/>
          </a:xfrm>
          <a:prstGeom prst="rect">
            <a:avLst/>
          </a:prstGeom>
        </p:spPr>
      </p:pic>
      <p:pic>
        <p:nvPicPr>
          <p:cNvPr id="3" name="Рисунок 2" descr="im-de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016" y="2514600"/>
            <a:ext cx="6283984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AE44DA6-135B-48E6-A825-A047F52766CC_w1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6" y="609601"/>
            <a:ext cx="8526503" cy="48005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458200" cy="476075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8915400" cy="50180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ChangeAspect="1"/>
          </p:cNvPicPr>
          <p:nvPr/>
        </p:nvPicPr>
        <p:blipFill>
          <a:blip r:embed="rId2"/>
          <a:srcRect t="26471"/>
          <a:stretch>
            <a:fillRect/>
          </a:stretch>
        </p:blipFill>
        <p:spPr>
          <a:xfrm>
            <a:off x="184118" y="609600"/>
            <a:ext cx="8837652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73" y="152400"/>
            <a:ext cx="893512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153400" cy="4589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528985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67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6800" y="457200"/>
            <a:ext cx="678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Урок </a:t>
            </a:r>
            <a:r>
              <a:rPr kumimoji="0" lang="uk-UA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 79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Відновлення Автономної республіки Крим. Створення Меджлісу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кримсько-татарського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народу.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_1645882236_612x321_3_0_nw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2200"/>
            <a:ext cx="7845039" cy="41148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1495084-3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47800"/>
            <a:ext cx="7391400" cy="48598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0" y="38100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Питання про відновлення Кримської АРСР було порушено в листопаді 1990 р. кримським обкомом КПРС, яким керував М. Багров.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228600"/>
            <a:ext cx="8258223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33400" y="838200"/>
            <a:ext cx="731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 січня 1991 р. у Криму відбувся референдум ( перший плебісцит в історії СРСР). На загальне голосування було винесено питання: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«Ви за відтворення Кримської Автономної Радянської Соціалістичної Республіки як суб’єкта Союзу РСР і учасника Союзного договору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304800"/>
            <a:ext cx="4011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Референдум в Криму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20jan1991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971800"/>
            <a:ext cx="6477000" cy="364331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2286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Проголосувало </a:t>
            </a:r>
            <a:r>
              <a:rPr lang="uk-UA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“за”</a:t>
            </a:r>
            <a:r>
              <a:rPr lang="uk-UA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77% жителів півострова). </a:t>
            </a:r>
            <a:endParaRPr lang="ru-RU" sz="3200" dirty="0"/>
          </a:p>
        </p:txBody>
      </p:sp>
      <p:pic>
        <p:nvPicPr>
          <p:cNvPr id="3" name="Рисунок 2" descr="krim.jpg"/>
          <p:cNvPicPr>
            <a:picLocks noChangeAspect="1"/>
          </p:cNvPicPr>
          <p:nvPr/>
        </p:nvPicPr>
        <p:blipFill>
          <a:blip r:embed="rId2"/>
          <a:srcRect t="10714"/>
          <a:stretch>
            <a:fillRect/>
          </a:stretch>
        </p:blipFill>
        <p:spPr>
          <a:xfrm>
            <a:off x="457200" y="1524000"/>
            <a:ext cx="7586133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685800"/>
            <a:ext cx="7162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лютого 1991 р. була відновлена автономія Криму – Кримська АРСР.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uk-UA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ній створювалася Верховна Рада. Згідно з «Законом про вибори» для представників депортованих народів та етнічних груп були передбачені квоти на представництво у Верховній Раді автономії. У Законі зазначалося, що ці гарантовані квоти мають тимчасовий характер – на період, доки депортовані повернуться в Крим. Також, було передбачено 14 місць для кримських татар і по одному місцю для німців, вірмен, болгар і греків. 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81000" y="457200"/>
            <a:ext cx="8382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Робота з термінами і поняттями: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Репатріація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повернення на батьківщину, з поновленням їх громадянських прав, військовополонених та цивільних осіб, які під час війни опинилися за межами своєї країни та перебували тривалий час поза батьківщиною.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81000" y="381000"/>
            <a:ext cx="7924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Робота з термінами і поняттями: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Меджліс – найменування законодавчо-представницького органу (парламенту) ряду країн (Іран, Азербайджан), народів (Меджліс кримських татар), а також взагалі Народного зібрання, переважно в арабських і ісламських країнах.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Курултай – національне зібрання, вищий представницький повноважний орган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 tooltip="Кримці"/>
              </a:rPr>
              <a:t>кримськотатарського народу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62000" y="533400"/>
            <a:ext cx="73086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Створення Меджлісу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кримсько-татарського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народу.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2"/>
          <a:srcRect t="26939"/>
          <a:stretch>
            <a:fillRect/>
          </a:stretch>
        </p:blipFill>
        <p:spPr>
          <a:xfrm>
            <a:off x="0" y="1219200"/>
            <a:ext cx="9144000" cy="3962400"/>
          </a:xfrm>
          <a:prstGeom prst="rect">
            <a:avLst/>
          </a:prstGeom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28600" y="54102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30 червня"/>
              </a:rPr>
              <a:t>30 червня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 tooltip="1991"/>
              </a:rPr>
              <a:t>1991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р. Меджліс прийняв національний гімн і прапор кримських татар.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04800" y="457200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Структура і керівництво.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Меджліс</a:t>
            </a:r>
            <a:r>
              <a:rPr kumimoji="0" lang="uk-UA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виконавчим органом 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2" tooltip="Курултай кримськотатарського народу"/>
              </a:rPr>
              <a:t>Курултаю кримськотатарського народу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і обирається з його членів.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Складається з 33 членів.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Для виконання рішень Меджлісу в усіх місцях проживання кримських татар в Україні обираються органи національного самоуправління — 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3" tooltip="Регіональні меджліси кримськотатарського народу"/>
              </a:rPr>
              <a:t>регіональні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 та місцеві меджліси, що підпорядковуються основному керуючому органу.</a:t>
            </a:r>
            <a:endParaRPr lang="ru-RU" dirty="0" smtClean="0">
              <a:solidFill>
                <a:schemeClr val="bg1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Протягом усього часу існування головою Меджлісу був 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4" tooltip="Джемілєв Мустафа"/>
              </a:rPr>
              <a:t>Мустафа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4" tooltip="Джемілєв Мустафа"/>
              </a:rPr>
              <a:t>Джемілєв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 листопада 2013 р. головою Меджлісу є 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5" tooltip="Чубаров Рефат Абдурахманович"/>
              </a:rPr>
              <a:t>Рефат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5" tooltip="Чубаров Рефат Абдурахманович"/>
              </a:rPr>
              <a:t>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  <a:hlinkClick r:id="rId5" tooltip="Чубаров Рефат Абдурахманович"/>
              </a:rPr>
              <a:t>Чубаров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ubarov-Refat-Abdurahmanovich_orig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609600"/>
            <a:ext cx="3429000" cy="3429000"/>
          </a:xfrm>
          <a:prstGeom prst="rect">
            <a:avLst/>
          </a:prstGeom>
        </p:spPr>
      </p:pic>
      <p:pic>
        <p:nvPicPr>
          <p:cNvPr id="3" name="Рисунок 2" descr="Mustafa_Dzhemilev_Senate_of_Poland_02_(cropped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04800"/>
            <a:ext cx="3684608" cy="4851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" y="5410200"/>
            <a:ext cx="4708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  <a:hlinkClick r:id="rId4" tooltip="Джемілєв Мустафа"/>
              </a:rPr>
              <a:t>Мустафа </a:t>
            </a:r>
            <a:r>
              <a:rPr lang="uk-UA" sz="3200" dirty="0" err="1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  <a:hlinkClick r:id="rId4" tooltip="Джемілєв Мустафа"/>
              </a:rPr>
              <a:t>Джемілєв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7800" y="4191000"/>
            <a:ext cx="3134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solidFill>
                  <a:srgbClr val="C00000"/>
                </a:solidFill>
              </a:rPr>
              <a:t>Рефат</a:t>
            </a:r>
            <a:r>
              <a:rPr lang="ru-RU" sz="3600" dirty="0" smtClean="0">
                <a:solidFill>
                  <a:srgbClr val="C00000"/>
                </a:solidFill>
              </a:rPr>
              <a:t> Чубаров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09600" y="1219200"/>
            <a:ext cx="7315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1) Що таке національні меншини?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Які національні меншини мешкають в Україні?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Згадай внесок в розвиток  КНР Челебіджихана?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4)Згадайте про внесок кримських татар у боротьбу проти фашистської Німеччини?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Розкажіть, хто такий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Аметхан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Султан та чим він відзначився?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Коли було проведено депортацію кримських татар?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Чому 18 травня кримські татари вважають днем національного трауру?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438400" y="228600"/>
            <a:ext cx="3138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Вступна бесіда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Населення України та світу ІІІ частина - Сайт geografiamozil2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737600" cy="6553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35127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7987462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74" y="0"/>
            <a:ext cx="8935126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664365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528985" cy="4800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366</Words>
  <PresentationFormat>Экран (4:3)</PresentationFormat>
  <Paragraphs>39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</cp:revision>
  <dcterms:created xsi:type="dcterms:W3CDTF">2022-09-05T12:45:58Z</dcterms:created>
  <dcterms:modified xsi:type="dcterms:W3CDTF">2022-09-05T14:14:14Z</dcterms:modified>
</cp:coreProperties>
</file>