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1"/>
  </p:sldMasterIdLst>
  <p:sldIdLst>
    <p:sldId id="264" r:id="rId2"/>
    <p:sldId id="296" r:id="rId3"/>
    <p:sldId id="308" r:id="rId4"/>
    <p:sldId id="256" r:id="rId5"/>
    <p:sldId id="267" r:id="rId6"/>
    <p:sldId id="268" r:id="rId7"/>
    <p:sldId id="269" r:id="rId8"/>
    <p:sldId id="257" r:id="rId9"/>
    <p:sldId id="258" r:id="rId10"/>
    <p:sldId id="259" r:id="rId11"/>
    <p:sldId id="262" r:id="rId12"/>
    <p:sldId id="343" r:id="rId13"/>
    <p:sldId id="270" r:id="rId14"/>
    <p:sldId id="344" r:id="rId15"/>
    <p:sldId id="265" r:id="rId16"/>
    <p:sldId id="309" r:id="rId17"/>
    <p:sldId id="301" r:id="rId18"/>
    <p:sldId id="347" r:id="rId19"/>
    <p:sldId id="346" r:id="rId20"/>
    <p:sldId id="302" r:id="rId21"/>
    <p:sldId id="303" r:id="rId22"/>
    <p:sldId id="310" r:id="rId23"/>
    <p:sldId id="330" r:id="rId24"/>
    <p:sldId id="266" r:id="rId25"/>
    <p:sldId id="294" r:id="rId26"/>
    <p:sldId id="291" r:id="rId27"/>
    <p:sldId id="292" r:id="rId28"/>
    <p:sldId id="331" r:id="rId29"/>
    <p:sldId id="332" r:id="rId30"/>
    <p:sldId id="333" r:id="rId31"/>
    <p:sldId id="334" r:id="rId3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94660"/>
  </p:normalViewPr>
  <p:slideViewPr>
    <p:cSldViewPr>
      <p:cViewPr varScale="1">
        <p:scale>
          <a:sx n="70" d="100"/>
          <a:sy n="70" d="100"/>
        </p:scale>
        <p:origin x="1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059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7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731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457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142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272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855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12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9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45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356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7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53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896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430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6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7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  <p:sldLayoutId id="2147484076" r:id="rId16"/>
    <p:sldLayoutId id="21474840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D8EED00-B310-48E1-8466-9445C9E14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3" y="32097"/>
            <a:ext cx="9144000" cy="6825903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35531" y="879850"/>
            <a:ext cx="8872937" cy="406265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54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Батьківські збори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uk-UA" sz="5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800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«Навчання дітей в умовах війни</a:t>
            </a:r>
            <a:r>
              <a:rPr lang="ru-RU" sz="4800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4800" b="1" i="1" dirty="0">
              <a:solidFill>
                <a:srgbClr val="C0000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uk-UA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111968"/>
            <a:ext cx="5762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9932" y="3933056"/>
            <a:ext cx="5762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119675"/>
            <a:ext cx="5762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5727" y="796726"/>
            <a:ext cx="5762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725144"/>
            <a:ext cx="5762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844824"/>
            <a:ext cx="5762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>
            <a:extLst>
              <a:ext uri="{FF2B5EF4-FFF2-40B4-BE49-F238E27FC236}">
                <a16:creationId xmlns="" xmlns:a16="http://schemas.microsoft.com/office/drawing/2014/main" id="{E5421561-1A50-41A9-BE1A-90AD5D725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8761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5E2213B-6DF1-4DAC-B746-3C0CF3C23CF9}"/>
              </a:ext>
            </a:extLst>
          </p:cNvPr>
          <p:cNvSpPr/>
          <p:nvPr/>
        </p:nvSpPr>
        <p:spPr>
          <a:xfrm>
            <a:off x="2824834" y="1032210"/>
            <a:ext cx="313771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50" b="1" u="sng" dirty="0">
                <a:ln/>
                <a:solidFill>
                  <a:srgbClr val="002060"/>
                </a:solidFill>
              </a:rPr>
              <a:t>Правило № 6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B434DC9-89FF-46D6-9453-51D6781AAD65}"/>
              </a:ext>
            </a:extLst>
          </p:cNvPr>
          <p:cNvSpPr/>
          <p:nvPr/>
        </p:nvSpPr>
        <p:spPr>
          <a:xfrm>
            <a:off x="396190" y="1740968"/>
            <a:ext cx="8584958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Відповідай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тільки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з </a:t>
            </a:r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дозволу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вчителя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Запитуй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, коли </a:t>
            </a:r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це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доречно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Для </a:t>
            </a:r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відповідей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і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запитань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увімкни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3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мікрофон</a:t>
            </a:r>
            <a:r>
              <a:rPr lang="ru-RU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242" name="Picture 2" descr="На уроки тільки в масці? А якщо хтось захворіє? Як діти підуть до школи з 1  вересня | Громадське телебачення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94011" y="2490788"/>
            <a:ext cx="5163915" cy="3444875"/>
          </a:xfrm>
          <a:prstGeom prst="rect">
            <a:avLst/>
          </a:prstGeom>
          <a:noFill/>
        </p:spPr>
      </p:pic>
      <p:pic>
        <p:nvPicPr>
          <p:cNvPr id="10244" name="Picture 4" descr="Ваш микрофон не работает в Uplay? Вот что вы можете сделать -  gadgetshelp,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69" y="3270714"/>
            <a:ext cx="1494303" cy="14943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4987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7BBD74-4BB2-4148-B246-CA3B19C4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D7F4703-EAED-46D7-B174-015C0C63E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503349C6-59BA-4FFB-8383-42EEF1CCF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8761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95235FA-A08C-485D-BFAA-C8FF236F9287}"/>
              </a:ext>
            </a:extLst>
          </p:cNvPr>
          <p:cNvSpPr/>
          <p:nvPr/>
        </p:nvSpPr>
        <p:spPr>
          <a:xfrm>
            <a:off x="2824834" y="1032210"/>
            <a:ext cx="313771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50" b="1" u="sng" dirty="0">
                <a:ln/>
                <a:solidFill>
                  <a:srgbClr val="002060"/>
                </a:solidFill>
              </a:rPr>
              <a:t>Правило № 7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BB587BB-8D87-4093-AA5D-78F13D8E2AE4}"/>
              </a:ext>
            </a:extLst>
          </p:cNvPr>
          <p:cNvSpPr/>
          <p:nvPr/>
        </p:nvSpPr>
        <p:spPr>
          <a:xfrm>
            <a:off x="2464998" y="1633628"/>
            <a:ext cx="6502160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uk-U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Слухайте уважно вчителя і відповіді своїх однокласників так, ніби це звичайний урок в школі, де всі бачать, чим ви зайняті на </a:t>
            </a:r>
            <a:r>
              <a:rPr lang="uk-UA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уроці</a:t>
            </a:r>
            <a:r>
              <a:rPr lang="uk-U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1A6509E-507A-4709-9519-7B3E187B29ED}"/>
              </a:ext>
            </a:extLst>
          </p:cNvPr>
          <p:cNvSpPr/>
          <p:nvPr/>
        </p:nvSpPr>
        <p:spPr>
          <a:xfrm>
            <a:off x="2432649" y="3453454"/>
            <a:ext cx="6463342" cy="235449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Слухайте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уважно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Слухай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вчителя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уважно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і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веди себе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поважно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Адже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віртуальний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клас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– </a:t>
            </a:r>
          </a:p>
          <a:p>
            <a:pPr algn="ctr"/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це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не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місце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для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розваг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Крики,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пустощі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,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піжами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залишай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 поза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екраном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7172" name="Picture 4" descr="Побудова освітнього процесу в умовах дистанційного навчання – Освіта.U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030" y="1727440"/>
            <a:ext cx="2714625" cy="1785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206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CB9B51-42DC-45AB-B652-168669FA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CFD451-24A8-4386-9639-D43C20772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0A8641E4-1FF8-45DD-ADE6-656C34413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8761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7E0666B-D197-423D-ADB9-14D7005AA18F}"/>
              </a:ext>
            </a:extLst>
          </p:cNvPr>
          <p:cNvSpPr/>
          <p:nvPr/>
        </p:nvSpPr>
        <p:spPr>
          <a:xfrm>
            <a:off x="2824834" y="1032210"/>
            <a:ext cx="313771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50" b="1" u="sng" dirty="0">
                <a:ln/>
                <a:solidFill>
                  <a:srgbClr val="002060"/>
                </a:solidFill>
              </a:rPr>
              <a:t>Правило № 8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AC6039A-F387-4202-9FD5-2ADB1317D550}"/>
              </a:ext>
            </a:extLst>
          </p:cNvPr>
          <p:cNvSpPr/>
          <p:nvPr/>
        </p:nvSpPr>
        <p:spPr>
          <a:xfrm>
            <a:off x="3215496" y="1614815"/>
            <a:ext cx="5538158" cy="237757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uk-U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Зосередься, якщо під час уроку ви відволікаєтесь, то ваша увага розсіюється і не засвоюються якісно нові знання.</a:t>
            </a:r>
            <a:endParaRPr lang="ru-RU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43016B9-EDA5-4334-A269-432FD59A6C70}"/>
              </a:ext>
            </a:extLst>
          </p:cNvPr>
          <p:cNvSpPr/>
          <p:nvPr/>
        </p:nvSpPr>
        <p:spPr>
          <a:xfrm>
            <a:off x="1" y="4178797"/>
            <a:ext cx="6042803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Не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відволікайтесь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8194" name="Picture 2" descr="Дистанційне навчання поглибило соціальну нерівність в Україні, архівне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7017" y="3737407"/>
            <a:ext cx="3797465" cy="2137430"/>
          </a:xfrm>
          <a:prstGeom prst="rect">
            <a:avLst/>
          </a:prstGeom>
          <a:noFill/>
        </p:spPr>
      </p:pic>
      <p:pic>
        <p:nvPicPr>
          <p:cNvPr id="9" name="Picture 2" descr="13 січня відбудеться онлайн-сесія на тему “Організація дистанційного  навчання: поради практиків” | Шкільне житт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033" y="1800394"/>
            <a:ext cx="2969418" cy="2227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1154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CDB707-29E3-4F7D-83F0-989446F7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8D2E03-01B8-456C-A52A-15CCE73D0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B6AC6797-CEB8-4DD9-8E83-6A89772A4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136"/>
            <a:ext cx="9144000" cy="518761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4E27DAC-9992-4BC4-BC40-D94E47D2B44B}"/>
              </a:ext>
            </a:extLst>
          </p:cNvPr>
          <p:cNvSpPr/>
          <p:nvPr/>
        </p:nvSpPr>
        <p:spPr>
          <a:xfrm>
            <a:off x="2824834" y="1032210"/>
            <a:ext cx="313771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50" b="1" u="sng" dirty="0">
                <a:ln/>
                <a:solidFill>
                  <a:srgbClr val="002060"/>
                </a:solidFill>
              </a:rPr>
              <a:t>Правило № 9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48FAB57-B3C6-4D3B-91C9-08D786E0A510}"/>
              </a:ext>
            </a:extLst>
          </p:cNvPr>
          <p:cNvSpPr/>
          <p:nvPr/>
        </p:nvSpPr>
        <p:spPr>
          <a:xfrm>
            <a:off x="523154" y="1582466"/>
            <a:ext cx="8325287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28625" indent="-428625"/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ще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друже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пам’ятай</a:t>
            </a:r>
            <a:endParaRPr lang="ru-RU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28625" indent="-428625"/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Їжу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кухні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залишай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428625" indent="-428625"/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Сік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горішки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пиріжки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marL="428625" indent="-428625"/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комп’ютер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не клади!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76CDD1C-F176-4D75-92DB-8176298CE287}"/>
              </a:ext>
            </a:extLst>
          </p:cNvPr>
          <p:cNvSpPr/>
          <p:nvPr/>
        </p:nvSpPr>
        <p:spPr>
          <a:xfrm>
            <a:off x="244074" y="3525598"/>
            <a:ext cx="5915188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Не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їж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під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час </a:t>
            </a:r>
          </a:p>
          <a:p>
            <a:pPr algn="ctr"/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онлайн-уроку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!</a:t>
            </a:r>
          </a:p>
        </p:txBody>
      </p:sp>
      <p:pic>
        <p:nvPicPr>
          <p:cNvPr id="28674" name="Picture 2" descr="Узагальнення вивченого за рік, 5 клас | Тест з інформатики – «На Урок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7163" y="1989512"/>
            <a:ext cx="2464594" cy="2957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362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CDB707-29E3-4F7D-83F0-989446F7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8D2E03-01B8-456C-A52A-15CCE73D0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B6AC6797-CEB8-4DD9-8E83-6A89772A4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8761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4E27DAC-9992-4BC4-BC40-D94E47D2B44B}"/>
              </a:ext>
            </a:extLst>
          </p:cNvPr>
          <p:cNvSpPr/>
          <p:nvPr/>
        </p:nvSpPr>
        <p:spPr>
          <a:xfrm>
            <a:off x="2693388" y="1032210"/>
            <a:ext cx="340061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50" b="1" u="sng" dirty="0">
                <a:ln/>
                <a:solidFill>
                  <a:srgbClr val="002060"/>
                </a:solidFill>
              </a:rPr>
              <a:t>Правило № 10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48FAB57-B3C6-4D3B-91C9-08D786E0A510}"/>
              </a:ext>
            </a:extLst>
          </p:cNvPr>
          <p:cNvSpPr/>
          <p:nvPr/>
        </p:nvSpPr>
        <p:spPr>
          <a:xfrm>
            <a:off x="510214" y="1504828"/>
            <a:ext cx="8325287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uk-U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Малювати на екрані без прохання вчителя заборонено. Це відволікає вас, однокласників і вчителя.</a:t>
            </a:r>
            <a:endParaRPr lang="ru-RU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76CDD1C-F176-4D75-92DB-8176298CE287}"/>
              </a:ext>
            </a:extLst>
          </p:cNvPr>
          <p:cNvSpPr/>
          <p:nvPr/>
        </p:nvSpPr>
        <p:spPr>
          <a:xfrm>
            <a:off x="250543" y="2975664"/>
            <a:ext cx="8584958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Малювати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на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екрані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заборонено!</a:t>
            </a:r>
          </a:p>
        </p:txBody>
      </p:sp>
      <p:sp>
        <p:nvSpPr>
          <p:cNvPr id="5122" name="AutoShape 2" descr="Малюнок за два кліки - Google створила редактор зі штучним інтелектом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uk-UA" sz="1350"/>
          </a:p>
        </p:txBody>
      </p:sp>
      <p:sp>
        <p:nvSpPr>
          <p:cNvPr id="5124" name="AutoShape 4" descr="Малюнок за два кліки - Google створила редактор зі штучним інтелектом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uk-UA" sz="135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8842" y="4129964"/>
            <a:ext cx="3171825" cy="1393031"/>
          </a:xfrm>
          <a:prstGeom prst="rect">
            <a:avLst/>
          </a:prstGeom>
          <a:noFill/>
          <a:ln w="25400" cmpd="sng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4302425" y="3846305"/>
            <a:ext cx="3752491" cy="177272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2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4">
            <a:extLst>
              <a:ext uri="{FF2B5EF4-FFF2-40B4-BE49-F238E27FC236}">
                <a16:creationId xmlns="" xmlns:a16="http://schemas.microsoft.com/office/drawing/2014/main" id="{B6AC6797-CEB8-4DD9-8E83-6A89772A4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8761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28A32F3-BEED-40B6-87E5-7ACD7D3C8F5C}"/>
              </a:ext>
            </a:extLst>
          </p:cNvPr>
          <p:cNvSpPr/>
          <p:nvPr/>
        </p:nvSpPr>
        <p:spPr>
          <a:xfrm>
            <a:off x="143656" y="2859339"/>
            <a:ext cx="8584958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Гарний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і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позитивний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настрій-обов</a:t>
            </a:r>
            <a:r>
              <a:rPr lang="en-US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`</a:t>
            </a:r>
            <a:r>
              <a:rPr lang="uk-UA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язковий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1B0D749-877C-40A4-ACB3-F876013A264D}"/>
              </a:ext>
            </a:extLst>
          </p:cNvPr>
          <p:cNvSpPr/>
          <p:nvPr/>
        </p:nvSpPr>
        <p:spPr>
          <a:xfrm>
            <a:off x="2693388" y="1032210"/>
            <a:ext cx="340061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50" b="1" u="sng" dirty="0">
                <a:ln/>
                <a:solidFill>
                  <a:srgbClr val="002060"/>
                </a:solidFill>
              </a:rPr>
              <a:t>Правило № 11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124AA74-475F-4C4C-B7C8-F23FA0FE386D}"/>
              </a:ext>
            </a:extLst>
          </p:cNvPr>
          <p:cNvSpPr/>
          <p:nvPr/>
        </p:nvSpPr>
        <p:spPr>
          <a:xfrm>
            <a:off x="497275" y="1808909"/>
            <a:ext cx="832528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уроці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будь у гарному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настрої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тоді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тобі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буде все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вдаватися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4104" name="Picture 8" descr="Електронний підручник з інформатики для учнів 2 класу - Ourboo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46920" y="2490788"/>
            <a:ext cx="4058098" cy="3444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2255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32B16DE-7F48-4E91-924A-D67696AF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90653" cy="6856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819A64-86B2-4882-8B39-138AB711BD89}"/>
              </a:ext>
            </a:extLst>
          </p:cNvPr>
          <p:cNvSpPr txBox="1"/>
          <p:nvPr/>
        </p:nvSpPr>
        <p:spPr>
          <a:xfrm>
            <a:off x="1547664" y="404664"/>
            <a:ext cx="684076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uk-UA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ВИМОГИ ДО ВИКОНАННЯ РОБІТ</a:t>
            </a:r>
          </a:p>
          <a:p>
            <a:pPr algn="ctr"/>
            <a:endParaRPr lang="uk-UA" sz="1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uk-UA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 час виконання всіх видів робіт дотримуйтеся правил академічної доброчесності.</a:t>
            </a:r>
          </a:p>
          <a:p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Уважно ознайомлюйтеся з матеріалами та завданнями уроку.</a:t>
            </a:r>
          </a:p>
          <a:p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Письмові роботи виконуйте в робочому зошиті (або в іншому форматі: тест, Word, </a:t>
            </a:r>
            <a:r>
              <a:rPr lang="uk-UA" sz="2000" dirty="0" err="1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проєкт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малюнок …) за вимогою вчителя.</a:t>
            </a:r>
          </a:p>
          <a:p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Текст письмової роботи пишіть </a:t>
            </a:r>
            <a:r>
              <a:rPr lang="uk-UA" sz="2000" dirty="0" err="1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розбірливо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ручкою чорного або синього кольору.</a:t>
            </a:r>
          </a:p>
          <a:p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Дотримуйтеся правил оформлення робіт відповідно до предмету.</a:t>
            </a:r>
          </a:p>
          <a:p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перевірку надсилайте тільки ті роботи, які зазначив учитель.</a:t>
            </a:r>
            <a:b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374351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28179AD-CDD0-4E3B-A72A-78DCE479A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D2ECC4-EA3C-4939-BA58-AF51FAD84602}"/>
              </a:ext>
            </a:extLst>
          </p:cNvPr>
          <p:cNvSpPr txBox="1"/>
          <p:nvPr/>
        </p:nvSpPr>
        <p:spPr>
          <a:xfrm>
            <a:off x="1547664" y="1196752"/>
            <a:ext cx="669674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 час надсилання робіт на перевірку обов’язково вказуйте прізвище, ім’я (по-батькові – якщо в класі є учні з таким же прізвищем), клас.</a:t>
            </a:r>
          </a:p>
          <a:p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Якщо на перевірку надсилаєте фото роботи – переконайтеся в його якості.</a:t>
            </a:r>
          </a:p>
          <a:p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9. 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Дотримуйтеся дедлайну (край дати), вказаного вчителем.</a:t>
            </a:r>
          </a:p>
          <a:p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10. </a:t>
            </a: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 час приєднання до он-лайн уроків та консультацій реєструйтеся</a:t>
            </a:r>
            <a:b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 своїм прізвищем та ім’ям українською мовою (англійською, відповідно до предмету).</a:t>
            </a:r>
            <a:b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 учнівські роботи оцінюються відповідно до критеріїв оцінювання з відповідного предмету.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524791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28179AD-CDD0-4E3B-A72A-78DCE479A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76C4F99-7A3B-457E-AFCB-B94969FFE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50" b="21651"/>
          <a:stretch/>
        </p:blipFill>
        <p:spPr>
          <a:xfrm>
            <a:off x="2267744" y="107300"/>
            <a:ext cx="4968552" cy="65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52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A374D1-F9A3-471B-9AEE-73950E1F4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94F7748E-63B3-4563-AD2F-98837EB96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1"/>
          <a:stretch>
            <a:fillRect/>
          </a:stretch>
        </p:blipFill>
        <p:spPr>
          <a:xfrm>
            <a:off x="0" y="797898"/>
            <a:ext cx="9144000" cy="5202852"/>
          </a:xfr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D0D41AC-01A4-4527-B2E5-813F9E5E47D9}"/>
              </a:ext>
            </a:extLst>
          </p:cNvPr>
          <p:cNvSpPr/>
          <p:nvPr/>
        </p:nvSpPr>
        <p:spPr>
          <a:xfrm>
            <a:off x="1297740" y="2506679"/>
            <a:ext cx="7000441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Всім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приємного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і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успішного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дистанційного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навчання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94740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327ACC3-F259-4587-A3B1-72C2481BA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323528" y="2200792"/>
            <a:ext cx="84969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Результати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освітнього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процесу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у 2021 -2022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н.р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endParaRPr lang="ru-RU" sz="3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Дистанційне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навчання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в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умовах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війни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endParaRPr lang="ru-RU" sz="3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Співпраця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школи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батьків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та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учнів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–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запорука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успішного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навчання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 та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виховання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endParaRPr lang="ru-RU" sz="3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sz="3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uk-UA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82801"/>
            <a:ext cx="685249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7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590A3D1-6770-4782-962A-EE0B2BD3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32AF94-B148-4969-8B0E-6B7180036B39}"/>
              </a:ext>
            </a:extLst>
          </p:cNvPr>
          <p:cNvSpPr txBox="1"/>
          <p:nvPr/>
        </p:nvSpPr>
        <p:spPr>
          <a:xfrm>
            <a:off x="2286000" y="722875"/>
            <a:ext cx="4572000" cy="590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125"/>
              </a:spcAft>
            </a:pPr>
            <a:r>
              <a:rPr lang="uk-U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Вчитель має право:</a:t>
            </a:r>
            <a:r>
              <a:rPr lang="uk-UA" sz="18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Призначати індивідуальні або групові консультації за необхідності.</a:t>
            </a:r>
            <a:b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Не відповідати на листи та телефонні виклики у вихідні, святкові дні і</a:t>
            </a:r>
            <a:b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 21.00.</a:t>
            </a:r>
            <a:b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Не перевіряти роботу, фото якої неякісне.</a:t>
            </a:r>
            <a:b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Не допускати до онлайн уроків та консультацій учнів, які</a:t>
            </a:r>
            <a:b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зареєструвалися під </a:t>
            </a:r>
            <a:r>
              <a:rPr lang="uk-UA" sz="1800" b="1" dirty="0" err="1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ніком</a:t>
            </a:r>
            <a: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не під своїм прізвищем та ім’ям</a:t>
            </a:r>
            <a:b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українською мовою (англійською, відповідно до</a:t>
            </a:r>
            <a:b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предмету).</a:t>
            </a:r>
            <a:b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Вчителі</a:t>
            </a:r>
            <a: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гарантують своєчасний і якісний зворотній зв’язок,</a:t>
            </a:r>
            <a:b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неупередженість і об’єктивність під час оцінювання робіт.</a:t>
            </a:r>
            <a:endParaRPr lang="uk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11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938FF41-48A6-4E91-BE68-61A3DA877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B86CEB-C4B3-4AEB-B1CB-EE845A5C14C9}"/>
              </a:ext>
            </a:extLst>
          </p:cNvPr>
          <p:cNvSpPr txBox="1"/>
          <p:nvPr/>
        </p:nvSpPr>
        <p:spPr>
          <a:xfrm>
            <a:off x="899592" y="116632"/>
            <a:ext cx="7560840" cy="651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Шановні батьки!</a:t>
            </a:r>
          </a:p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забувайте про те, що перш за все на Вас лежить відповідальність за виховання і навчання Ваших дітей!</a:t>
            </a:r>
          </a:p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CF610F"/>
                </a:solidFill>
                <a:latin typeface="Times New Roman" pitchFamily="18" charset="0"/>
                <a:cs typeface="Times New Roman" pitchFamily="18" charset="0"/>
              </a:rPr>
              <a:t>Конвенція про права дитини, ст.18.</a:t>
            </a:r>
          </a:p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Батьки або у відповідних випадках законні опікуни несуть основну відповідальність за виховання і розвиток дитини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DE12B0B-D79F-49DE-8004-A0544037B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805264"/>
            <a:ext cx="1072989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30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A4FBFB7-36BF-4CB6-B1FF-74BAB558D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047305D-9334-42E2-BAE9-D83D5AD924FA}"/>
              </a:ext>
            </a:extLst>
          </p:cNvPr>
          <p:cNvSpPr txBox="1"/>
          <p:nvPr/>
        </p:nvSpPr>
        <p:spPr>
          <a:xfrm>
            <a:off x="323528" y="188640"/>
            <a:ext cx="8352928" cy="6070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  <a:spcAft>
                <a:spcPts val="800"/>
              </a:spcAft>
            </a:pPr>
            <a:r>
              <a:rPr lang="uk-UA" sz="1800" dirty="0">
                <a:solidFill>
                  <a:srgbClr val="2A292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ЗАТВЕРДЖЕНО</a:t>
            </a:r>
            <a:br>
              <a:rPr lang="uk-UA" sz="1800" dirty="0">
                <a:solidFill>
                  <a:srgbClr val="2A292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2A292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Наказ Міністерства освіти і науки України</a:t>
            </a:r>
            <a:br>
              <a:rPr lang="uk-UA" sz="1800" dirty="0">
                <a:solidFill>
                  <a:srgbClr val="2A292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2A292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 вересня 2020 року N 1115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175"/>
              </a:lnSpc>
              <a:spcAft>
                <a:spcPts val="800"/>
              </a:spcAft>
            </a:pPr>
            <a:r>
              <a:rPr lang="uk-UA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br>
              <a:rPr lang="uk-UA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 дистанційну форму здобуття повної загальної середньої освіти</a:t>
            </a:r>
            <a:endParaRPr lang="uk-UA" sz="1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ts val="2175"/>
              </a:lnSpc>
              <a:spcAft>
                <a:spcPts val="800"/>
              </a:spcAft>
              <a:buFont typeface="+mj-lt"/>
              <a:buAutoNum type="romanUcPeriod"/>
            </a:pPr>
            <a:r>
              <a:rPr lang="uk-UA" sz="2400" b="1" dirty="0">
                <a:solidFill>
                  <a:srgbClr val="2A292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Загальні положення</a:t>
            </a:r>
            <a:endParaRPr lang="uk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75"/>
              </a:lnSpc>
              <a:spcAft>
                <a:spcPts val="800"/>
              </a:spcAft>
            </a:pPr>
            <a:r>
              <a:rPr lang="uk-UA" sz="2400" b="1" dirty="0">
                <a:solidFill>
                  <a:srgbClr val="2A292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uk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ts val="1800"/>
              </a:lnSpc>
            </a:pPr>
            <a:r>
              <a:rPr lang="uk-UA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13. </a:t>
            </a:r>
            <a:r>
              <a:rPr lang="uk-UA" sz="2000" b="1" dirty="0">
                <a:solidFill>
                  <a:srgbClr val="2A292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Батьки сприяють виконанню дитиною освітньої програми, навчальних програм з окремих предметів (інтегрованих курсів) і досягненню передбачених ними результатів навчання, реалізації індивідуальної освітньої траєкторії, дбають про фізичне та психічне здоров'я дітей, формують у них навички здорового способу життя, а також сприяють дотриманню учнями академічної доброчесності в освітньому процесі.</a:t>
            </a:r>
          </a:p>
          <a:p>
            <a:pPr indent="450215">
              <a:lnSpc>
                <a:spcPts val="1800"/>
              </a:lnSpc>
            </a:pPr>
            <a:endParaRPr lang="uk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lnSpc>
                <a:spcPts val="1800"/>
              </a:lnSpc>
            </a:pPr>
            <a:r>
              <a:rPr lang="uk-UA" sz="2000" b="1" dirty="0">
                <a:solidFill>
                  <a:srgbClr val="2A292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 разі, якщо під час дистанційного навчання батьки не виконують свої обов'язки щодо забезпечення здобуття дитиною освіти, зокрема не забезпечують участь дитини в освітньому процесі протягом 10 робочих днів          підряд з невідомих причин, заклад освіти інформує     про це відповідну службу у справах дітей.</a:t>
            </a:r>
            <a:endParaRPr lang="uk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24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3761EF-AEFF-4BD2-BA96-E1F777F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0"/>
            <a:ext cx="2206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 sz="1000" b="1">
                <a:solidFill>
                  <a:srgbClr val="663333"/>
                </a:solidFill>
                <a:cs typeface="Times New Roman" panose="02020603050405020304" pitchFamily="18" charset="0"/>
              </a:rPr>
              <a:t> </a:t>
            </a:r>
            <a:endParaRPr lang="ru-RU" altLang="uk-UA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D389188-499E-4098-9D18-9505D1ED6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3" y="404664"/>
            <a:ext cx="8743825" cy="626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438123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1E10EA-EEED-4622-9F88-E00893725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pic>
        <p:nvPicPr>
          <p:cNvPr id="4" name="Рисунок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13" y="5787671"/>
            <a:ext cx="790545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596728"/>
            <a:ext cx="736682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85786" y="1071546"/>
            <a:ext cx="785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2CFD3C1-C354-4F90-AD05-BE7C371878A7}"/>
              </a:ext>
            </a:extLst>
          </p:cNvPr>
          <p:cNvSpPr txBox="1"/>
          <p:nvPr/>
        </p:nvSpPr>
        <p:spPr>
          <a:xfrm>
            <a:off x="899592" y="836712"/>
            <a:ext cx="745862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920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1" i="1" u="none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920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3200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920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«Наші діти — це наша старість, погане виховання — це наше  майбутнє  горе, це наша провина перед іншими людьми». 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20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А. С. Макаренко.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B3E5FD3-AD16-4AD1-B9AA-A797A3821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1156B9-A2C1-43D3-9ADC-F44FCE6FF697}"/>
              </a:ext>
            </a:extLst>
          </p:cNvPr>
          <p:cNvSpPr txBox="1"/>
          <p:nvPr/>
        </p:nvSpPr>
        <p:spPr>
          <a:xfrm>
            <a:off x="611560" y="812899"/>
            <a:ext cx="8352928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Спільні завдання і сім'ї, і школи: </a:t>
            </a:r>
          </a:p>
          <a:p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Поважати гідність дитини, </a:t>
            </a:r>
          </a:p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виховувати працелюбність, </a:t>
            </a:r>
          </a:p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почуття доброти, </a:t>
            </a:r>
          </a:p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милосердя, </a:t>
            </a:r>
          </a:p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шанобливе ставлення до України, рідної мови, культури, </a:t>
            </a:r>
          </a:p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шанобливе ставлення до сім’ї, </a:t>
            </a:r>
          </a:p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повагу до національних, історичних, культурних цінностей інших народів;</a:t>
            </a:r>
          </a:p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сприяти здобуттю дітьми освіти або забезпечувати домашню освіту відповідно вимог щодо її змісту, рівня та обсягу</a:t>
            </a:r>
          </a:p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виховувати повагу до законів, прав, основних свобод людини</a:t>
            </a:r>
            <a:endParaRPr lang="uk-UA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69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683C11A-8E16-47FC-BB0F-89E9A6D8C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786" y="1071546"/>
            <a:ext cx="785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500042"/>
            <a:ext cx="8929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92075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5346" y="3130598"/>
            <a:ext cx="912865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dirty="0">
                <a:solidFill>
                  <a:srgbClr val="C00000"/>
                </a:solidFill>
              </a:rPr>
              <a:t> </a:t>
            </a:r>
            <a:endParaRPr lang="en-AU" sz="4400" dirty="0">
              <a:solidFill>
                <a:srgbClr val="002060"/>
              </a:solidFill>
            </a:endParaRPr>
          </a:p>
          <a:p>
            <a:r>
              <a:rPr lang="uk-UA" sz="4400" b="1" dirty="0"/>
              <a:t> 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F6A0E0-3B25-4DC9-A56E-3032DF5FEF53}"/>
              </a:ext>
            </a:extLst>
          </p:cNvPr>
          <p:cNvSpPr txBox="1"/>
          <p:nvPr/>
        </p:nvSpPr>
        <p:spPr>
          <a:xfrm>
            <a:off x="971600" y="620688"/>
            <a:ext cx="768771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Та все ж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навчально-виховна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духовно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багатої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щоденно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незважаючи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кризу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стратегій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A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 хочу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наголосити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тісної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батьківського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колективу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формулою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0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«батьки-</a:t>
            </a:r>
            <a:r>
              <a:rPr lang="ru-RU" sz="4000" b="1" cap="all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40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-школа» </a:t>
            </a:r>
            <a:endParaRPr lang="en-AU" sz="4000" b="1" cap="all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61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42A0A9A-74A2-47A1-B2A5-8605348C8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786" y="1071546"/>
            <a:ext cx="7858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500042"/>
            <a:ext cx="8929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92075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4710" y="2445861"/>
            <a:ext cx="912865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70F7EC3-130A-4351-88E6-D2AB72521770}"/>
              </a:ext>
            </a:extLst>
          </p:cNvPr>
          <p:cNvSpPr txBox="1"/>
          <p:nvPr/>
        </p:nvSpPr>
        <p:spPr>
          <a:xfrm>
            <a:off x="1763688" y="500042"/>
            <a:ext cx="612068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uk-UA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вами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шановні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батьки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допоможемо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нашим дітям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розвинути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знаннях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набувати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залишаться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</a:t>
            </a:r>
            <a:r>
              <a:rPr lang="uk-UA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закінчення</a:t>
            </a:r>
            <a:r>
              <a:rPr lang="en-AU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690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3761EF-AEFF-4BD2-BA96-E1F777F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0"/>
            <a:ext cx="2206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 sz="1000" b="1">
                <a:solidFill>
                  <a:srgbClr val="663333"/>
                </a:solidFill>
                <a:cs typeface="Times New Roman" panose="02020603050405020304" pitchFamily="18" charset="0"/>
              </a:rPr>
              <a:t> </a:t>
            </a:r>
            <a:endParaRPr lang="ru-RU" altLang="uk-UA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6F03850-6F9C-42B4-BFBC-94741D1790BF}"/>
              </a:ext>
            </a:extLst>
          </p:cNvPr>
          <p:cNvSpPr txBox="1"/>
          <p:nvPr/>
        </p:nvSpPr>
        <p:spPr>
          <a:xfrm>
            <a:off x="1691680" y="1052736"/>
            <a:ext cx="6768752" cy="4197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800" b="1" i="1" dirty="0">
                <a:solidFill>
                  <a:srgbClr val="8064A2">
                    <a:lumMod val="50000"/>
                  </a:srgbClr>
                </a:solidFill>
                <a:latin typeface="Bookman Old Style" panose="02050604050505020204" pitchFamily="18" charset="0"/>
              </a:rPr>
              <a:t>Кожен із нас запитує себе та інших, коли війна завершиться, коли ми повернемося до мирного життя. І це буде обов’язково. Але ми вже будемо іншими. Для багатьох із нас відбулася переоцінка цінностей, матеріальні речі відійшли на геть інший план, на першому місці – єднання, взаємодопомога, служіння іншим (</a:t>
            </a:r>
            <a:r>
              <a:rPr lang="uk-UA" sz="1800" b="1" i="1" dirty="0" err="1">
                <a:solidFill>
                  <a:srgbClr val="8064A2">
                    <a:lumMod val="50000"/>
                  </a:srgbClr>
                </a:solidFill>
                <a:latin typeface="Bookman Old Style" panose="02050604050505020204" pitchFamily="18" charset="0"/>
              </a:rPr>
              <a:t>волонтерство</a:t>
            </a:r>
            <a:r>
              <a:rPr lang="uk-UA" sz="1800" b="1" i="1" dirty="0">
                <a:solidFill>
                  <a:srgbClr val="8064A2">
                    <a:lumMod val="50000"/>
                  </a:srgbClr>
                </a:solidFill>
                <a:latin typeface="Bookman Old Style" panose="02050604050505020204" pitchFamily="18" charset="0"/>
              </a:rPr>
              <a:t>), боротьба як із собою, так і з ворогом. У такі часи ми </a:t>
            </a:r>
            <a:r>
              <a:rPr lang="uk-UA" sz="1800" b="1" i="1" dirty="0" err="1">
                <a:solidFill>
                  <a:srgbClr val="8064A2">
                    <a:lumMod val="50000"/>
                  </a:srgbClr>
                </a:solidFill>
                <a:latin typeface="Bookman Old Style" panose="02050604050505020204" pitchFamily="18" charset="0"/>
              </a:rPr>
              <a:t>формуємося</a:t>
            </a:r>
            <a:r>
              <a:rPr lang="uk-UA" sz="1800" b="1" i="1" dirty="0">
                <a:solidFill>
                  <a:srgbClr val="8064A2">
                    <a:lumMod val="50000"/>
                  </a:srgbClr>
                </a:solidFill>
                <a:latin typeface="Bookman Old Style" panose="02050604050505020204" pitchFamily="18" charset="0"/>
              </a:rPr>
              <a:t> як нація, українська нація. Ми переможемо!</a:t>
            </a:r>
          </a:p>
        </p:txBody>
      </p:sp>
    </p:spTree>
    <p:extLst>
      <p:ext uri="{BB962C8B-B14F-4D97-AF65-F5344CB8AC3E}">
        <p14:creationId xmlns:p14="http://schemas.microsoft.com/office/powerpoint/2010/main" val="238190489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3761EF-AEFF-4BD2-BA96-E1F777F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0"/>
            <a:ext cx="2206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 sz="1000" b="1">
                <a:solidFill>
                  <a:srgbClr val="663333"/>
                </a:solidFill>
                <a:cs typeface="Times New Roman" panose="02020603050405020304" pitchFamily="18" charset="0"/>
              </a:rPr>
              <a:t> </a:t>
            </a:r>
            <a:endParaRPr lang="ru-RU" altLang="uk-UA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C6B66F6-ED4A-4A66-827C-01A85C04765C}"/>
              </a:ext>
            </a:extLst>
          </p:cNvPr>
          <p:cNvSpPr txBox="1"/>
          <p:nvPr/>
        </p:nvSpPr>
        <p:spPr>
          <a:xfrm>
            <a:off x="1835696" y="836712"/>
            <a:ext cx="6552728" cy="4197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8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Де б ми зараз не знаходилися: вдома, у селищі, в інших областях України, за кордоном – всі наші думки про одне – про Перемогу! І вона обов’язково буде, бо у нас – незламний дух, а  ми – нескорений народ! І як би нам наразі важко не доводилося, хочу сказати лише одне: бережімо один одного, підтримуймо один одного, обіймаймо один одного і просто посміхаймося, бо це так важливо і так необхідно!  Миру нам! Все буде Україна!</a:t>
            </a:r>
          </a:p>
        </p:txBody>
      </p:sp>
    </p:spTree>
    <p:extLst>
      <p:ext uri="{BB962C8B-B14F-4D97-AF65-F5344CB8AC3E}">
        <p14:creationId xmlns:p14="http://schemas.microsoft.com/office/powerpoint/2010/main" val="329863408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9EFDF26-AD4B-4E66-8256-9168626CB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1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5B449D-0215-48ED-AE84-A4B139BC7A6A}"/>
              </a:ext>
            </a:extLst>
          </p:cNvPr>
          <p:cNvSpPr txBox="1"/>
          <p:nvPr/>
        </p:nvSpPr>
        <p:spPr>
          <a:xfrm>
            <a:off x="1115616" y="836712"/>
            <a:ext cx="6984776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</a:rPr>
              <a:t>У 2021 – 2022 </a:t>
            </a:r>
            <a:r>
              <a:rPr lang="uk-UA" sz="2000" dirty="0" err="1">
                <a:solidFill>
                  <a:schemeClr val="tx2">
                    <a:lumMod val="50000"/>
                  </a:schemeClr>
                </a:solidFill>
              </a:rPr>
              <a:t>н.р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</a:rPr>
              <a:t>. у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5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</a:rPr>
              <a:t>класі навчалося 5 учнів, з них 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</a:rPr>
              <a:t>3 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</a:rPr>
              <a:t>хлопці і 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</a:rPr>
              <a:t>2 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</a:rPr>
              <a:t>дівчини. За результатами навчання 1 учень 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</a:rPr>
              <a:t>Дігтяр Тимофій має високий  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</a:rPr>
              <a:t>рівень навчання), всі 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</a:rPr>
              <a:t>інші 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</a:rPr>
              <a:t>– середній рівень.</a:t>
            </a:r>
          </a:p>
          <a:p>
            <a:r>
              <a:rPr lang="uk-UA" sz="2000" dirty="0">
                <a:solidFill>
                  <a:schemeClr val="tx2">
                    <a:lumMod val="50000"/>
                  </a:schemeClr>
                </a:solidFill>
              </a:rPr>
              <a:t>Всі учні брали активну участь у проведенні навчальної та виховної роботи у закладі.</a:t>
            </a:r>
            <a:endParaRPr lang="uk-UA" sz="66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uk-UA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0D034F83-8697-4A29-93F4-DDC9B3F2F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615758" cy="759618"/>
          </a:xfrm>
        </p:spPr>
        <p:txBody>
          <a:bodyPr/>
          <a:lstStyle/>
          <a:p>
            <a:r>
              <a:rPr lang="uk-UA" dirty="0" smtClean="0"/>
              <a:t>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2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3761EF-AEFF-4BD2-BA96-E1F777F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0"/>
            <a:ext cx="2206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 sz="1000" b="1">
                <a:solidFill>
                  <a:srgbClr val="663333"/>
                </a:solidFill>
                <a:cs typeface="Times New Roman" panose="02020603050405020304" pitchFamily="18" charset="0"/>
              </a:rPr>
              <a:t> </a:t>
            </a:r>
            <a:endParaRPr lang="ru-RU" altLang="uk-UA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7634F5-F5FD-4E7E-B41F-9C43C864E36D}"/>
              </a:ext>
            </a:extLst>
          </p:cNvPr>
          <p:cNvSpPr txBox="1"/>
          <p:nvPr/>
        </p:nvSpPr>
        <p:spPr>
          <a:xfrm>
            <a:off x="2267744" y="1124744"/>
            <a:ext cx="489654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І буде мир...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І вишні зацвітуть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У рідному моєму краї.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Лелеки добру звістку принесуть: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"Кінець війні, ми ворога здолали!"</a:t>
            </a:r>
          </a:p>
          <a:p>
            <a:endParaRPr lang="uk-UA" sz="2000" b="1" i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uk-UA" sz="2000" b="1" i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І на світанку </a:t>
            </a:r>
            <a:r>
              <a:rPr lang="uk-UA" sz="2000" b="1" i="1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вмиється</a:t>
            </a:r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 Земля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Ранковою холодною росою.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І буде чути пісню солов'я, 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А не ревіння літаків над головою.</a:t>
            </a:r>
          </a:p>
        </p:txBody>
      </p:sp>
    </p:spTree>
    <p:extLst>
      <p:ext uri="{BB962C8B-B14F-4D97-AF65-F5344CB8AC3E}">
        <p14:creationId xmlns:p14="http://schemas.microsoft.com/office/powerpoint/2010/main" val="271948921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3761EF-AEFF-4BD2-BA96-E1F777F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9144000" cy="6821423"/>
          </a:xfrm>
          <a:prstGeom prst="rect">
            <a:avLst/>
          </a:prstGeom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0"/>
            <a:ext cx="2206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 sz="1000" b="1">
                <a:solidFill>
                  <a:srgbClr val="663333"/>
                </a:solidFill>
                <a:cs typeface="Times New Roman" panose="02020603050405020304" pitchFamily="18" charset="0"/>
              </a:rPr>
              <a:t> </a:t>
            </a:r>
            <a:endParaRPr lang="ru-RU" altLang="uk-UA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25FA705-255F-4EA1-98EC-1B1FC9196181}"/>
              </a:ext>
            </a:extLst>
          </p:cNvPr>
          <p:cNvSpPr txBox="1"/>
          <p:nvPr/>
        </p:nvSpPr>
        <p:spPr>
          <a:xfrm>
            <a:off x="2123728" y="620688"/>
            <a:ext cx="473427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Підніметься з руїн моя країна,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Бо мужності такої світ не знав.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По силі духу ти одна така єдина. 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Повернемось до мирного життя,</a:t>
            </a:r>
          </a:p>
          <a:p>
            <a:endParaRPr lang="uk-UA" sz="2000" b="1" i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uk-UA" sz="2000" b="1" i="1" dirty="0">
              <a:solidFill>
                <a:schemeClr val="accent4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Запахнуть чорнобривці й рута-м'ята. 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І мама заспіває "Котика-котка",</a:t>
            </a:r>
          </a:p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І принесе "від зайчика" гостинця тато. </a:t>
            </a:r>
          </a:p>
          <a:p>
            <a:pPr algn="r"/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Ліна Костенко</a:t>
            </a:r>
          </a:p>
        </p:txBody>
      </p:sp>
    </p:spTree>
    <p:extLst>
      <p:ext uri="{BB962C8B-B14F-4D97-AF65-F5344CB8AC3E}">
        <p14:creationId xmlns:p14="http://schemas.microsoft.com/office/powerpoint/2010/main" val="287760813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A50C0D-5CE3-4914-A17B-B202307604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167F36B-F231-4586-B640-745904F4D1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925BBCA-DB25-4580-AA0D-CBF79E703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85B34E6-E9B6-4E1C-B034-56180BB6651A}"/>
              </a:ext>
            </a:extLst>
          </p:cNvPr>
          <p:cNvSpPr/>
          <p:nvPr/>
        </p:nvSpPr>
        <p:spPr>
          <a:xfrm>
            <a:off x="1726137" y="857250"/>
            <a:ext cx="5419900" cy="283923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5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</a:t>
            </a:r>
            <a:r>
              <a:rPr lang="ru-RU" sz="4500" b="1" dirty="0" err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повед</a:t>
            </a:r>
            <a:r>
              <a:rPr lang="uk-UA" sz="45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інки під час дистанційного навчання.</a:t>
            </a:r>
            <a:endParaRPr lang="ru-RU" sz="45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12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904178D6-9721-4A07-8150-0482C27B7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9065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50" b="1" u="sng" dirty="0">
                <a:ln/>
                <a:solidFill>
                  <a:srgbClr val="002060"/>
                </a:solidFill>
                <a:latin typeface="+mn-lt"/>
              </a:rPr>
              <a:t>Правило № 1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874" y="2279981"/>
            <a:ext cx="8863641" cy="326350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b="1" dirty="0">
                <a:solidFill>
                  <a:srgbClr val="0070C0"/>
                </a:solidFill>
              </a:rPr>
              <a:t>Встали всі раненько,</a:t>
            </a:r>
          </a:p>
          <a:p>
            <a:pPr>
              <a:buNone/>
            </a:pPr>
            <a:r>
              <a:rPr lang="uk-UA" b="1" dirty="0">
                <a:solidFill>
                  <a:srgbClr val="0070C0"/>
                </a:solidFill>
              </a:rPr>
              <a:t>Зробили зарядку </a:t>
            </a:r>
            <a:r>
              <a:rPr lang="uk-UA" b="1" dirty="0" err="1">
                <a:solidFill>
                  <a:srgbClr val="0070C0"/>
                </a:solidFill>
              </a:rPr>
              <a:t>вправненько</a:t>
            </a:r>
            <a:r>
              <a:rPr lang="uk-UA" b="1" dirty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uk-UA" b="1" dirty="0">
                <a:solidFill>
                  <a:srgbClr val="0070C0"/>
                </a:solidFill>
              </a:rPr>
              <a:t>Поснідали, підкріпились </a:t>
            </a:r>
          </a:p>
          <a:p>
            <a:pPr>
              <a:buNone/>
            </a:pPr>
            <a:r>
              <a:rPr lang="uk-UA" b="1" dirty="0">
                <a:solidFill>
                  <a:srgbClr val="0070C0"/>
                </a:solidFill>
              </a:rPr>
              <a:t>І до комп’ютера </a:t>
            </a:r>
          </a:p>
          <a:p>
            <a:pPr>
              <a:buNone/>
            </a:pPr>
            <a:r>
              <a:rPr lang="uk-UA" b="1" dirty="0">
                <a:solidFill>
                  <a:srgbClr val="0070C0"/>
                </a:solidFill>
              </a:rPr>
              <a:t>        зручно примостились.</a:t>
            </a:r>
          </a:p>
          <a:p>
            <a:pPr>
              <a:buNone/>
            </a:pPr>
            <a:endParaRPr lang="uk-UA" b="1" dirty="0"/>
          </a:p>
          <a:p>
            <a:pPr>
              <a:buNone/>
            </a:pP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                                                                       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Дотримуйся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розпорядку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дня. </a:t>
            </a:r>
          </a:p>
          <a:p>
            <a:pPr>
              <a:buNone/>
            </a:pP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                                                     Перед початком занять приведи себе до ладу.</a:t>
            </a:r>
          </a:p>
          <a:p>
            <a:pPr>
              <a:buNone/>
            </a:pPr>
            <a:endParaRPr lang="uk-UA" b="1" dirty="0"/>
          </a:p>
        </p:txBody>
      </p:sp>
      <p:pic>
        <p:nvPicPr>
          <p:cNvPr id="2050" name="Picture 2" descr="Приведи себя в порядок». Психолог о том, как стать счастливым | Психология  жизни | Здоровье | Аргументы и Фак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3945" y="936811"/>
            <a:ext cx="2676570" cy="1777410"/>
          </a:xfrm>
          <a:prstGeom prst="rect">
            <a:avLst/>
          </a:prstGeom>
          <a:noFill/>
        </p:spPr>
      </p:pic>
      <p:pic>
        <p:nvPicPr>
          <p:cNvPr id="2052" name="Picture 4" descr="ЧИСТОТА | Шкільний довідни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8516" y="2798238"/>
            <a:ext cx="4564856" cy="1528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2C8DFF4-D4E0-40E4-85B3-FB17E7BB4717}"/>
              </a:ext>
            </a:extLst>
          </p:cNvPr>
          <p:cNvSpPr/>
          <p:nvPr/>
        </p:nvSpPr>
        <p:spPr>
          <a:xfrm>
            <a:off x="2824834" y="1032210"/>
            <a:ext cx="313771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50" b="1" u="sng" dirty="0">
                <a:ln/>
                <a:solidFill>
                  <a:srgbClr val="002060"/>
                </a:solidFill>
              </a:rPr>
              <a:t>Правило № 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211A0C-62C8-4253-BCEA-1175FEA28574}"/>
              </a:ext>
            </a:extLst>
          </p:cNvPr>
          <p:cNvSpPr/>
          <p:nvPr/>
        </p:nvSpPr>
        <p:spPr>
          <a:xfrm>
            <a:off x="510215" y="1634224"/>
            <a:ext cx="7715250" cy="22852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28625" indent="-428625"/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Zoom</a:t>
            </a: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програму входжу я </a:t>
            </a:r>
          </a:p>
          <a:p>
            <a:pPr marL="428625" indent="-428625"/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 затихає вся сім’я.</a:t>
            </a:r>
          </a:p>
          <a:p>
            <a:pPr marL="428625" indent="-428625"/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Кіт, собака, мама й тато,</a:t>
            </a:r>
          </a:p>
          <a:p>
            <a:pPr marL="428625" indent="-428625"/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зачекають небагато.</a:t>
            </a:r>
          </a:p>
          <a:p>
            <a:pPr marL="428625" indent="-428625"/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Щойно мій урок скінчиться </a:t>
            </a:r>
          </a:p>
          <a:p>
            <a:pPr marL="428625" indent="-428625"/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 </a:t>
            </a:r>
            <a:r>
              <a:rPr lang="uk-U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будем</a:t>
            </a: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знову веселиться.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65B30AC-7E01-49A8-9B3D-2E2626520BC2}"/>
              </a:ext>
            </a:extLst>
          </p:cNvPr>
          <p:cNvSpPr/>
          <p:nvPr/>
        </p:nvSpPr>
        <p:spPr>
          <a:xfrm>
            <a:off x="3758961" y="3978989"/>
            <a:ext cx="5247854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Знайди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місце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, де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тобі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буде тихо і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спокійно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026" name="Picture 2" descr="Як налаштувати дистанційне навчання: досвід та поради вчителів | Рубр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688" y="3937279"/>
            <a:ext cx="2978876" cy="1883432"/>
          </a:xfrm>
          <a:prstGeom prst="rect">
            <a:avLst/>
          </a:prstGeom>
          <a:noFill/>
        </p:spPr>
      </p:pic>
      <p:pic>
        <p:nvPicPr>
          <p:cNvPr id="1028" name="Picture 4" descr="10 типов учеников в Zoom и что с ними делать | Skytea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475" y="1669031"/>
            <a:ext cx="3739326" cy="2151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293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2C8DFF4-D4E0-40E4-85B3-FB17E7BB4717}"/>
              </a:ext>
            </a:extLst>
          </p:cNvPr>
          <p:cNvSpPr/>
          <p:nvPr/>
        </p:nvSpPr>
        <p:spPr>
          <a:xfrm>
            <a:off x="2824834" y="1032210"/>
            <a:ext cx="313771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50" b="1" u="sng" dirty="0">
                <a:ln/>
                <a:solidFill>
                  <a:srgbClr val="002060"/>
                </a:solidFill>
              </a:rPr>
              <a:t>Правило № 3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65B30AC-7E01-49A8-9B3D-2E2626520BC2}"/>
              </a:ext>
            </a:extLst>
          </p:cNvPr>
          <p:cNvSpPr/>
          <p:nvPr/>
        </p:nvSpPr>
        <p:spPr>
          <a:xfrm>
            <a:off x="2044461" y="4328357"/>
            <a:ext cx="5247854" cy="216982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Підготуй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до уроку все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необхідне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ru-RU" sz="1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(</a:t>
            </a:r>
            <a:r>
              <a:rPr lang="ru-RU" sz="1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Підручник</a:t>
            </a:r>
            <a:r>
              <a:rPr lang="ru-RU" sz="1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, </a:t>
            </a:r>
            <a:r>
              <a:rPr lang="ru-RU" sz="1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зошит</a:t>
            </a:r>
            <a:r>
              <a:rPr lang="ru-RU" sz="1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, ручку, </a:t>
            </a:r>
            <a:r>
              <a:rPr lang="ru-RU" sz="1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олівець</a:t>
            </a:r>
            <a:r>
              <a:rPr lang="ru-RU" sz="1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, </a:t>
            </a:r>
            <a:r>
              <a:rPr lang="ru-RU" sz="1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гаджет</a:t>
            </a:r>
            <a:r>
              <a:rPr lang="ru-RU" sz="1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…)</a:t>
            </a:r>
          </a:p>
          <a:p>
            <a:pPr algn="ctr"/>
            <a:endParaRPr lang="ru-RU" sz="405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26626" name="Picture 2" descr="5 переваг онлайн-навчання — Журнал «На Урок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2940" y="1722048"/>
            <a:ext cx="5000625" cy="2628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784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C6E0F7F-6DBD-477D-9EB6-6E4D7B1BA518}"/>
              </a:ext>
            </a:extLst>
          </p:cNvPr>
          <p:cNvSpPr/>
          <p:nvPr/>
        </p:nvSpPr>
        <p:spPr>
          <a:xfrm>
            <a:off x="563952" y="1976989"/>
            <a:ext cx="7715250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Приєднуйся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онлайн-уроку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5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хв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початку за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посиланням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яке буде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викладене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групі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3BF281D-B373-4259-A65F-356AF6CD5F4F}"/>
              </a:ext>
            </a:extLst>
          </p:cNvPr>
          <p:cNvSpPr/>
          <p:nvPr/>
        </p:nvSpPr>
        <p:spPr>
          <a:xfrm>
            <a:off x="2071518" y="3369906"/>
            <a:ext cx="464434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Будьте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пунктуальні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98902" y="1278390"/>
            <a:ext cx="3183885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50" b="1" u="sng" dirty="0">
                <a:ln/>
                <a:solidFill>
                  <a:srgbClr val="002060"/>
                </a:solidFill>
              </a:rPr>
              <a:t>Правило № 4</a:t>
            </a:r>
          </a:p>
        </p:txBody>
      </p:sp>
      <p:pic>
        <p:nvPicPr>
          <p:cNvPr id="12290" name="Picture 2" descr="Будильник 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91031" y="2490788"/>
            <a:ext cx="2569876" cy="3444875"/>
          </a:xfrm>
          <a:prstGeom prst="rect">
            <a:avLst/>
          </a:prstGeom>
          <a:noFill/>
        </p:spPr>
      </p:pic>
      <p:pic>
        <p:nvPicPr>
          <p:cNvPr id="12292" name="Picture 4" descr="Дистанційне навчання: все про права та обов&amp;#39;язки учнів і вчителів - WCU -  Жiночий консорцiум Україн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078" y="3992023"/>
            <a:ext cx="2755915" cy="183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9876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8020B8A-D12C-41F4-AF16-5B78C9B5AD7A}"/>
              </a:ext>
            </a:extLst>
          </p:cNvPr>
          <p:cNvSpPr/>
          <p:nvPr/>
        </p:nvSpPr>
        <p:spPr>
          <a:xfrm>
            <a:off x="2824834" y="1032210"/>
            <a:ext cx="313771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50" b="1" u="sng" dirty="0">
                <a:ln/>
                <a:solidFill>
                  <a:srgbClr val="002060"/>
                </a:solidFill>
              </a:rPr>
              <a:t>Правило № 5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2876C98-2DEF-46DF-BA28-8B2D5B76B657}"/>
              </a:ext>
            </a:extLst>
          </p:cNvPr>
          <p:cNvSpPr/>
          <p:nvPr/>
        </p:nvSpPr>
        <p:spPr>
          <a:xfrm>
            <a:off x="503744" y="1569526"/>
            <a:ext cx="7715250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28625" indent="-428625"/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Гаджет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вчасно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вмикай</a:t>
            </a:r>
            <a:endParaRPr lang="ru-RU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28625" indent="-428625"/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 урок не пропускай.</a:t>
            </a:r>
          </a:p>
          <a:p>
            <a:pPr marL="428625" indent="-428625"/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все добре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зрозуміти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marL="428625" indent="-428625"/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тиші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вчитись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треба </a:t>
            </a:r>
            <a:r>
              <a:rPr lang="ru-RU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вміти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34768C5-3EB1-4499-83E8-A024FA8751F0}"/>
              </a:ext>
            </a:extLst>
          </p:cNvPr>
          <p:cNvSpPr/>
          <p:nvPr/>
        </p:nvSpPr>
        <p:spPr>
          <a:xfrm>
            <a:off x="394638" y="3323711"/>
            <a:ext cx="8584958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     Приєднавшись до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відеоуроку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ввімкни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камеру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і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вимкни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5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мікрофон</a:t>
            </a:r>
            <a:r>
              <a:rPr lang="ru-RU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12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665" y="4635621"/>
            <a:ext cx="3509649" cy="88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Как выключить камеру и микрофон в 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6133" y="1770876"/>
            <a:ext cx="2641078" cy="1467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4250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1988</TotalTime>
  <Words>1022</Words>
  <Application>Microsoft Office PowerPoint</Application>
  <PresentationFormat>Экран (4:3)</PresentationFormat>
  <Paragraphs>152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Bookman Old Style</vt:lpstr>
      <vt:lpstr>Calibri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3</vt:lpstr>
      <vt:lpstr>Презентация PowerPoint</vt:lpstr>
      <vt:lpstr>Правило №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2015012204р</dc:creator>
  <cp:lastModifiedBy>Dell</cp:lastModifiedBy>
  <cp:revision>130</cp:revision>
  <dcterms:created xsi:type="dcterms:W3CDTF">2015-01-23T16:03:12Z</dcterms:created>
  <dcterms:modified xsi:type="dcterms:W3CDTF">2022-09-05T19:30:42Z</dcterms:modified>
</cp:coreProperties>
</file>