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08" r:id="rId2"/>
    <p:sldId id="431" r:id="rId3"/>
    <p:sldId id="434" r:id="rId4"/>
    <p:sldId id="436" r:id="rId5"/>
    <p:sldId id="435" r:id="rId6"/>
    <p:sldId id="432" r:id="rId7"/>
    <p:sldId id="437" r:id="rId8"/>
    <p:sldId id="411" r:id="rId9"/>
    <p:sldId id="438" r:id="rId10"/>
    <p:sldId id="415" r:id="rId11"/>
    <p:sldId id="439" r:id="rId12"/>
    <p:sldId id="428" r:id="rId13"/>
    <p:sldId id="423" r:id="rId14"/>
    <p:sldId id="424" r:id="rId15"/>
    <p:sldId id="440" r:id="rId16"/>
    <p:sldId id="441" r:id="rId17"/>
    <p:sldId id="442" r:id="rId18"/>
    <p:sldId id="443" r:id="rId19"/>
    <p:sldId id="430" r:id="rId20"/>
    <p:sldId id="409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7F"/>
    <a:srgbClr val="BDBDBB"/>
    <a:srgbClr val="588C7E"/>
    <a:srgbClr val="199900"/>
    <a:srgbClr val="3E3D3D"/>
    <a:srgbClr val="7B0807"/>
    <a:srgbClr val="9AA1B4"/>
    <a:srgbClr val="33565D"/>
    <a:srgbClr val="633537"/>
    <a:srgbClr val="40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BF2BF-A78E-485B-B053-43610552463F}" v="3306" dt="2020-06-22T18:02:4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85" autoAdjust="0"/>
  </p:normalViewPr>
  <p:slideViewPr>
    <p:cSldViewPr snapToGrid="0">
      <p:cViewPr varScale="1">
        <p:scale>
          <a:sx n="61" d="100"/>
          <a:sy n="61" d="100"/>
        </p:scale>
        <p:origin x="6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4T10:05:35.708" v="4630" actId="20577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870BF2BF-A78E-485B-B053-43610552463F}" dt="2020-06-24T10:05:35.708" v="4630" actId="20577"/>
        <pc:sldMkLst>
          <pc:docMk/>
          <pc:sldMk cId="900640268" sldId="409"/>
        </pc:sldMkLst>
        <pc:spChg chg="mod">
          <ac:chgData name="Kulinich Bohdan" userId="48e65c9f34e137d0" providerId="LiveId" clId="{870BF2BF-A78E-485B-B053-43610552463F}" dt="2020-06-24T10:05:35.708" v="4630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37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51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63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1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37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90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6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8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7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18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5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8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99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24.06.2020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0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3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78.png"/><Relationship Id="rId9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8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7.png"/><Relationship Id="rId21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5" Type="http://schemas.openxmlformats.org/officeDocument/2006/relationships/image" Target="../media/image36.png"/><Relationship Id="rId10" Type="http://schemas.openxmlformats.org/officeDocument/2006/relationships/image" Target="../media/image20.png"/><Relationship Id="rId19" Type="http://schemas.openxmlformats.org/officeDocument/2006/relationships/image" Target="../media/image40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6.png"/><Relationship Id="rId7" Type="http://schemas.openxmlformats.org/officeDocument/2006/relationships/image" Target="../media/image23.sv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8.png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24.06.2020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67949" cy="2307608"/>
            <a:chOff x="3135979" y="2238703"/>
            <a:chExt cx="9067949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67723" y="2644170"/>
              <a:ext cx="9036205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Відрізок. Вимірювання та відкладання відрізків. Рівність відрізків. Середина відрізка. Відстань між двома точками</a:t>
              </a:r>
            </a:p>
          </p:txBody>
        </p:sp>
      </p:grp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504145" y="4626569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33565D"/>
                </a:solidFill>
              </a:rPr>
              <a:pPr/>
              <a:t>24.06.2020</a:t>
            </a:fld>
            <a:endParaRPr lang="ru-RU" sz="1600" dirty="0">
              <a:solidFill>
                <a:srgbClr val="33565D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9" y="237601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клас</a:t>
            </a:r>
          </a:p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079772" y="1745050"/>
            <a:ext cx="182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Геометрія</a:t>
            </a:r>
          </a:p>
        </p:txBody>
      </p:sp>
      <p:pic>
        <p:nvPicPr>
          <p:cNvPr id="4" name="Рисунок 3" descr="Зображення, що містить дорожній рух&#10;&#10;Автоматично згенерований опис">
            <a:extLst>
              <a:ext uri="{FF2B5EF4-FFF2-40B4-BE49-F238E27FC236}">
                <a16:creationId xmlns:a16="http://schemas.microsoft.com/office/drawing/2014/main" id="{090CA040-5162-4737-8E10-B3A2456BD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78" y="146465"/>
            <a:ext cx="1686797" cy="977462"/>
          </a:xfrm>
          <a:prstGeom prst="rect">
            <a:avLst/>
          </a:prstGeom>
        </p:spPr>
      </p:pic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553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Рівність відрізків, середина відрізка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82A7860-39C5-4AD9-B014-37BF7C322BE6}"/>
              </a:ext>
            </a:extLst>
          </p:cNvPr>
          <p:cNvCxnSpPr>
            <a:cxnSpLocks/>
          </p:cNvCxnSpPr>
          <p:nvPr/>
        </p:nvCxnSpPr>
        <p:spPr>
          <a:xfrm flipH="1">
            <a:off x="593383" y="1134321"/>
            <a:ext cx="2524836" cy="77192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3A753A0D-1B9B-4A9B-8DF4-9B7E4278375F}"/>
              </a:ext>
            </a:extLst>
          </p:cNvPr>
          <p:cNvCxnSpPr>
            <a:cxnSpLocks/>
          </p:cNvCxnSpPr>
          <p:nvPr/>
        </p:nvCxnSpPr>
        <p:spPr>
          <a:xfrm rot="2220000" flipH="1">
            <a:off x="593383" y="3596493"/>
            <a:ext cx="2524836" cy="77192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B83052F5-D9C5-40AA-BCC6-3BFD6311FFBA}"/>
              </a:ext>
            </a:extLst>
          </p:cNvPr>
          <p:cNvCxnSpPr>
            <a:cxnSpLocks/>
          </p:cNvCxnSpPr>
          <p:nvPr/>
        </p:nvCxnSpPr>
        <p:spPr>
          <a:xfrm flipH="1">
            <a:off x="1104273" y="2639981"/>
            <a:ext cx="1989149" cy="11525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ECE1D0E2-FB58-4B6D-AAE9-0A701C8ED9A4}"/>
              </a:ext>
            </a:extLst>
          </p:cNvPr>
          <p:cNvSpPr/>
          <p:nvPr/>
        </p:nvSpPr>
        <p:spPr>
          <a:xfrm>
            <a:off x="533087" y="1845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35E07CF8-2A2A-4B55-8BE4-8AA77CAD29BC}"/>
              </a:ext>
            </a:extLst>
          </p:cNvPr>
          <p:cNvSpPr/>
          <p:nvPr/>
        </p:nvSpPr>
        <p:spPr>
          <a:xfrm>
            <a:off x="3069610" y="106451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5AE183F-6421-40EF-B04A-573F2F90FA50}"/>
              </a:ext>
            </a:extLst>
          </p:cNvPr>
          <p:cNvSpPr/>
          <p:nvPr/>
        </p:nvSpPr>
        <p:spPr>
          <a:xfrm>
            <a:off x="1043977" y="269760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9B8089F-D224-437B-B7EA-6FCFB756F2B6}"/>
              </a:ext>
            </a:extLst>
          </p:cNvPr>
          <p:cNvSpPr/>
          <p:nvPr/>
        </p:nvSpPr>
        <p:spPr>
          <a:xfrm>
            <a:off x="3043021" y="257701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C227AEC-B86B-4164-BBAC-D2A615106DC9}"/>
              </a:ext>
            </a:extLst>
          </p:cNvPr>
          <p:cNvSpPr/>
          <p:nvPr/>
        </p:nvSpPr>
        <p:spPr>
          <a:xfrm>
            <a:off x="555016" y="346913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47B1F70-9CD1-4F3E-A34C-20B4886C0219}"/>
              </a:ext>
            </a:extLst>
          </p:cNvPr>
          <p:cNvSpPr/>
          <p:nvPr/>
        </p:nvSpPr>
        <p:spPr>
          <a:xfrm>
            <a:off x="3009314" y="436067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60CFF4-6E21-498A-BFF5-C46CBFBB150E}"/>
                  </a:ext>
                </a:extLst>
              </p:cNvPr>
              <p:cNvSpPr txBox="1"/>
              <p:nvPr/>
            </p:nvSpPr>
            <p:spPr>
              <a:xfrm>
                <a:off x="160336" y="148676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60CFF4-6E21-498A-BFF5-C46CBFBB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6" y="1486762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188532-79FD-44B4-883A-35C96F7318BF}"/>
                  </a:ext>
                </a:extLst>
              </p:cNvPr>
              <p:cNvSpPr txBox="1"/>
              <p:nvPr/>
            </p:nvSpPr>
            <p:spPr>
              <a:xfrm>
                <a:off x="3043021" y="66314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188532-79FD-44B4-883A-35C96F731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21" y="663144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BEA191-6335-4D95-8BCC-C146BEF50E72}"/>
                  </a:ext>
                </a:extLst>
              </p:cNvPr>
              <p:cNvSpPr txBox="1"/>
              <p:nvPr/>
            </p:nvSpPr>
            <p:spPr>
              <a:xfrm>
                <a:off x="675607" y="23443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BEA191-6335-4D95-8BCC-C146BEF50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7" y="2344372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967448-DF73-4AF0-BE10-92BD51A64E00}"/>
                  </a:ext>
                </a:extLst>
              </p:cNvPr>
              <p:cNvSpPr txBox="1"/>
              <p:nvPr/>
            </p:nvSpPr>
            <p:spPr>
              <a:xfrm>
                <a:off x="3020034" y="21677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967448-DF73-4AF0-BE10-92BD51A6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34" y="21677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50F2E4-1784-485D-B18E-A598AE420BFB}"/>
                  </a:ext>
                </a:extLst>
              </p:cNvPr>
              <p:cNvSpPr txBox="1"/>
              <p:nvPr/>
            </p:nvSpPr>
            <p:spPr>
              <a:xfrm>
                <a:off x="148766" y="34946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50F2E4-1784-485D-B18E-A598AE42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6" y="349469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553FFF-FCD1-45B6-82DC-E13BB351E47F}"/>
                  </a:ext>
                </a:extLst>
              </p:cNvPr>
              <p:cNvSpPr txBox="1"/>
              <p:nvPr/>
            </p:nvSpPr>
            <p:spPr>
              <a:xfrm>
                <a:off x="2986327" y="44096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553FFF-FCD1-45B6-82DC-E13BB351E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27" y="4409667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AF0753CB-4D9F-46DC-AE84-EB74014245EE}"/>
              </a:ext>
            </a:extLst>
          </p:cNvPr>
          <p:cNvSpPr/>
          <p:nvPr/>
        </p:nvSpPr>
        <p:spPr>
          <a:xfrm>
            <a:off x="5613841" y="929599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відрізки називають </a:t>
            </a:r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рівними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рівні їх довжини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BBBB884-DB08-4C6B-B9C2-EF2F85CB489F}"/>
                  </a:ext>
                </a:extLst>
              </p:cNvPr>
              <p:cNvSpPr txBox="1"/>
              <p:nvPr/>
            </p:nvSpPr>
            <p:spPr>
              <a:xfrm rot="20628566">
                <a:off x="1356855" y="852682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BBBB884-DB08-4C6B-B9C2-EF2F85CB4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28566">
                <a:off x="1356855" y="852682"/>
                <a:ext cx="7979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107694E-6132-480B-AB22-2CD861D5BDE1}"/>
                  </a:ext>
                </a:extLst>
              </p:cNvPr>
              <p:cNvSpPr txBox="1"/>
              <p:nvPr/>
            </p:nvSpPr>
            <p:spPr>
              <a:xfrm rot="1258982">
                <a:off x="1665994" y="3398160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107694E-6132-480B-AB22-2CD861D5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58982">
                <a:off x="1665994" y="3398160"/>
                <a:ext cx="79797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FDE0EA-47C1-45A8-96ED-BFC64EF73375}"/>
                  </a:ext>
                </a:extLst>
              </p:cNvPr>
              <p:cNvSpPr txBox="1"/>
              <p:nvPr/>
            </p:nvSpPr>
            <p:spPr>
              <a:xfrm rot="21440415">
                <a:off x="1674121" y="2113539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FDE0EA-47C1-45A8-96ED-BFC64EF7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0415">
                <a:off x="1674121" y="2113539"/>
                <a:ext cx="79797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00018CBD-CE09-4614-839A-48C7DB5204C5}"/>
              </a:ext>
            </a:extLst>
          </p:cNvPr>
          <p:cNvSpPr/>
          <p:nvPr/>
        </p:nvSpPr>
        <p:spPr>
          <a:xfrm>
            <a:off x="5613841" y="2239433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00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 відрізки позначаються однаковою кількістю рисочок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A906CB4B-5C7C-404F-B085-0076CD834511}"/>
              </a:ext>
            </a:extLst>
          </p:cNvPr>
          <p:cNvCxnSpPr>
            <a:cxnSpLocks/>
          </p:cNvCxnSpPr>
          <p:nvPr/>
        </p:nvCxnSpPr>
        <p:spPr>
          <a:xfrm flipH="1" flipV="1">
            <a:off x="1855801" y="1404343"/>
            <a:ext cx="69706" cy="227999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26749014-860C-42FE-ADED-047FE0CEC919}"/>
              </a:ext>
            </a:extLst>
          </p:cNvPr>
          <p:cNvCxnSpPr>
            <a:cxnSpLocks/>
          </p:cNvCxnSpPr>
          <p:nvPr/>
        </p:nvCxnSpPr>
        <p:spPr>
          <a:xfrm flipV="1">
            <a:off x="1777012" y="3848123"/>
            <a:ext cx="78789" cy="216472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DD8A55F1-C9B1-4372-9A77-45A716C0910B}"/>
              </a:ext>
            </a:extLst>
          </p:cNvPr>
          <p:cNvGrpSpPr/>
          <p:nvPr/>
        </p:nvGrpSpPr>
        <p:grpSpPr>
          <a:xfrm>
            <a:off x="2047519" y="2569398"/>
            <a:ext cx="78564" cy="290855"/>
            <a:chOff x="1917082" y="2576460"/>
            <a:chExt cx="78564" cy="290855"/>
          </a:xfrm>
        </p:grpSpPr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id="{DF14B3D4-E0D3-4438-A955-3D528C1B9E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7082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>
              <a:extLst>
                <a:ext uri="{FF2B5EF4-FFF2-40B4-BE49-F238E27FC236}">
                  <a16:creationId xmlns:a16="http://schemas.microsoft.com/office/drawing/2014/main" id="{82D1676B-A6F5-4E92-92CC-7F076026D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8796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: округлені кути 77">
                <a:extLst>
                  <a:ext uri="{FF2B5EF4-FFF2-40B4-BE49-F238E27FC236}">
                    <a16:creationId xmlns:a16="http://schemas.microsoft.com/office/drawing/2014/main" id="{D1CB4F90-A7D0-4591-BD25-915A322FBC06}"/>
                  </a:ext>
                </a:extLst>
              </p:cNvPr>
              <p:cNvSpPr/>
              <p:nvPr/>
            </p:nvSpPr>
            <p:spPr>
              <a:xfrm>
                <a:off x="1500487" y="5099565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𝑴𝑵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кутник: округлені кути 77">
                <a:extLst>
                  <a:ext uri="{FF2B5EF4-FFF2-40B4-BE49-F238E27FC236}">
                    <a16:creationId xmlns:a16="http://schemas.microsoft.com/office/drawing/2014/main" id="{D1CB4F90-A7D0-4591-BD25-915A322FB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7" y="5099565"/>
                <a:ext cx="1885348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66D899-09DE-420B-8AA9-A69B18AD3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4876478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FBE9670C-D048-458F-85D5-F05378F3512E}"/>
                  </a:ext>
                </a:extLst>
              </p:cNvPr>
              <p:cNvSpPr/>
              <p:nvPr/>
            </p:nvSpPr>
            <p:spPr>
              <a:xfrm>
                <a:off x="1500487" y="5910701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𝑪𝑫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FBE9670C-D048-458F-85D5-F05378F35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7" y="5910701"/>
                <a:ext cx="1885348" cy="62411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57AC94F-E996-4656-B932-20A71FFD144A}"/>
              </a:ext>
            </a:extLst>
          </p:cNvPr>
          <p:cNvSpPr/>
          <p:nvPr/>
        </p:nvSpPr>
        <p:spPr>
          <a:xfrm>
            <a:off x="5613841" y="3549267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00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двох відрізків більшим є той, довжина якого є більшою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7421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5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 animBg="1"/>
      <p:bldP spid="78" grpId="0" animBg="1"/>
      <p:bldP spid="80" grpId="0" animBg="1"/>
      <p:bldP spid="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Рівність відрізків, середина відрізка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482A7860-39C5-4AD9-B014-37BF7C322BE6}"/>
              </a:ext>
            </a:extLst>
          </p:cNvPr>
          <p:cNvCxnSpPr>
            <a:cxnSpLocks/>
          </p:cNvCxnSpPr>
          <p:nvPr/>
        </p:nvCxnSpPr>
        <p:spPr>
          <a:xfrm flipH="1">
            <a:off x="593383" y="1134321"/>
            <a:ext cx="2524836" cy="77192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3A753A0D-1B9B-4A9B-8DF4-9B7E4278375F}"/>
              </a:ext>
            </a:extLst>
          </p:cNvPr>
          <p:cNvCxnSpPr>
            <a:cxnSpLocks/>
          </p:cNvCxnSpPr>
          <p:nvPr/>
        </p:nvCxnSpPr>
        <p:spPr>
          <a:xfrm rot="2220000" flipH="1">
            <a:off x="593383" y="3596493"/>
            <a:ext cx="2524836" cy="77192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B83052F5-D9C5-40AA-BCC6-3BFD6311FFBA}"/>
              </a:ext>
            </a:extLst>
          </p:cNvPr>
          <p:cNvCxnSpPr>
            <a:cxnSpLocks/>
          </p:cNvCxnSpPr>
          <p:nvPr/>
        </p:nvCxnSpPr>
        <p:spPr>
          <a:xfrm flipH="1">
            <a:off x="1104273" y="2639981"/>
            <a:ext cx="1989149" cy="11525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>
            <a:extLst>
              <a:ext uri="{FF2B5EF4-FFF2-40B4-BE49-F238E27FC236}">
                <a16:creationId xmlns:a16="http://schemas.microsoft.com/office/drawing/2014/main" id="{ECE1D0E2-FB58-4B6D-AAE9-0A701C8ED9A4}"/>
              </a:ext>
            </a:extLst>
          </p:cNvPr>
          <p:cNvSpPr/>
          <p:nvPr/>
        </p:nvSpPr>
        <p:spPr>
          <a:xfrm>
            <a:off x="533087" y="184594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35E07CF8-2A2A-4B55-8BE4-8AA77CAD29BC}"/>
              </a:ext>
            </a:extLst>
          </p:cNvPr>
          <p:cNvSpPr/>
          <p:nvPr/>
        </p:nvSpPr>
        <p:spPr>
          <a:xfrm>
            <a:off x="3069610" y="106451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5AE183F-6421-40EF-B04A-573F2F90FA50}"/>
              </a:ext>
            </a:extLst>
          </p:cNvPr>
          <p:cNvSpPr/>
          <p:nvPr/>
        </p:nvSpPr>
        <p:spPr>
          <a:xfrm>
            <a:off x="1043977" y="269760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A9B8089F-D224-437B-B7EA-6FCFB756F2B6}"/>
              </a:ext>
            </a:extLst>
          </p:cNvPr>
          <p:cNvSpPr/>
          <p:nvPr/>
        </p:nvSpPr>
        <p:spPr>
          <a:xfrm>
            <a:off x="3043021" y="2577015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CC227AEC-B86B-4164-BBAC-D2A615106DC9}"/>
              </a:ext>
            </a:extLst>
          </p:cNvPr>
          <p:cNvSpPr/>
          <p:nvPr/>
        </p:nvSpPr>
        <p:spPr>
          <a:xfrm>
            <a:off x="555016" y="346913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847B1F70-9CD1-4F3E-A34C-20B4886C0219}"/>
              </a:ext>
            </a:extLst>
          </p:cNvPr>
          <p:cNvSpPr/>
          <p:nvPr/>
        </p:nvSpPr>
        <p:spPr>
          <a:xfrm>
            <a:off x="3009314" y="436067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60CFF4-6E21-498A-BFF5-C46CBFBB150E}"/>
                  </a:ext>
                </a:extLst>
              </p:cNvPr>
              <p:cNvSpPr txBox="1"/>
              <p:nvPr/>
            </p:nvSpPr>
            <p:spPr>
              <a:xfrm>
                <a:off x="160336" y="148676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D60CFF4-6E21-498A-BFF5-C46CBFBB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6" y="1486762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188532-79FD-44B4-883A-35C96F7318BF}"/>
                  </a:ext>
                </a:extLst>
              </p:cNvPr>
              <p:cNvSpPr txBox="1"/>
              <p:nvPr/>
            </p:nvSpPr>
            <p:spPr>
              <a:xfrm>
                <a:off x="3043021" y="66314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D188532-79FD-44B4-883A-35C96F731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21" y="663144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BEA191-6335-4D95-8BCC-C146BEF50E72}"/>
                  </a:ext>
                </a:extLst>
              </p:cNvPr>
              <p:cNvSpPr txBox="1"/>
              <p:nvPr/>
            </p:nvSpPr>
            <p:spPr>
              <a:xfrm>
                <a:off x="675607" y="23443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9BEA191-6335-4D95-8BCC-C146BEF50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07" y="2344372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967448-DF73-4AF0-BE10-92BD51A64E00}"/>
                  </a:ext>
                </a:extLst>
              </p:cNvPr>
              <p:cNvSpPr txBox="1"/>
              <p:nvPr/>
            </p:nvSpPr>
            <p:spPr>
              <a:xfrm>
                <a:off x="3020034" y="21677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967448-DF73-4AF0-BE10-92BD51A64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34" y="2167756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50F2E4-1784-485D-B18E-A598AE420BFB}"/>
                  </a:ext>
                </a:extLst>
              </p:cNvPr>
              <p:cNvSpPr txBox="1"/>
              <p:nvPr/>
            </p:nvSpPr>
            <p:spPr>
              <a:xfrm>
                <a:off x="148766" y="349469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50F2E4-1784-485D-B18E-A598AE420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66" y="3494694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553FFF-FCD1-45B6-82DC-E13BB351E47F}"/>
                  </a:ext>
                </a:extLst>
              </p:cNvPr>
              <p:cNvSpPr txBox="1"/>
              <p:nvPr/>
            </p:nvSpPr>
            <p:spPr>
              <a:xfrm>
                <a:off x="2986327" y="44096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553FFF-FCD1-45B6-82DC-E13BB351E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27" y="4409667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AF0753CB-4D9F-46DC-AE84-EB74014245EE}"/>
              </a:ext>
            </a:extLst>
          </p:cNvPr>
          <p:cNvSpPr/>
          <p:nvPr/>
        </p:nvSpPr>
        <p:spPr>
          <a:xfrm>
            <a:off x="5613841" y="929599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Два відрізки називають </a:t>
            </a:r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рівними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якщо рівні їх довжини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BBBB884-DB08-4C6B-B9C2-EF2F85CB489F}"/>
                  </a:ext>
                </a:extLst>
              </p:cNvPr>
              <p:cNvSpPr txBox="1"/>
              <p:nvPr/>
            </p:nvSpPr>
            <p:spPr>
              <a:xfrm rot="20628566">
                <a:off x="1356855" y="852682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BBBB884-DB08-4C6B-B9C2-EF2F85CB4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28566">
                <a:off x="1356855" y="852682"/>
                <a:ext cx="79797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107694E-6132-480B-AB22-2CD861D5BDE1}"/>
                  </a:ext>
                </a:extLst>
              </p:cNvPr>
              <p:cNvSpPr txBox="1"/>
              <p:nvPr/>
            </p:nvSpPr>
            <p:spPr>
              <a:xfrm rot="1258982">
                <a:off x="1665994" y="3398160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107694E-6132-480B-AB22-2CD861D5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58982">
                <a:off x="1665994" y="3398160"/>
                <a:ext cx="79797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FDE0EA-47C1-45A8-96ED-BFC64EF73375}"/>
                  </a:ext>
                </a:extLst>
              </p:cNvPr>
              <p:cNvSpPr txBox="1"/>
              <p:nvPr/>
            </p:nvSpPr>
            <p:spPr>
              <a:xfrm rot="21440415">
                <a:off x="1674121" y="2113539"/>
                <a:ext cx="7979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FDE0EA-47C1-45A8-96ED-BFC64EF73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0415">
                <a:off x="1674121" y="2113539"/>
                <a:ext cx="79797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00018CBD-CE09-4614-839A-48C7DB5204C5}"/>
              </a:ext>
            </a:extLst>
          </p:cNvPr>
          <p:cNvSpPr/>
          <p:nvPr/>
        </p:nvSpPr>
        <p:spPr>
          <a:xfrm>
            <a:off x="5613841" y="2239433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00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Рівні відрізки позначаються однаковою кількістю рисочок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4" name="Пряма сполучна лінія 73">
            <a:extLst>
              <a:ext uri="{FF2B5EF4-FFF2-40B4-BE49-F238E27FC236}">
                <a16:creationId xmlns:a16="http://schemas.microsoft.com/office/drawing/2014/main" id="{A906CB4B-5C7C-404F-B085-0076CD834511}"/>
              </a:ext>
            </a:extLst>
          </p:cNvPr>
          <p:cNvCxnSpPr>
            <a:cxnSpLocks/>
          </p:cNvCxnSpPr>
          <p:nvPr/>
        </p:nvCxnSpPr>
        <p:spPr>
          <a:xfrm flipH="1" flipV="1">
            <a:off x="1855801" y="1404343"/>
            <a:ext cx="69706" cy="227999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 сполучна лінія 74">
            <a:extLst>
              <a:ext uri="{FF2B5EF4-FFF2-40B4-BE49-F238E27FC236}">
                <a16:creationId xmlns:a16="http://schemas.microsoft.com/office/drawing/2014/main" id="{26749014-860C-42FE-ADED-047FE0CEC919}"/>
              </a:ext>
            </a:extLst>
          </p:cNvPr>
          <p:cNvCxnSpPr>
            <a:cxnSpLocks/>
          </p:cNvCxnSpPr>
          <p:nvPr/>
        </p:nvCxnSpPr>
        <p:spPr>
          <a:xfrm flipV="1">
            <a:off x="1777012" y="3848123"/>
            <a:ext cx="78789" cy="216472"/>
          </a:xfrm>
          <a:prstGeom prst="line">
            <a:avLst/>
          </a:prstGeom>
          <a:ln w="28575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DD8A55F1-C9B1-4372-9A77-45A716C0910B}"/>
              </a:ext>
            </a:extLst>
          </p:cNvPr>
          <p:cNvGrpSpPr/>
          <p:nvPr/>
        </p:nvGrpSpPr>
        <p:grpSpPr>
          <a:xfrm>
            <a:off x="2047519" y="2569398"/>
            <a:ext cx="78564" cy="290855"/>
            <a:chOff x="1917082" y="2576460"/>
            <a:chExt cx="78564" cy="290855"/>
          </a:xfrm>
        </p:grpSpPr>
        <p:cxnSp>
          <p:nvCxnSpPr>
            <p:cNvPr id="76" name="Пряма сполучна лінія 75">
              <a:extLst>
                <a:ext uri="{FF2B5EF4-FFF2-40B4-BE49-F238E27FC236}">
                  <a16:creationId xmlns:a16="http://schemas.microsoft.com/office/drawing/2014/main" id="{DF14B3D4-E0D3-4438-A955-3D528C1B9E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7082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76">
              <a:extLst>
                <a:ext uri="{FF2B5EF4-FFF2-40B4-BE49-F238E27FC236}">
                  <a16:creationId xmlns:a16="http://schemas.microsoft.com/office/drawing/2014/main" id="{82D1676B-A6F5-4E92-92CC-7F076026D9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8796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кутник: округлені кути 77">
                <a:extLst>
                  <a:ext uri="{FF2B5EF4-FFF2-40B4-BE49-F238E27FC236}">
                    <a16:creationId xmlns:a16="http://schemas.microsoft.com/office/drawing/2014/main" id="{D1CB4F90-A7D0-4591-BD25-915A322FBC06}"/>
                  </a:ext>
                </a:extLst>
              </p:cNvPr>
              <p:cNvSpPr/>
              <p:nvPr/>
            </p:nvSpPr>
            <p:spPr>
              <a:xfrm>
                <a:off x="1500487" y="5099565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𝑴𝑵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Прямокутник: округлені кути 77">
                <a:extLst>
                  <a:ext uri="{FF2B5EF4-FFF2-40B4-BE49-F238E27FC236}">
                    <a16:creationId xmlns:a16="http://schemas.microsoft.com/office/drawing/2014/main" id="{D1CB4F90-A7D0-4591-BD25-915A322FB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7" y="5099565"/>
                <a:ext cx="1885348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Рисунок 78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66D899-09DE-420B-8AA9-A69B18AD3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2" y="4876478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FBE9670C-D048-458F-85D5-F05378F3512E}"/>
                  </a:ext>
                </a:extLst>
              </p:cNvPr>
              <p:cNvSpPr/>
              <p:nvPr/>
            </p:nvSpPr>
            <p:spPr>
              <a:xfrm>
                <a:off x="1500487" y="5910701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𝑪𝑫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Прямокутник: округлені кути 79">
                <a:extLst>
                  <a:ext uri="{FF2B5EF4-FFF2-40B4-BE49-F238E27FC236}">
                    <a16:creationId xmlns:a16="http://schemas.microsoft.com/office/drawing/2014/main" id="{FBE9670C-D048-458F-85D5-F05378F35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487" y="5910701"/>
                <a:ext cx="1885348" cy="624114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57AC94F-E996-4656-B932-20A71FFD144A}"/>
              </a:ext>
            </a:extLst>
          </p:cNvPr>
          <p:cNvSpPr/>
          <p:nvPr/>
        </p:nvSpPr>
        <p:spPr>
          <a:xfrm>
            <a:off x="5613841" y="3549267"/>
            <a:ext cx="6264166" cy="916346"/>
          </a:xfrm>
          <a:prstGeom prst="roundRect">
            <a:avLst>
              <a:gd name="adj" fmla="val 9070"/>
            </a:avLst>
          </a:prstGeom>
          <a:solidFill>
            <a:srgbClr val="00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двох відрізків більшим є той, довжина якого є більшою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B1E63EC-B0D2-4D6D-A691-368D415AE4EE}"/>
              </a:ext>
            </a:extLst>
          </p:cNvPr>
          <p:cNvSpPr/>
          <p:nvPr/>
        </p:nvSpPr>
        <p:spPr>
          <a:xfrm>
            <a:off x="2048937" y="2634640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4B2A2A-0B18-4C05-ABA1-DEF348A3DB09}"/>
                  </a:ext>
                </a:extLst>
              </p:cNvPr>
              <p:cNvSpPr txBox="1"/>
              <p:nvPr/>
            </p:nvSpPr>
            <p:spPr>
              <a:xfrm>
                <a:off x="2026006" y="219781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4B2A2A-0B18-4C05-ABA1-DEF348A3D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006" y="2197812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4DAE09EE-1AB9-456B-917D-A81C87B77316}"/>
              </a:ext>
            </a:extLst>
          </p:cNvPr>
          <p:cNvGrpSpPr/>
          <p:nvPr/>
        </p:nvGrpSpPr>
        <p:grpSpPr>
          <a:xfrm>
            <a:off x="1581984" y="2607457"/>
            <a:ext cx="78564" cy="290855"/>
            <a:chOff x="1917082" y="2576460"/>
            <a:chExt cx="78564" cy="290855"/>
          </a:xfrm>
        </p:grpSpPr>
        <p:cxnSp>
          <p:nvCxnSpPr>
            <p:cNvPr id="38" name="Пряма сполучна лінія 37">
              <a:extLst>
                <a:ext uri="{FF2B5EF4-FFF2-40B4-BE49-F238E27FC236}">
                  <a16:creationId xmlns:a16="http://schemas.microsoft.com/office/drawing/2014/main" id="{701528E9-60C6-4C2F-A97A-4FCD7F3487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7082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38">
              <a:extLst>
                <a:ext uri="{FF2B5EF4-FFF2-40B4-BE49-F238E27FC236}">
                  <a16:creationId xmlns:a16="http://schemas.microsoft.com/office/drawing/2014/main" id="{F7D93775-0438-472C-BE62-FEB0E84F40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8796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6DAF1FBC-5AB1-4215-B69C-8A67F5E7FE1C}"/>
              </a:ext>
            </a:extLst>
          </p:cNvPr>
          <p:cNvGrpSpPr/>
          <p:nvPr/>
        </p:nvGrpSpPr>
        <p:grpSpPr>
          <a:xfrm>
            <a:off x="2525398" y="2517587"/>
            <a:ext cx="78564" cy="290855"/>
            <a:chOff x="1917082" y="2576460"/>
            <a:chExt cx="78564" cy="290855"/>
          </a:xfrm>
        </p:grpSpPr>
        <p:cxnSp>
          <p:nvCxnSpPr>
            <p:cNvPr id="41" name="Пряма сполучна лінія 40">
              <a:extLst>
                <a:ext uri="{FF2B5EF4-FFF2-40B4-BE49-F238E27FC236}">
                  <a16:creationId xmlns:a16="http://schemas.microsoft.com/office/drawing/2014/main" id="{A0AB760C-4A04-46D3-91A2-5699195F40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7082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41">
              <a:extLst>
                <a:ext uri="{FF2B5EF4-FFF2-40B4-BE49-F238E27FC236}">
                  <a16:creationId xmlns:a16="http://schemas.microsoft.com/office/drawing/2014/main" id="{0950BB6F-E5EE-4375-B47A-6B8FBDAC4E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78796" y="2576460"/>
              <a:ext cx="16850" cy="290855"/>
            </a:xfrm>
            <a:prstGeom prst="line">
              <a:avLst/>
            </a:prstGeom>
            <a:ln w="28575" cap="rnd">
              <a:solidFill>
                <a:srgbClr val="3E3D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AC9B0AD2-148F-49BB-ADD2-A435CD27ACCF}"/>
              </a:ext>
            </a:extLst>
          </p:cNvPr>
          <p:cNvSpPr/>
          <p:nvPr/>
        </p:nvSpPr>
        <p:spPr>
          <a:xfrm>
            <a:off x="5613841" y="4953448"/>
            <a:ext cx="6264166" cy="1089999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Серединою відрізка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називають таку точку, яка ділить його на два відрізки рівної довжини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62175E-CB6D-4D2C-A408-1EACC51195C6}"/>
                  </a:ext>
                </a:extLst>
              </p:cNvPr>
              <p:cNvSpPr txBox="1"/>
              <p:nvPr/>
            </p:nvSpPr>
            <p:spPr>
              <a:xfrm rot="18381040">
                <a:off x="1162949" y="1981552"/>
                <a:ext cx="1106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862175E-CB6D-4D2C-A408-1EACC5119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81040">
                <a:off x="1162949" y="1981552"/>
                <a:ext cx="1106455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CAFABE-9020-43BC-9C66-F1D6CBBFFB26}"/>
                  </a:ext>
                </a:extLst>
              </p:cNvPr>
              <p:cNvSpPr txBox="1"/>
              <p:nvPr/>
            </p:nvSpPr>
            <p:spPr>
              <a:xfrm rot="18381040">
                <a:off x="2321233" y="1851971"/>
                <a:ext cx="1106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000" b="1" i="1" smtClean="0">
                          <a:latin typeface="Cambria Math" panose="02040503050406030204" pitchFamily="18" charset="0"/>
                        </a:rPr>
                        <m:t> см</m:t>
                      </m:r>
                    </m:oMath>
                  </m:oMathPara>
                </a14:m>
                <a:endParaRPr lang="uk-UA" sz="16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CAFABE-9020-43BC-9C66-F1D6CBBF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381040">
                <a:off x="2321233" y="1851971"/>
                <a:ext cx="110645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0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4" grpId="0" animBg="1"/>
      <p:bldP spid="36" grpId="0"/>
      <p:bldP spid="44" grpId="0" animBg="1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49335"/>
                <a:ext cx="6800192" cy="215343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Накресліть відрізки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так, щоб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мм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мм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Порівняйте довжини відрізків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𝑴𝑵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49335"/>
                <a:ext cx="6800192" cy="2153438"/>
              </a:xfrm>
              <a:prstGeom prst="rect">
                <a:avLst/>
              </a:prstGeom>
              <a:blipFill>
                <a:blip r:embed="rId3"/>
                <a:stretch>
                  <a:fillRect l="-1165" r="-2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548CFCEC-42EF-4D38-9F92-57E6BFEB0C92}"/>
              </a:ext>
            </a:extLst>
          </p:cNvPr>
          <p:cNvCxnSpPr>
            <a:cxnSpLocks/>
          </p:cNvCxnSpPr>
          <p:nvPr/>
        </p:nvCxnSpPr>
        <p:spPr>
          <a:xfrm flipH="1">
            <a:off x="617078" y="2848303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8D3CF8B9-DF3F-4118-BA05-0F5215B25CFF}"/>
              </a:ext>
            </a:extLst>
          </p:cNvPr>
          <p:cNvSpPr/>
          <p:nvPr/>
        </p:nvSpPr>
        <p:spPr>
          <a:xfrm>
            <a:off x="556781" y="278800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F755EC-3741-4DC5-B4EE-FBFDCAA247E4}"/>
                  </a:ext>
                </a:extLst>
              </p:cNvPr>
              <p:cNvSpPr txBox="1"/>
              <p:nvPr/>
            </p:nvSpPr>
            <p:spPr>
              <a:xfrm>
                <a:off x="246966" y="239645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F755EC-3741-4DC5-B4EE-FBFDCAA2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6" y="2396450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Овал 20">
            <a:extLst>
              <a:ext uri="{FF2B5EF4-FFF2-40B4-BE49-F238E27FC236}">
                <a16:creationId xmlns:a16="http://schemas.microsoft.com/office/drawing/2014/main" id="{AC45CD9C-25A8-40D1-BDBE-1F873A43E68D}"/>
              </a:ext>
            </a:extLst>
          </p:cNvPr>
          <p:cNvSpPr/>
          <p:nvPr/>
        </p:nvSpPr>
        <p:spPr>
          <a:xfrm>
            <a:off x="3778584" y="278800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820D3-10B2-4FC6-A510-FDF6FBD50E64}"/>
                  </a:ext>
                </a:extLst>
              </p:cNvPr>
              <p:cNvSpPr txBox="1"/>
              <p:nvPr/>
            </p:nvSpPr>
            <p:spPr>
              <a:xfrm>
                <a:off x="3755667" y="239645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84820D3-10B2-4FC6-A510-FDF6FBD50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667" y="2396450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F4EFD3B8-A7B4-48AE-97B5-F2AE7ACF4EC4}"/>
              </a:ext>
            </a:extLst>
          </p:cNvPr>
          <p:cNvCxnSpPr>
            <a:cxnSpLocks/>
          </p:cNvCxnSpPr>
          <p:nvPr/>
        </p:nvCxnSpPr>
        <p:spPr>
          <a:xfrm flipH="1">
            <a:off x="617078" y="3371740"/>
            <a:ext cx="251578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extLst>
              <a:ext uri="{FF2B5EF4-FFF2-40B4-BE49-F238E27FC236}">
                <a16:creationId xmlns:a16="http://schemas.microsoft.com/office/drawing/2014/main" id="{3880FE00-DC65-4A63-8CB0-7995370DC488}"/>
              </a:ext>
            </a:extLst>
          </p:cNvPr>
          <p:cNvSpPr/>
          <p:nvPr/>
        </p:nvSpPr>
        <p:spPr>
          <a:xfrm>
            <a:off x="556779" y="331144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5D091E-6D02-4C72-9C2D-7938BECE1300}"/>
                  </a:ext>
                </a:extLst>
              </p:cNvPr>
              <p:cNvSpPr txBox="1"/>
              <p:nvPr/>
            </p:nvSpPr>
            <p:spPr>
              <a:xfrm>
                <a:off x="246966" y="343430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5D091E-6D02-4C72-9C2D-7938BECE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66" y="343430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 l="-4054" r="-54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>
            <a:extLst>
              <a:ext uri="{FF2B5EF4-FFF2-40B4-BE49-F238E27FC236}">
                <a16:creationId xmlns:a16="http://schemas.microsoft.com/office/drawing/2014/main" id="{D002C1CA-0106-476F-8F15-9056A19BC43A}"/>
              </a:ext>
            </a:extLst>
          </p:cNvPr>
          <p:cNvSpPr/>
          <p:nvPr/>
        </p:nvSpPr>
        <p:spPr>
          <a:xfrm>
            <a:off x="3079080" y="3311444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0C9325-E094-421A-98CF-EAC5F77FB858}"/>
                  </a:ext>
                </a:extLst>
              </p:cNvPr>
              <p:cNvSpPr txBox="1"/>
              <p:nvPr/>
            </p:nvSpPr>
            <p:spPr>
              <a:xfrm>
                <a:off x="2920921" y="336433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0C9325-E094-421A-98CF-EAC5F77FB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21" y="3364334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F2D0E054-6C7D-4478-A03B-79297357B3A7}"/>
                  </a:ext>
                </a:extLst>
              </p:cNvPr>
              <p:cNvSpPr/>
              <p:nvPr/>
            </p:nvSpPr>
            <p:spPr>
              <a:xfrm>
                <a:off x="556779" y="4226054"/>
                <a:ext cx="2576084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см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мм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F2D0E054-6C7D-4478-A03B-79297357B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79" y="4226054"/>
                <a:ext cx="2576084" cy="62411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кутник: округлені кути 29">
                <a:extLst>
                  <a:ext uri="{FF2B5EF4-FFF2-40B4-BE49-F238E27FC236}">
                    <a16:creationId xmlns:a16="http://schemas.microsoft.com/office/drawing/2014/main" id="{F1303C2C-BCC2-4693-B7E6-0EB27234318D}"/>
                  </a:ext>
                </a:extLst>
              </p:cNvPr>
              <p:cNvSpPr/>
              <p:nvPr/>
            </p:nvSpPr>
            <p:spPr>
              <a:xfrm>
                <a:off x="563291" y="5063815"/>
                <a:ext cx="2576084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𝑴𝑵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см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uk-UA" sz="2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uk-UA" sz="2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мм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кутник: округлені кути 29">
                <a:extLst>
                  <a:ext uri="{FF2B5EF4-FFF2-40B4-BE49-F238E27FC236}">
                    <a16:creationId xmlns:a16="http://schemas.microsoft.com/office/drawing/2014/main" id="{F1303C2C-BCC2-4693-B7E6-0EB27234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1" y="5063815"/>
                <a:ext cx="2576084" cy="624114"/>
              </a:xfrm>
              <a:prstGeom prst="roundRect">
                <a:avLst/>
              </a:prstGeom>
              <a:blipFill>
                <a:blip r:embed="rId11"/>
                <a:stretch>
                  <a:fillRect l="-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D35362BF-2993-4F79-B56C-E8B547269F4C}"/>
                  </a:ext>
                </a:extLst>
              </p:cNvPr>
              <p:cNvSpPr/>
              <p:nvPr/>
            </p:nvSpPr>
            <p:spPr>
              <a:xfrm>
                <a:off x="572324" y="5900098"/>
                <a:ext cx="2576084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𝑴𝑵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D35362BF-2993-4F79-B56C-E8B547269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4" y="5900098"/>
                <a:ext cx="2576084" cy="62411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994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3.75E-6 -0.1569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9" grpId="0" animBg="1"/>
      <p:bldP spid="20" grpId="0"/>
      <p:bldP spid="21" grpId="0" animBg="1"/>
      <p:bldP spid="22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1794144"/>
                <a:ext cx="6701428" cy="103313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відрізки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так, щоб вони перетиналися в точці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1794144"/>
                <a:ext cx="6701428" cy="1033137"/>
              </a:xfrm>
              <a:prstGeom prst="rect">
                <a:avLst/>
              </a:prstGeom>
              <a:blipFill>
                <a:blip r:embed="rId3"/>
                <a:stretch>
                  <a:fillRect l="-364" t="-2353" b="-11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sp>
        <p:nvSpPr>
          <p:cNvPr id="65" name="Прямокутник 64">
            <a:extLst>
              <a:ext uri="{FF2B5EF4-FFF2-40B4-BE49-F238E27FC236}">
                <a16:creationId xmlns:a16="http://schemas.microsoft.com/office/drawing/2014/main" id="{ABA347A4-65AA-4258-8688-72D4305BC36D}"/>
              </a:ext>
            </a:extLst>
          </p:cNvPr>
          <p:cNvSpPr/>
          <p:nvPr/>
        </p:nvSpPr>
        <p:spPr>
          <a:xfrm>
            <a:off x="5490572" y="3156484"/>
            <a:ext cx="6701428" cy="868977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утворилося відрізків?</a:t>
            </a:r>
          </a:p>
        </p:txBody>
      </p:sp>
      <p:sp>
        <p:nvSpPr>
          <p:cNvPr id="66" name="Прямокутник 65">
            <a:extLst>
              <a:ext uri="{FF2B5EF4-FFF2-40B4-BE49-F238E27FC236}">
                <a16:creationId xmlns:a16="http://schemas.microsoft.com/office/drawing/2014/main" id="{583DE150-25E7-4A4F-990C-18C40ACBFF53}"/>
              </a:ext>
            </a:extLst>
          </p:cNvPr>
          <p:cNvSpPr/>
          <p:nvPr/>
        </p:nvSpPr>
        <p:spPr>
          <a:xfrm>
            <a:off x="5490572" y="4418539"/>
            <a:ext cx="6701428" cy="927411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Виміряйте довжину двох будь-яких відрізків та запишіть її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A2FCC2D-0FA0-4DB1-9BBB-1187C0539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3110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2362392"/>
                <a:ext cx="6701428" cy="927411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лежить між точками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2362392"/>
                <a:ext cx="6701428" cy="927411"/>
              </a:xfrm>
              <a:prstGeom prst="rect">
                <a:avLst/>
              </a:prstGeom>
              <a:blipFill>
                <a:blip r:embed="rId3"/>
                <a:stretch>
                  <a:fillRect l="-364" t="-8553" r="-1820" b="-19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/>
              <p:nvPr/>
            </p:nvSpPr>
            <p:spPr>
              <a:xfrm>
                <a:off x="5499910" y="3510703"/>
                <a:ext cx="6544944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см; </a:t>
                </a:r>
              </a:p>
            </p:txBody>
          </p:sp>
        </mc:Choice>
        <mc:Fallback xmlns="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910" y="3510703"/>
                <a:ext cx="6544944" cy="730777"/>
              </a:xfrm>
              <a:prstGeom prst="rect">
                <a:avLst/>
              </a:prstGeom>
              <a:blipFill>
                <a:blip r:embed="rId5"/>
                <a:stretch>
                  <a:fillRect l="-1862"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8E7C051-E8EF-4CB9-8783-F9F9DA8E4F7A}"/>
                  </a:ext>
                </a:extLst>
              </p:cNvPr>
              <p:cNvSpPr/>
              <p:nvPr/>
            </p:nvSpPr>
            <p:spPr>
              <a:xfrm>
                <a:off x="5499909" y="4462380"/>
                <a:ext cx="6544945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дм; </a:t>
                </a:r>
              </a:p>
            </p:txBody>
          </p:sp>
        </mc:Choice>
        <mc:Fallback xmlns="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8E7C051-E8EF-4CB9-8783-F9F9DA8E4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909" y="4462380"/>
                <a:ext cx="6544945" cy="730777"/>
              </a:xfrm>
              <a:prstGeom prst="rect">
                <a:avLst/>
              </a:prstGeom>
              <a:blipFill>
                <a:blip r:embed="rId6"/>
                <a:stretch>
                  <a:fillRect l="-1862" r="-2886"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5100B897-0DE7-4971-B73B-C52130EEE064}"/>
              </a:ext>
            </a:extLst>
          </p:cNvPr>
          <p:cNvCxnSpPr>
            <a:cxnSpLocks/>
          </p:cNvCxnSpPr>
          <p:nvPr/>
        </p:nvCxnSpPr>
        <p:spPr>
          <a:xfrm flipH="1">
            <a:off x="740223" y="3121572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>
            <a:extLst>
              <a:ext uri="{FF2B5EF4-FFF2-40B4-BE49-F238E27FC236}">
                <a16:creationId xmlns:a16="http://schemas.microsoft.com/office/drawing/2014/main" id="{CC5A02F6-E22E-43C2-B540-9B989C8C62EF}"/>
              </a:ext>
            </a:extLst>
          </p:cNvPr>
          <p:cNvSpPr/>
          <p:nvPr/>
        </p:nvSpPr>
        <p:spPr>
          <a:xfrm>
            <a:off x="679926" y="30612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ACC08B-675A-4C7B-953C-C393CE907A6B}"/>
                  </a:ext>
                </a:extLst>
              </p:cNvPr>
              <p:cNvSpPr txBox="1"/>
              <p:nvPr/>
            </p:nvSpPr>
            <p:spPr>
              <a:xfrm>
                <a:off x="370111" y="26697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4ACC08B-675A-4C7B-953C-C393CE907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1" y="2669719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Овал 43">
            <a:extLst>
              <a:ext uri="{FF2B5EF4-FFF2-40B4-BE49-F238E27FC236}">
                <a16:creationId xmlns:a16="http://schemas.microsoft.com/office/drawing/2014/main" id="{E8354EAF-2A8B-40CC-AD2E-6E32077D83C2}"/>
              </a:ext>
            </a:extLst>
          </p:cNvPr>
          <p:cNvSpPr/>
          <p:nvPr/>
        </p:nvSpPr>
        <p:spPr>
          <a:xfrm>
            <a:off x="3901729" y="30612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42D7FC-B097-4CE8-9588-D8C90E34F621}"/>
                  </a:ext>
                </a:extLst>
              </p:cNvPr>
              <p:cNvSpPr txBox="1"/>
              <p:nvPr/>
            </p:nvSpPr>
            <p:spPr>
              <a:xfrm>
                <a:off x="3878812" y="26697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42D7FC-B097-4CE8-9588-D8C90E34F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812" y="2669719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>
            <a:extLst>
              <a:ext uri="{FF2B5EF4-FFF2-40B4-BE49-F238E27FC236}">
                <a16:creationId xmlns:a16="http://schemas.microsoft.com/office/drawing/2014/main" id="{24C9662B-73D0-41EB-9D46-F19C7608A7DD}"/>
              </a:ext>
            </a:extLst>
          </p:cNvPr>
          <p:cNvSpPr/>
          <p:nvPr/>
        </p:nvSpPr>
        <p:spPr>
          <a:xfrm>
            <a:off x="2856903" y="306127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20115-D2D7-4140-A6F0-B42EE67CF0CF}"/>
                  </a:ext>
                </a:extLst>
              </p:cNvPr>
              <p:cNvSpPr txBox="1"/>
              <p:nvPr/>
            </p:nvSpPr>
            <p:spPr>
              <a:xfrm>
                <a:off x="2833986" y="266971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B120115-D2D7-4140-A6F0-B42EE67C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986" y="2669719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042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39" grpId="0" animBg="1"/>
      <p:bldP spid="42" grpId="0" animBg="1"/>
      <p:bldP spid="43" grpId="0"/>
      <p:bldP spid="44" grpId="0" animBg="1"/>
      <p:bldP spid="45" grpId="0"/>
      <p:bldP spid="46" grpId="0" animBg="1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90572" y="1826364"/>
                <a:ext cx="6701428" cy="927411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лежать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одній прямій, 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572" y="1826364"/>
                <a:ext cx="6701428" cy="927411"/>
              </a:xfrm>
              <a:prstGeom prst="rect">
                <a:avLst/>
              </a:prstGeom>
              <a:blipFill>
                <a:blip r:embed="rId3"/>
                <a:stretch>
                  <a:fillRect t="-8553" r="-182" b="-190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/>
              <p:nvPr/>
            </p:nvSpPr>
            <p:spPr>
              <a:xfrm>
                <a:off x="5499910" y="2974675"/>
                <a:ext cx="6544944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 i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65" name="Прямокутник 64">
                <a:extLst>
                  <a:ext uri="{FF2B5EF4-FFF2-40B4-BE49-F238E27FC236}">
                    <a16:creationId xmlns:a16="http://schemas.microsoft.com/office/drawing/2014/main" id="{ABA347A4-65AA-4258-8688-72D4305BC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910" y="2974675"/>
                <a:ext cx="6544944" cy="730777"/>
              </a:xfrm>
              <a:prstGeom prst="rect">
                <a:avLst/>
              </a:prstGeom>
              <a:blipFill>
                <a:blip r:embed="rId5"/>
                <a:stretch>
                  <a:fillRect l="-1862" r="-2607"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8E7C051-E8EF-4CB9-8783-F9F9DA8E4F7A}"/>
                  </a:ext>
                </a:extLst>
              </p:cNvPr>
              <p:cNvSpPr/>
              <p:nvPr/>
            </p:nvSpPr>
            <p:spPr>
              <a:xfrm>
                <a:off x="5499909" y="3926352"/>
                <a:ext cx="6544945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𝑲𝑳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𝑳𝑴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  <m:r>
                      <a:rPr lang="uk-UA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𝑲𝑴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uk-UA" sz="2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см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E8E7C051-E8EF-4CB9-8783-F9F9DA8E4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909" y="3926352"/>
                <a:ext cx="6544945" cy="730777"/>
              </a:xfrm>
              <a:prstGeom prst="rect">
                <a:avLst/>
              </a:prstGeom>
              <a:blipFill>
                <a:blip r:embed="rId6"/>
                <a:stretch>
                  <a:fillRect l="-1862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4501BC-51FF-4104-892D-58F41F672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2587"/>
            <a:ext cx="5400820" cy="3726748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C7F297D4-53B8-4CDE-A41A-B72861BF76E0}"/>
              </a:ext>
            </a:extLst>
          </p:cNvPr>
          <p:cNvSpPr/>
          <p:nvPr/>
        </p:nvSpPr>
        <p:spPr>
          <a:xfrm>
            <a:off x="5490572" y="4878029"/>
            <a:ext cx="6701428" cy="1404604"/>
          </a:xfrm>
          <a:prstGeom prst="rect">
            <a:avLst/>
          </a:prstGeom>
          <a:solidFill>
            <a:srgbClr val="007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разі позитивної відповіді вкажіть, яка з точок лежить між двома іншими</a:t>
            </a:r>
          </a:p>
        </p:txBody>
      </p:sp>
    </p:spTree>
    <p:extLst>
      <p:ext uri="{BB962C8B-B14F-4D97-AF65-F5344CB8AC3E}">
        <p14:creationId xmlns:p14="http://schemas.microsoft.com/office/powerpoint/2010/main" val="701538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5" grpId="0" animBg="1"/>
      <p:bldP spid="3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192858"/>
                <a:ext cx="6800192" cy="26991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прямій позначено 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причому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𝟒𝟐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 2 мм,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𝑳𝑴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𝟕𝟒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Яка з точок лежить між двома іншими? Відповідь обґрунтуйте.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192858"/>
                <a:ext cx="6800192" cy="2699177"/>
              </a:xfrm>
              <a:prstGeom prst="rect">
                <a:avLst/>
              </a:prstGeom>
              <a:blipFill>
                <a:blip r:embed="rId3"/>
                <a:stretch>
                  <a:fillRect l="-806" r="-23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0166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3.75E-6 -0.15695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належать відрізку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Знайдіть довжину відрізка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𝑪𝑫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808" y="3429000"/>
                <a:ext cx="6800192" cy="2102069"/>
              </a:xfrm>
              <a:prstGeom prst="rect">
                <a:avLst/>
              </a:prstGeom>
              <a:blipFill>
                <a:blip r:embed="rId3"/>
                <a:stretch>
                  <a:fillRect b="-5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F0F9B81B-B5A6-4B42-B534-C929DE14A2FF}"/>
              </a:ext>
            </a:extLst>
          </p:cNvPr>
          <p:cNvCxnSpPr>
            <a:cxnSpLocks/>
          </p:cNvCxnSpPr>
          <p:nvPr/>
        </p:nvCxnSpPr>
        <p:spPr>
          <a:xfrm flipH="1">
            <a:off x="1168607" y="3813504"/>
            <a:ext cx="32454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95E2A1F1-6848-4155-A6FA-D2B682524DD2}"/>
              </a:ext>
            </a:extLst>
          </p:cNvPr>
          <p:cNvSpPr/>
          <p:nvPr/>
        </p:nvSpPr>
        <p:spPr>
          <a:xfrm>
            <a:off x="1108310" y="375320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B9704-309C-4E3A-8A85-088E5E62F3C2}"/>
                  </a:ext>
                </a:extLst>
              </p:cNvPr>
              <p:cNvSpPr txBox="1"/>
              <p:nvPr/>
            </p:nvSpPr>
            <p:spPr>
              <a:xfrm>
                <a:off x="798495" y="33616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24B9704-309C-4E3A-8A85-088E5E62F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5" y="336165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E91C17E2-A44E-46B1-82F8-B8BA72DA448E}"/>
              </a:ext>
            </a:extLst>
          </p:cNvPr>
          <p:cNvSpPr/>
          <p:nvPr/>
        </p:nvSpPr>
        <p:spPr>
          <a:xfrm>
            <a:off x="4330113" y="375320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5499E-CF68-4371-B8A5-E4BA3A4B46E8}"/>
                  </a:ext>
                </a:extLst>
              </p:cNvPr>
              <p:cNvSpPr txBox="1"/>
              <p:nvPr/>
            </p:nvSpPr>
            <p:spPr>
              <a:xfrm>
                <a:off x="4307196" y="33616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85499E-CF68-4371-B8A5-E4BA3A4B4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96" y="336165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356D5AA2-B842-466F-ADA6-B08E747EDEED}"/>
              </a:ext>
            </a:extLst>
          </p:cNvPr>
          <p:cNvSpPr/>
          <p:nvPr/>
        </p:nvSpPr>
        <p:spPr>
          <a:xfrm>
            <a:off x="2831646" y="375320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913B72-9AF1-4FF0-8D3F-073BE1876E45}"/>
                  </a:ext>
                </a:extLst>
              </p:cNvPr>
              <p:cNvSpPr txBox="1"/>
              <p:nvPr/>
            </p:nvSpPr>
            <p:spPr>
              <a:xfrm>
                <a:off x="2808729" y="33616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1913B72-9AF1-4FF0-8D3F-073BE1876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29" y="3361651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>
            <a:extLst>
              <a:ext uri="{FF2B5EF4-FFF2-40B4-BE49-F238E27FC236}">
                <a16:creationId xmlns:a16="http://schemas.microsoft.com/office/drawing/2014/main" id="{5C829539-B958-4B62-B6BA-A8FAE2E03073}"/>
              </a:ext>
            </a:extLst>
          </p:cNvPr>
          <p:cNvSpPr/>
          <p:nvPr/>
        </p:nvSpPr>
        <p:spPr>
          <a:xfrm>
            <a:off x="1999778" y="3753208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BBE50-C294-46B2-8E67-402CF71AF620}"/>
                  </a:ext>
                </a:extLst>
              </p:cNvPr>
              <p:cNvSpPr txBox="1"/>
              <p:nvPr/>
            </p:nvSpPr>
            <p:spPr>
              <a:xfrm>
                <a:off x="1976861" y="336165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8BBE50-C294-46B2-8E67-402CF71AF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61" y="3361651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6854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3.75E-6 -0.1569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404D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b="1" kern="1200" dirty="0">
              <a:solidFill>
                <a:srgbClr val="404D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400820" y="1623085"/>
                <a:ext cx="6791180" cy="15875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належить відрізку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Визначте довжини відрізків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якщо: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20" y="1623085"/>
                <a:ext cx="6791180" cy="1587500"/>
              </a:xfrm>
              <a:prstGeom prst="rect">
                <a:avLst/>
              </a:prstGeom>
              <a:blipFill>
                <a:blip r:embed="rId3"/>
                <a:stretch>
                  <a:fillRect b="-34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7AEADA-D379-4498-A792-48D005AFF9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80"/>
            <a:ext cx="5400820" cy="37267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09ADC49-13BA-41D3-8698-C0BF247A2AC3}"/>
                  </a:ext>
                </a:extLst>
              </p:cNvPr>
              <p:cNvSpPr/>
              <p:nvPr/>
            </p:nvSpPr>
            <p:spPr>
              <a:xfrm>
                <a:off x="5400820" y="3512695"/>
                <a:ext cx="6544944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втричі менший від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909ADC49-13BA-41D3-8698-C0BF247A2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20" y="3512695"/>
                <a:ext cx="6544944" cy="730777"/>
              </a:xfrm>
              <a:prstGeom prst="rect">
                <a:avLst/>
              </a:prstGeom>
              <a:blipFill>
                <a:blip r:embed="rId6"/>
                <a:stretch>
                  <a:fillRect l="-1955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72511B1B-8B31-4AF2-9A4B-90E884C1C414}"/>
                  </a:ext>
                </a:extLst>
              </p:cNvPr>
              <p:cNvSpPr/>
              <p:nvPr/>
            </p:nvSpPr>
            <p:spPr>
              <a:xfrm>
                <a:off x="5400820" y="4504138"/>
                <a:ext cx="6544944" cy="73077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більший за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</a:t>
                </a:r>
                <a14:m>
                  <m:oMath xmlns:m="http://schemas.openxmlformats.org/officeDocument/2006/math"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дм; </a:t>
                </a:r>
              </a:p>
            </p:txBody>
          </p:sp>
        </mc:Choice>
        <mc:Fallback xmlns="">
          <p:sp>
            <p:nvSpPr>
              <p:cNvPr id="20" name="Прямокутник 19">
                <a:extLst>
                  <a:ext uri="{FF2B5EF4-FFF2-40B4-BE49-F238E27FC236}">
                    <a16:creationId xmlns:a16="http://schemas.microsoft.com/office/drawing/2014/main" id="{72511B1B-8B31-4AF2-9A4B-90E884C1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820" y="4504138"/>
                <a:ext cx="6544944" cy="730777"/>
              </a:xfrm>
              <a:prstGeom prst="rect">
                <a:avLst/>
              </a:prstGeom>
              <a:blipFill>
                <a:blip r:embed="rId7"/>
                <a:stretch>
                  <a:fillRect l="-1955" b="-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3096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відрізка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96478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 відрізок бути від’ємним? Чому?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2901458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точка називається внутрішньою точкою відрізка?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542020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які геометричні фігури розділяють відрізок дві позначені на ньому точки, що не є кінцями цього відрізка?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838130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точка є серединою відрізка?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3D667AF2-FC42-444D-8714-699A2FDB6E90}"/>
              </a:ext>
            </a:extLst>
          </p:cNvPr>
          <p:cNvSpPr/>
          <p:nvPr/>
        </p:nvSpPr>
        <p:spPr>
          <a:xfrm>
            <a:off x="508000" y="4677256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вимірювання відрізків</a:t>
            </a:r>
          </a:p>
        </p:txBody>
      </p:sp>
    </p:spTree>
    <p:extLst>
      <p:ext uri="{BB962C8B-B14F-4D97-AF65-F5344CB8AC3E}">
        <p14:creationId xmlns:p14="http://schemas.microsoft.com/office/powerpoint/2010/main" val="7525182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1028114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які геометричні фігури, точка, що знаходиться на прямій, розбиває пряму?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386221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прямих можна побудувати через одну точку?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322893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прямих можна побудувати через дві точки?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627124"/>
            <a:ext cx="11338560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Скільки спільних точок можуть мати дві прямі?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4259565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геометрична фігура є найпростішою геометричною фігурою?</a:t>
            </a:r>
          </a:p>
        </p:txBody>
      </p:sp>
    </p:spTree>
    <p:extLst>
      <p:ext uri="{BB962C8B-B14F-4D97-AF65-F5344CB8AC3E}">
        <p14:creationId xmlns:p14="http://schemas.microsoft.com/office/powerpoint/2010/main" val="19338194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D1E91230-F220-48A6-8BFA-EDD0C94ABD92}"/>
              </a:ext>
            </a:extLst>
          </p:cNvPr>
          <p:cNvSpPr txBox="1"/>
          <p:nvPr/>
        </p:nvSpPr>
        <p:spPr>
          <a:xfrm>
            <a:off x="3155795" y="2760888"/>
            <a:ext cx="9036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і пряма. Властивості точок і прямих. Промінь</a:t>
            </a:r>
          </a:p>
        </p:txBody>
      </p: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24.06.2020</a:t>
            </a:fld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F528FF6-94B8-487C-84F8-E790B52BD814}"/>
              </a:ext>
            </a:extLst>
          </p:cNvPr>
          <p:cNvGrpSpPr/>
          <p:nvPr/>
        </p:nvGrpSpPr>
        <p:grpSpPr>
          <a:xfrm>
            <a:off x="3135979" y="2238703"/>
            <a:ext cx="9056021" cy="2307608"/>
            <a:chOff x="3135979" y="2238703"/>
            <a:chExt cx="9056021" cy="2307608"/>
          </a:xfrm>
          <a:solidFill>
            <a:srgbClr val="33565D"/>
          </a:solidFill>
        </p:grpSpPr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F6477E2D-5D85-4794-B750-1AF8378BCD49}"/>
                </a:ext>
              </a:extLst>
            </p:cNvPr>
            <p:cNvSpPr/>
            <p:nvPr/>
          </p:nvSpPr>
          <p:spPr>
            <a:xfrm>
              <a:off x="3135979" y="2238703"/>
              <a:ext cx="9056019" cy="23076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C93C8CE-72D8-4E11-855C-1D218E4D6E76}"/>
                </a:ext>
              </a:extLst>
            </p:cNvPr>
            <p:cNvSpPr txBox="1"/>
            <p:nvPr/>
          </p:nvSpPr>
          <p:spPr>
            <a:xfrm>
              <a:off x="3155795" y="2943451"/>
              <a:ext cx="9036205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b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Виконати №14</a:t>
              </a:r>
              <a:r>
                <a:rPr lang="uk-UA" sz="32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17, </a:t>
              </a:r>
              <a:r>
                <a:rPr lang="uk-UA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23, 29</a:t>
              </a:r>
            </a:p>
          </p:txBody>
        </p:sp>
      </p:grpSp>
      <p:pic>
        <p:nvPicPr>
          <p:cNvPr id="10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CDB00B48-F3F1-4F75-A01A-B93CB1FB0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624462" y="314693"/>
            <a:ext cx="1027535" cy="1154748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577F2CCB-4CC1-4EF7-8E51-D81632117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34178" y="1678817"/>
            <a:ext cx="996412" cy="1119772"/>
          </a:xfrm>
          <a:prstGeom prst="rect">
            <a:avLst/>
          </a:prstGeom>
        </p:spPr>
      </p:pic>
      <p:pic>
        <p:nvPicPr>
          <p:cNvPr id="28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DDC5C903-80CC-48B8-B2C3-F5FCDD9E3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59" y="1382064"/>
            <a:ext cx="1108658" cy="12459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A538CB-E42A-451C-B896-5A6BDD02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323280" y="3225953"/>
            <a:ext cx="1039580" cy="1168285"/>
          </a:xfrm>
          <a:prstGeom prst="rect">
            <a:avLst/>
          </a:prstGeom>
        </p:spPr>
      </p:pic>
      <p:pic>
        <p:nvPicPr>
          <p:cNvPr id="32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5FC528AD-6CD1-43DF-AFE4-4182BCBEA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1717736" y="2465276"/>
            <a:ext cx="1448767" cy="1628129"/>
          </a:xfrm>
          <a:prstGeom prst="rect">
            <a:avLst/>
          </a:prstGeom>
        </p:spPr>
      </p:pic>
      <p:pic>
        <p:nvPicPr>
          <p:cNvPr id="34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788128ED-0F8D-42A9-A911-5FECE66AFE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176702" y="4490904"/>
            <a:ext cx="1145793" cy="1287646"/>
          </a:xfrm>
          <a:prstGeom prst="rect">
            <a:avLst/>
          </a:prstGeom>
        </p:spPr>
      </p:pic>
      <p:pic>
        <p:nvPicPr>
          <p:cNvPr id="36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19ED34C0-BD8B-45E2-92C7-10719C36C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626004" y="4206291"/>
            <a:ext cx="1348133" cy="1515037"/>
          </a:xfrm>
          <a:prstGeom prst="rect">
            <a:avLst/>
          </a:prstGeom>
        </p:spPr>
      </p:pic>
      <p:pic>
        <p:nvPicPr>
          <p:cNvPr id="38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CCD88ABF-9A1D-412E-A3BC-BFBCCA7D0D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5" y="4822069"/>
            <a:ext cx="1261741" cy="1417949"/>
          </a:xfrm>
          <a:prstGeom prst="rect">
            <a:avLst/>
          </a:prstGeom>
        </p:spPr>
      </p:pic>
      <p:pic>
        <p:nvPicPr>
          <p:cNvPr id="40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F09F31D3-0337-4CF9-9CAD-093644629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577" y="5736325"/>
            <a:ext cx="949727" cy="1067307"/>
          </a:xfrm>
          <a:prstGeom prst="rect">
            <a:avLst/>
          </a:prstGeom>
        </p:spPr>
      </p:pic>
      <p:pic>
        <p:nvPicPr>
          <p:cNvPr id="42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F13C59D8-4C49-48E1-B2DE-A123EA4DB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157431" y="5376951"/>
            <a:ext cx="1090212" cy="1225184"/>
          </a:xfrm>
          <a:prstGeom prst="rect">
            <a:avLst/>
          </a:prstGeom>
        </p:spPr>
      </p:pic>
      <p:pic>
        <p:nvPicPr>
          <p:cNvPr id="44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7444CEFF-534D-4D52-A4B7-3A1F8658CC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91" y="5795115"/>
            <a:ext cx="909327" cy="1021905"/>
          </a:xfrm>
          <a:prstGeom prst="rect">
            <a:avLst/>
          </a:prstGeom>
        </p:spPr>
      </p:pic>
      <p:pic>
        <p:nvPicPr>
          <p:cNvPr id="46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4D3DEA76-277E-44AE-8B84-9DD2C593A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4079520" y="5769828"/>
            <a:ext cx="1188503" cy="133564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42F1BD-2F0B-4312-9E49-9AF2D57FE991}"/>
              </a:ext>
            </a:extLst>
          </p:cNvPr>
          <p:cNvSpPr txBox="1"/>
          <p:nvPr/>
        </p:nvSpPr>
        <p:spPr>
          <a:xfrm>
            <a:off x="5679549" y="322247"/>
            <a:ext cx="517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35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31A016-41BC-4013-BDCF-0E4B371BD067}"/>
              </a:ext>
            </a:extLst>
          </p:cNvPr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31" name="Дата 1">
            <a:extLst>
              <a:ext uri="{FF2B5EF4-FFF2-40B4-BE49-F238E27FC236}">
                <a16:creationId xmlns:a16="http://schemas.microsoft.com/office/drawing/2014/main" id="{47B41FC1-F636-4208-BF88-F403636D6DD5}"/>
              </a:ext>
            </a:extLst>
          </p:cNvPr>
          <p:cNvSpPr txBox="1">
            <a:spLocks/>
          </p:cNvSpPr>
          <p:nvPr/>
        </p:nvSpPr>
        <p:spPr>
          <a:xfrm>
            <a:off x="5343415" y="6485088"/>
            <a:ext cx="1298339" cy="3539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rgbClr val="33565D"/>
                </a:solidFill>
              </a:rPr>
              <a:pPr/>
              <a:t>24.06.2020</a:t>
            </a:fld>
            <a:endParaRPr lang="ru-RU" dirty="0">
              <a:solidFill>
                <a:srgbClr val="33565D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5C8D04-9611-47C6-B0A3-21D3AE2648BD}"/>
              </a:ext>
            </a:extLst>
          </p:cNvPr>
          <p:cNvSpPr txBox="1"/>
          <p:nvPr/>
        </p:nvSpPr>
        <p:spPr>
          <a:xfrm>
            <a:off x="6582083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3565D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7" name="Рисунок 6" descr="Зображення, що містить знак, зупинка, тарілка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831E031-83C2-48A6-B024-667A4E2A7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02" y="120524"/>
            <a:ext cx="976896" cy="9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02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6F08842F-3075-461E-8AEA-0A5D2C36E128}"/>
              </a:ext>
            </a:extLst>
          </p:cNvPr>
          <p:cNvCxnSpPr>
            <a:cxnSpLocks/>
          </p:cNvCxnSpPr>
          <p:nvPr/>
        </p:nvCxnSpPr>
        <p:spPr>
          <a:xfrm flipH="1">
            <a:off x="981154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B146356A-0F2F-42B8-929E-E9A0452B186F}"/>
                  </a:ext>
                </a:extLst>
              </p:cNvPr>
              <p:cNvSpPr/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B146356A-0F2F-42B8-929E-E9A0452B1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blipFill>
                <a:blip r:embed="rId3"/>
                <a:stretch>
                  <a:fillRect l="-2029" t="-13514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01742-B79A-4A0E-BC63-9DA09D378A5F}"/>
                  </a:ext>
                </a:extLst>
              </p:cNvPr>
              <p:cNvSpPr txBox="1"/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01742-B79A-4A0E-BC63-9DA09D37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4C5CA-5C30-4CEE-AB51-F884BCE0D74A}"/>
                  </a:ext>
                </a:extLst>
              </p:cNvPr>
              <p:cNvSpPr txBox="1"/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4C5CA-5C30-4CEE-AB51-F884BCE0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8BFA3460-62C9-4987-96B2-F4A377FF7E81}"/>
              </a:ext>
            </a:extLst>
          </p:cNvPr>
          <p:cNvSpPr/>
          <p:nvPr/>
        </p:nvSpPr>
        <p:spPr>
          <a:xfrm>
            <a:off x="909958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1AFE2F5-8C80-4A81-BB8B-5022D73CF671}"/>
              </a:ext>
            </a:extLst>
          </p:cNvPr>
          <p:cNvSpPr/>
          <p:nvPr/>
        </p:nvSpPr>
        <p:spPr>
          <a:xfrm>
            <a:off x="2671292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5055476" y="929598"/>
            <a:ext cx="6822531" cy="192921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частина прямої, що складається з усіх точок цієї прямої, які лежать між її точками, разом із цими точками. Ці точки називаються кінцями відрізка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BD4C6F39-AEB7-4CEE-975A-5C5868814E87}"/>
              </a:ext>
            </a:extLst>
          </p:cNvPr>
          <p:cNvCxnSpPr>
            <a:cxnSpLocks/>
          </p:cNvCxnSpPr>
          <p:nvPr/>
        </p:nvCxnSpPr>
        <p:spPr>
          <a:xfrm flipH="1">
            <a:off x="526180" y="4483550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B8B00D-76DB-49C7-B021-41E9808E7F3F}"/>
                  </a:ext>
                </a:extLst>
              </p:cNvPr>
              <p:cNvSpPr txBox="1"/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B8B00D-76DB-49C7-B021-41E9808E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0AD022-E1EA-4C30-8552-574E5701652D}"/>
                  </a:ext>
                </a:extLst>
              </p:cNvPr>
              <p:cNvSpPr txBox="1"/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0AD022-E1EA-4C30-8552-574E5701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DCB5175D-CA6F-421E-80CF-9AA59D3FD472}"/>
              </a:ext>
            </a:extLst>
          </p:cNvPr>
          <p:cNvSpPr/>
          <p:nvPr/>
        </p:nvSpPr>
        <p:spPr>
          <a:xfrm>
            <a:off x="454983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F44B0F7-6C14-4FDA-9D75-D53DF99F5391}"/>
              </a:ext>
            </a:extLst>
          </p:cNvPr>
          <p:cNvSpPr/>
          <p:nvPr/>
        </p:nvSpPr>
        <p:spPr>
          <a:xfrm>
            <a:off x="3699377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A7CBE26-C100-480C-B0BC-F1AA0ED398D0}"/>
              </a:ext>
            </a:extLst>
          </p:cNvPr>
          <p:cNvSpPr/>
          <p:nvPr/>
        </p:nvSpPr>
        <p:spPr>
          <a:xfrm>
            <a:off x="1190151" y="5149457"/>
            <a:ext cx="1905550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Кінці відрізка</a:t>
            </a: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350E5EC2-8CD3-41A5-BDD1-184AA6AE21E5}"/>
              </a:ext>
            </a:extLst>
          </p:cNvPr>
          <p:cNvCxnSpPr>
            <a:cxnSpLocks/>
          </p:cNvCxnSpPr>
          <p:nvPr/>
        </p:nvCxnSpPr>
        <p:spPr>
          <a:xfrm flipH="1" flipV="1">
            <a:off x="575574" y="4547074"/>
            <a:ext cx="700604" cy="672125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D2ECCB3F-A86B-44B3-B105-566529FBD721}"/>
              </a:ext>
            </a:extLst>
          </p:cNvPr>
          <p:cNvCxnSpPr>
            <a:cxnSpLocks/>
          </p:cNvCxnSpPr>
          <p:nvPr/>
        </p:nvCxnSpPr>
        <p:spPr>
          <a:xfrm flipV="1">
            <a:off x="2902793" y="4570069"/>
            <a:ext cx="788359" cy="75631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id="{B7899D06-6F74-48AF-B805-DF10394AED28}"/>
                  </a:ext>
                </a:extLst>
              </p:cNvPr>
              <p:cNvSpPr/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id="{B7899D06-6F74-48AF-B805-DF10394A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blipFill>
                <a:blip r:embed="rId8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C54F2132-AE33-4273-B3B2-3838BDB5E3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6" y="343600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id="{613D9104-6894-48A8-BC1C-CCAA8373E83D}"/>
                  </a:ext>
                </a:extLst>
              </p:cNvPr>
              <p:cNvSpPr/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𝑩𝑨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id="{613D9104-6894-48A8-BC1C-CCAA8373E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Графіка 27" descr="Лампочка">
            <a:extLst>
              <a:ext uri="{FF2B5EF4-FFF2-40B4-BE49-F238E27FC236}">
                <a16:creationId xmlns:a16="http://schemas.microsoft.com/office/drawing/2014/main" id="{AFD719BE-B3D5-47CD-A404-E7B10E9894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id="{B29582C3-9489-4A57-B04F-D910854CCC2A}"/>
              </a:ext>
            </a:extLst>
          </p:cNvPr>
          <p:cNvSpPr/>
          <p:nvPr/>
        </p:nvSpPr>
        <p:spPr>
          <a:xfrm>
            <a:off x="5665076" y="5772216"/>
            <a:ext cx="5705990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будь-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існувати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два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різні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відрізки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id="{C2B567A2-D71F-49E6-9E3D-9650A7DA7393}"/>
              </a:ext>
            </a:extLst>
          </p:cNvPr>
          <p:cNvSpPr/>
          <p:nvPr/>
        </p:nvSpPr>
        <p:spPr>
          <a:xfrm>
            <a:off x="7267074" y="5756776"/>
            <a:ext cx="410399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нескінченним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42284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  <p:bldP spid="25" grpId="0" animBg="1"/>
      <p:bldP spid="27" grpId="0" animBg="1"/>
      <p:bldP spid="29" grpId="0" animBg="1"/>
      <p:bldP spid="29" grpId="1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6F08842F-3075-461E-8AEA-0A5D2C36E128}"/>
              </a:ext>
            </a:extLst>
          </p:cNvPr>
          <p:cNvCxnSpPr>
            <a:cxnSpLocks/>
          </p:cNvCxnSpPr>
          <p:nvPr/>
        </p:nvCxnSpPr>
        <p:spPr>
          <a:xfrm flipH="1">
            <a:off x="981154" y="1615806"/>
            <a:ext cx="174088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B146356A-0F2F-42B8-929E-E9A0452B186F}"/>
                  </a:ext>
                </a:extLst>
              </p:cNvPr>
              <p:cNvSpPr/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B146356A-0F2F-42B8-929E-E9A0452B1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0" y="1927843"/>
                <a:ext cx="2102393" cy="446608"/>
              </a:xfrm>
              <a:prstGeom prst="rect">
                <a:avLst/>
              </a:prstGeom>
              <a:blipFill>
                <a:blip r:embed="rId3"/>
                <a:stretch>
                  <a:fillRect l="-2029" t="-13514" b="-29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01742-B79A-4A0E-BC63-9DA09D378A5F}"/>
                  </a:ext>
                </a:extLst>
              </p:cNvPr>
              <p:cNvSpPr txBox="1"/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401742-B79A-4A0E-BC63-9DA09D378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50" y="117713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4C5CA-5C30-4CEE-AB51-F884BCE0D74A}"/>
                  </a:ext>
                </a:extLst>
              </p:cNvPr>
              <p:cNvSpPr txBox="1"/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D14C5CA-5C30-4CEE-AB51-F884BCE0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38" y="1177137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8BFA3460-62C9-4987-96B2-F4A377FF7E81}"/>
              </a:ext>
            </a:extLst>
          </p:cNvPr>
          <p:cNvSpPr/>
          <p:nvPr/>
        </p:nvSpPr>
        <p:spPr>
          <a:xfrm>
            <a:off x="909958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1AFE2F5-8C80-4A81-BB8B-5022D73CF671}"/>
              </a:ext>
            </a:extLst>
          </p:cNvPr>
          <p:cNvSpPr/>
          <p:nvPr/>
        </p:nvSpPr>
        <p:spPr>
          <a:xfrm>
            <a:off x="2671292" y="155228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65A6898-49B6-4CCE-82DF-518E4173EB8D}"/>
              </a:ext>
            </a:extLst>
          </p:cNvPr>
          <p:cNvSpPr/>
          <p:nvPr/>
        </p:nvSpPr>
        <p:spPr>
          <a:xfrm>
            <a:off x="5055476" y="929598"/>
            <a:ext cx="6822531" cy="1929215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частина прямої, що складається з усіх точок цієї прямої, які лежать між її точками, разом із цими точками. Ці точки називаються кінцями відрізка</a:t>
            </a:r>
            <a:endParaRPr lang="uk-UA" sz="2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BD4C6F39-AEB7-4CEE-975A-5C5868814E87}"/>
              </a:ext>
            </a:extLst>
          </p:cNvPr>
          <p:cNvCxnSpPr>
            <a:cxnSpLocks/>
          </p:cNvCxnSpPr>
          <p:nvPr/>
        </p:nvCxnSpPr>
        <p:spPr>
          <a:xfrm flipH="1">
            <a:off x="526180" y="4483550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B8B00D-76DB-49C7-B021-41E9808E7F3F}"/>
                  </a:ext>
                </a:extLst>
              </p:cNvPr>
              <p:cNvSpPr txBox="1"/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B8B00D-76DB-49C7-B021-41E9808E7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5" y="404488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0AD022-E1EA-4C30-8552-574E5701652D}"/>
                  </a:ext>
                </a:extLst>
              </p:cNvPr>
              <p:cNvSpPr txBox="1"/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D0AD022-E1EA-4C30-8552-574E5701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823" y="404488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>
            <a:extLst>
              <a:ext uri="{FF2B5EF4-FFF2-40B4-BE49-F238E27FC236}">
                <a16:creationId xmlns:a16="http://schemas.microsoft.com/office/drawing/2014/main" id="{DCB5175D-CA6F-421E-80CF-9AA59D3FD472}"/>
              </a:ext>
            </a:extLst>
          </p:cNvPr>
          <p:cNvSpPr/>
          <p:nvPr/>
        </p:nvSpPr>
        <p:spPr>
          <a:xfrm>
            <a:off x="454983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F44B0F7-6C14-4FDA-9D75-D53DF99F5391}"/>
              </a:ext>
            </a:extLst>
          </p:cNvPr>
          <p:cNvSpPr/>
          <p:nvPr/>
        </p:nvSpPr>
        <p:spPr>
          <a:xfrm>
            <a:off x="3699377" y="442002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0A7CBE26-C100-480C-B0BC-F1AA0ED398D0}"/>
              </a:ext>
            </a:extLst>
          </p:cNvPr>
          <p:cNvSpPr/>
          <p:nvPr/>
        </p:nvSpPr>
        <p:spPr>
          <a:xfrm>
            <a:off x="1190151" y="5149457"/>
            <a:ext cx="1905550" cy="830929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Кінці відрізка</a:t>
            </a:r>
          </a:p>
        </p:txBody>
      </p: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350E5EC2-8CD3-41A5-BDD1-184AA6AE21E5}"/>
              </a:ext>
            </a:extLst>
          </p:cNvPr>
          <p:cNvCxnSpPr>
            <a:cxnSpLocks/>
          </p:cNvCxnSpPr>
          <p:nvPr/>
        </p:nvCxnSpPr>
        <p:spPr>
          <a:xfrm flipH="1" flipV="1">
            <a:off x="575574" y="4547074"/>
            <a:ext cx="700604" cy="672125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D2ECCB3F-A86B-44B3-B105-566529FBD721}"/>
              </a:ext>
            </a:extLst>
          </p:cNvPr>
          <p:cNvCxnSpPr>
            <a:cxnSpLocks/>
          </p:cNvCxnSpPr>
          <p:nvPr/>
        </p:nvCxnSpPr>
        <p:spPr>
          <a:xfrm flipV="1">
            <a:off x="2902793" y="4570069"/>
            <a:ext cx="788359" cy="756314"/>
          </a:xfrm>
          <a:prstGeom prst="straightConnector1">
            <a:avLst/>
          </a:prstGeom>
          <a:ln w="28575">
            <a:solidFill>
              <a:srgbClr val="BDBD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id="{B7899D06-6F74-48AF-B805-DF10394AED28}"/>
                  </a:ext>
                </a:extLst>
              </p:cNvPr>
              <p:cNvSpPr/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кутник: округлені кути 24">
                <a:extLst>
                  <a:ext uri="{FF2B5EF4-FFF2-40B4-BE49-F238E27FC236}">
                    <a16:creationId xmlns:a16="http://schemas.microsoft.com/office/drawing/2014/main" id="{B7899D06-6F74-48AF-B805-DF10394AE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3663589"/>
                <a:ext cx="2210756" cy="624114"/>
              </a:xfrm>
              <a:prstGeom prst="roundRect">
                <a:avLst/>
              </a:prstGeom>
              <a:blipFill>
                <a:blip r:embed="rId8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C54F2132-AE33-4273-B3B2-3838BDB5E3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76" y="3436002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id="{613D9104-6894-48A8-BC1C-CCAA8373E83D}"/>
                  </a:ext>
                </a:extLst>
              </p:cNvPr>
              <p:cNvSpPr/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𝑩𝑨</m:t>
                    </m:r>
                  </m:oMath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кутник: округлені кути 26">
                <a:extLst>
                  <a:ext uri="{FF2B5EF4-FFF2-40B4-BE49-F238E27FC236}">
                    <a16:creationId xmlns:a16="http://schemas.microsoft.com/office/drawing/2014/main" id="{613D9104-6894-48A8-BC1C-CCAA8373E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768" y="4420027"/>
                <a:ext cx="2210756" cy="624114"/>
              </a:xfrm>
              <a:prstGeom prst="roundRect">
                <a:avLst/>
              </a:prstGeom>
              <a:blipFill>
                <a:blip r:embed="rId10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Графіка 27" descr="Лампочка">
            <a:extLst>
              <a:ext uri="{FF2B5EF4-FFF2-40B4-BE49-F238E27FC236}">
                <a16:creationId xmlns:a16="http://schemas.microsoft.com/office/drawing/2014/main" id="{AFD719BE-B3D5-47CD-A404-E7B10E9894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id="{C2B567A2-D71F-49E6-9E3D-9650A7DA7393}"/>
              </a:ext>
            </a:extLst>
          </p:cNvPr>
          <p:cNvSpPr/>
          <p:nvPr/>
        </p:nvSpPr>
        <p:spPr>
          <a:xfrm>
            <a:off x="7267074" y="5756776"/>
            <a:ext cx="410399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нескінченним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1" name="Рисунок 30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1F7D4AD-5F35-47F0-A256-99836912DB0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r="61638" b="7740"/>
          <a:stretch/>
        </p:blipFill>
        <p:spPr>
          <a:xfrm>
            <a:off x="0" y="877614"/>
            <a:ext cx="4677103" cy="5449614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2B85EDA9-5784-4E69-80E5-9732B3331A11}"/>
              </a:ext>
            </a:extLst>
          </p:cNvPr>
          <p:cNvSpPr/>
          <p:nvPr/>
        </p:nvSpPr>
        <p:spPr>
          <a:xfrm>
            <a:off x="6317845" y="1877623"/>
            <a:ext cx="5754412" cy="849527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не має форми, ширини, довжини</a:t>
            </a:r>
          </a:p>
        </p:txBody>
      </p:sp>
      <p:pic>
        <p:nvPicPr>
          <p:cNvPr id="33" name="Рисунок 3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27FA3A1B-02DE-4FB6-8C7D-ACFBA4556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8" y="1683833"/>
            <a:ext cx="1165276" cy="1165276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FD936739-6C9F-43D4-8DDA-AD09DBCB42C0}"/>
              </a:ext>
            </a:extLst>
          </p:cNvPr>
          <p:cNvSpPr/>
          <p:nvPr/>
        </p:nvSpPr>
        <p:spPr>
          <a:xfrm>
            <a:off x="6317845" y="2988622"/>
            <a:ext cx="5754412" cy="1143665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 будь-якими двома різними точками прямої існує хоча б одна точка, яка належить цій прямій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2653C9B6-B209-4900-BAD7-2C2816C88914}"/>
              </a:ext>
            </a:extLst>
          </p:cNvPr>
          <p:cNvSpPr/>
          <p:nvPr/>
        </p:nvSpPr>
        <p:spPr>
          <a:xfrm>
            <a:off x="6317845" y="4393759"/>
            <a:ext cx="5754412" cy="1143665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Отже між будь-якими двома точками прямої є нескінченно багато точок цієї прямої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A48B15A9-8184-4A70-983A-3E732C4E2876}"/>
              </a:ext>
            </a:extLst>
          </p:cNvPr>
          <p:cNvSpPr/>
          <p:nvPr/>
        </p:nvSpPr>
        <p:spPr>
          <a:xfrm>
            <a:off x="6317845" y="789275"/>
            <a:ext cx="5754412" cy="849527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«Велика» та «Мала» нескінченність прямої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97B34299-6969-4057-98E3-F26099E06F68}"/>
              </a:ext>
            </a:extLst>
          </p:cNvPr>
          <p:cNvSpPr/>
          <p:nvPr/>
        </p:nvSpPr>
        <p:spPr>
          <a:xfrm>
            <a:off x="370112" y="5693857"/>
            <a:ext cx="11702145" cy="1124803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відрізка – будь-який відрізок є нескінченним, так як він складається з точок а між будь-якими двома точками прямої є нескінченно багато точок цієї прямої</a:t>
            </a:r>
          </a:p>
        </p:txBody>
      </p:sp>
    </p:spTree>
    <p:extLst>
      <p:ext uri="{BB962C8B-B14F-4D97-AF65-F5344CB8AC3E}">
        <p14:creationId xmlns:p14="http://schemas.microsoft.com/office/powerpoint/2010/main" val="17927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7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Графіка 27" descr="Лампочка">
            <a:extLst>
              <a:ext uri="{FF2B5EF4-FFF2-40B4-BE49-F238E27FC236}">
                <a16:creationId xmlns:a16="http://schemas.microsoft.com/office/drawing/2014/main" id="{AFD719BE-B3D5-47CD-A404-E7B10E989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30" name="Прямоугольник 7">
            <a:extLst>
              <a:ext uri="{FF2B5EF4-FFF2-40B4-BE49-F238E27FC236}">
                <a16:creationId xmlns:a16="http://schemas.microsoft.com/office/drawing/2014/main" id="{C2B567A2-D71F-49E6-9E3D-9650A7DA7393}"/>
              </a:ext>
            </a:extLst>
          </p:cNvPr>
          <p:cNvSpPr/>
          <p:nvPr/>
        </p:nvSpPr>
        <p:spPr>
          <a:xfrm>
            <a:off x="7267074" y="5756776"/>
            <a:ext cx="4103992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нескінченним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1" name="Рисунок 30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1F7D4AD-5F35-47F0-A256-99836912DB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r="61638" b="7740"/>
          <a:stretch/>
        </p:blipFill>
        <p:spPr>
          <a:xfrm>
            <a:off x="0" y="877614"/>
            <a:ext cx="4677103" cy="5449614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2B85EDA9-5784-4E69-80E5-9732B3331A11}"/>
              </a:ext>
            </a:extLst>
          </p:cNvPr>
          <p:cNvSpPr/>
          <p:nvPr/>
        </p:nvSpPr>
        <p:spPr>
          <a:xfrm>
            <a:off x="6317845" y="1877623"/>
            <a:ext cx="5754412" cy="849527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не має форми, ширини, довжини</a:t>
            </a:r>
          </a:p>
        </p:txBody>
      </p:sp>
      <p:pic>
        <p:nvPicPr>
          <p:cNvPr id="33" name="Рисунок 32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27FA3A1B-02DE-4FB6-8C7D-ACFBA4556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8" y="1683833"/>
            <a:ext cx="1165276" cy="1165276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FD936739-6C9F-43D4-8DDA-AD09DBCB42C0}"/>
              </a:ext>
            </a:extLst>
          </p:cNvPr>
          <p:cNvSpPr/>
          <p:nvPr/>
        </p:nvSpPr>
        <p:spPr>
          <a:xfrm>
            <a:off x="6317845" y="2988622"/>
            <a:ext cx="5754412" cy="1143665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 будь-якими двома різними точками прямої існує хоча б одна точка, яка належить цій прямій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2653C9B6-B209-4900-BAD7-2C2816C88914}"/>
              </a:ext>
            </a:extLst>
          </p:cNvPr>
          <p:cNvSpPr/>
          <p:nvPr/>
        </p:nvSpPr>
        <p:spPr>
          <a:xfrm>
            <a:off x="6317845" y="4393759"/>
            <a:ext cx="5754412" cy="1143665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Отже між будь-якими двома точками прямої є нескінченно багато точок цієї прямої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A48B15A9-8184-4A70-983A-3E732C4E2876}"/>
              </a:ext>
            </a:extLst>
          </p:cNvPr>
          <p:cNvSpPr/>
          <p:nvPr/>
        </p:nvSpPr>
        <p:spPr>
          <a:xfrm>
            <a:off x="6317845" y="789275"/>
            <a:ext cx="5754412" cy="849527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«Велика» та «Мала» нескінченність прямої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97B34299-6969-4057-98E3-F26099E06F68}"/>
              </a:ext>
            </a:extLst>
          </p:cNvPr>
          <p:cNvSpPr/>
          <p:nvPr/>
        </p:nvSpPr>
        <p:spPr>
          <a:xfrm>
            <a:off x="370112" y="5693857"/>
            <a:ext cx="11702145" cy="1124803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означенням відрізка – будь-який відрізок є нескінченним, так як він складається з точок а між будь-якими двома точками прямої є нескінченно багато точок цієї прямої</a:t>
            </a:r>
          </a:p>
        </p:txBody>
      </p:sp>
      <p:pic>
        <p:nvPicPr>
          <p:cNvPr id="20" name="Рисунок 19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2AE6B3EA-078C-45A1-A45F-167CA307C1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8" t="10556"/>
          <a:stretch/>
        </p:blipFill>
        <p:spPr>
          <a:xfrm>
            <a:off x="5047214" y="723900"/>
            <a:ext cx="7144785" cy="6134099"/>
          </a:xfrm>
          <a:prstGeom prst="rect">
            <a:avLst/>
          </a:prstGeom>
        </p:spPr>
      </p:pic>
      <p:pic>
        <p:nvPicPr>
          <p:cNvPr id="23" name="Рисунок 22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30735D13-6084-46C1-92F0-A7550F7B9A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5"/>
          <a:stretch/>
        </p:blipFill>
        <p:spPr>
          <a:xfrm>
            <a:off x="0" y="5307724"/>
            <a:ext cx="12192000" cy="1550276"/>
          </a:xfrm>
          <a:prstGeom prst="rect">
            <a:avLst/>
          </a:prstGeom>
        </p:spPr>
      </p:pic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CD286649-BA34-4B60-87FD-0072D0924FD6}"/>
              </a:ext>
            </a:extLst>
          </p:cNvPr>
          <p:cNvSpPr/>
          <p:nvPr/>
        </p:nvSpPr>
        <p:spPr>
          <a:xfrm>
            <a:off x="370112" y="3020265"/>
            <a:ext cx="4677103" cy="2489403"/>
          </a:xfrm>
          <a:prstGeom prst="roundRect">
            <a:avLst>
              <a:gd name="adj" fmla="val 7967"/>
            </a:avLst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 має дуже багато цікавих задач, що є не розв’язаними на цей момент – за розв’язок таких задач можна отримати 1 000 000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33909B78-ABF6-40DD-9098-D4D2A08DA3F7}"/>
              </a:ext>
            </a:extLst>
          </p:cNvPr>
          <p:cNvSpPr/>
          <p:nvPr/>
        </p:nvSpPr>
        <p:spPr>
          <a:xfrm>
            <a:off x="361851" y="3459158"/>
            <a:ext cx="5739917" cy="2018636"/>
          </a:xfrm>
          <a:prstGeom prst="roundRect">
            <a:avLst>
              <a:gd name="adj" fmla="val 8515"/>
            </a:avLst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уроках математики ми не будемо з вами розглядати прямі і відрізки у «малому» розумінні. Всі відрізки, що ми будемо вивчати – можна виміряти</a:t>
            </a:r>
          </a:p>
        </p:txBody>
      </p:sp>
    </p:spTree>
    <p:extLst>
      <p:ext uri="{BB962C8B-B14F-4D97-AF65-F5344CB8AC3E}">
        <p14:creationId xmlns:p14="http://schemas.microsoft.com/office/powerpoint/2010/main" val="8922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4.58333E-6 -0.33079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A56A5C88-D025-4FF4-987D-7F3C49BEE7B9}"/>
              </a:ext>
            </a:extLst>
          </p:cNvPr>
          <p:cNvCxnSpPr>
            <a:cxnSpLocks/>
          </p:cNvCxnSpPr>
          <p:nvPr/>
        </p:nvCxnSpPr>
        <p:spPr>
          <a:xfrm flipH="1">
            <a:off x="3746219" y="1929536"/>
            <a:ext cx="111153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50">
            <a:extLst>
              <a:ext uri="{FF2B5EF4-FFF2-40B4-BE49-F238E27FC236}">
                <a16:creationId xmlns:a16="http://schemas.microsoft.com/office/drawing/2014/main" id="{7B836021-C7C6-4794-8C6C-1E58848BBB23}"/>
              </a:ext>
            </a:extLst>
          </p:cNvPr>
          <p:cNvCxnSpPr>
            <a:cxnSpLocks/>
          </p:cNvCxnSpPr>
          <p:nvPr/>
        </p:nvCxnSpPr>
        <p:spPr>
          <a:xfrm flipH="1">
            <a:off x="267955" y="1929536"/>
            <a:ext cx="61469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Відрізок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3" name="Пряма сполучна лінія 32">
            <a:extLst>
              <a:ext uri="{FF2B5EF4-FFF2-40B4-BE49-F238E27FC236}">
                <a16:creationId xmlns:a16="http://schemas.microsoft.com/office/drawing/2014/main" id="{66AC7F14-2579-48F3-B328-727DFB1FA3AA}"/>
              </a:ext>
            </a:extLst>
          </p:cNvPr>
          <p:cNvCxnSpPr>
            <a:cxnSpLocks/>
          </p:cNvCxnSpPr>
          <p:nvPr/>
        </p:nvCxnSpPr>
        <p:spPr>
          <a:xfrm flipH="1">
            <a:off x="758591" y="1929536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A3295A-58A0-4522-B575-22FA8A7317B5}"/>
                  </a:ext>
                </a:extLst>
              </p:cNvPr>
              <p:cNvSpPr txBox="1"/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DA3295A-58A0-4522-B575-22FA8A731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BE235-331C-4D6C-9251-948E839CD95E}"/>
                  </a:ext>
                </a:extLst>
              </p:cNvPr>
              <p:cNvSpPr txBox="1"/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2BE235-331C-4D6C-9251-948E839C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>
            <a:extLst>
              <a:ext uri="{FF2B5EF4-FFF2-40B4-BE49-F238E27FC236}">
                <a16:creationId xmlns:a16="http://schemas.microsoft.com/office/drawing/2014/main" id="{706996CA-DDBD-41C4-B1FB-710F9EBD87B6}"/>
              </a:ext>
            </a:extLst>
          </p:cNvPr>
          <p:cNvSpPr/>
          <p:nvPr/>
        </p:nvSpPr>
        <p:spPr>
          <a:xfrm>
            <a:off x="687394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3B82297-D7E6-4C5B-BA7D-AC9B764C7EFA}"/>
              </a:ext>
            </a:extLst>
          </p:cNvPr>
          <p:cNvSpPr/>
          <p:nvPr/>
        </p:nvSpPr>
        <p:spPr>
          <a:xfrm>
            <a:off x="3931788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Графіка 37" descr="Лампочка">
            <a:extLst>
              <a:ext uri="{FF2B5EF4-FFF2-40B4-BE49-F238E27FC236}">
                <a16:creationId xmlns:a16="http://schemas.microsoft.com/office/drawing/2014/main" id="{85E4B46D-598B-46CE-AC6D-5B4D0458D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98ABD1A8-A016-4487-80DB-B642E562AE29}"/>
                  </a:ext>
                </a:extLst>
              </p:cNvPr>
              <p:cNvSpPr/>
              <p:nvPr/>
            </p:nvSpPr>
            <p:spPr>
              <a:xfrm>
                <a:off x="2375338" y="5772216"/>
                <a:ext cx="8995728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розглянути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відрізок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точки, що є відмінними від точок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як можуть розміщуватися ці точки?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7">
                <a:extLst>
                  <a:ext uri="{FF2B5EF4-FFF2-40B4-BE49-F238E27FC236}">
                    <a16:creationId xmlns:a16="http://schemas.microsoft.com/office/drawing/2014/main" id="{98ABD1A8-A016-4487-80DB-B642E562A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338" y="5772216"/>
                <a:ext cx="8995728" cy="830997"/>
              </a:xfrm>
              <a:prstGeom prst="rect">
                <a:avLst/>
              </a:prstGeom>
              <a:blipFill>
                <a:blip r:embed="rId7"/>
                <a:stretch>
                  <a:fillRect l="-271" t="-6618" r="-1288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8B8261-1F6D-4CBF-865C-A6F596A5557E}"/>
                  </a:ext>
                </a:extLst>
              </p:cNvPr>
              <p:cNvSpPr txBox="1"/>
              <p:nvPr/>
            </p:nvSpPr>
            <p:spPr>
              <a:xfrm>
                <a:off x="1772190" y="9403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48B8261-1F6D-4CBF-865C-A6F596A55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190" y="94037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Овал 40">
            <a:extLst>
              <a:ext uri="{FF2B5EF4-FFF2-40B4-BE49-F238E27FC236}">
                <a16:creationId xmlns:a16="http://schemas.microsoft.com/office/drawing/2014/main" id="{95944CF2-3705-4FD9-B074-E76D4B3D8D7C}"/>
              </a:ext>
            </a:extLst>
          </p:cNvPr>
          <p:cNvSpPr/>
          <p:nvPr/>
        </p:nvSpPr>
        <p:spPr>
          <a:xfrm>
            <a:off x="2108785" y="140203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9F32F8B1-22BF-4C0B-BEE5-8B3E420BBD87}"/>
                  </a:ext>
                </a:extLst>
              </p:cNvPr>
              <p:cNvSpPr/>
              <p:nvPr/>
            </p:nvSpPr>
            <p:spPr>
              <a:xfrm>
                <a:off x="6107582" y="1074061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Прямокутник: округлені кути 41">
                <a:extLst>
                  <a:ext uri="{FF2B5EF4-FFF2-40B4-BE49-F238E27FC236}">
                    <a16:creationId xmlns:a16="http://schemas.microsoft.com/office/drawing/2014/main" id="{9F32F8B1-22BF-4C0B-BEE5-8B3E420BB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2" y="1074061"/>
                <a:ext cx="1885348" cy="62411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Рисунок 42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6AA21D22-3EDD-46A8-BC5B-7023545648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07" y="850974"/>
            <a:ext cx="833686" cy="83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0FB44AA-2D7F-4890-A987-D2791B476C3F}"/>
                  </a:ext>
                </a:extLst>
              </p:cNvPr>
              <p:cNvSpPr/>
              <p:nvPr/>
            </p:nvSpPr>
            <p:spPr>
              <a:xfrm>
                <a:off x="6107582" y="1986604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𝑫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кутник: округлені кути 43">
                <a:extLst>
                  <a:ext uri="{FF2B5EF4-FFF2-40B4-BE49-F238E27FC236}">
                    <a16:creationId xmlns:a16="http://schemas.microsoft.com/office/drawing/2014/main" id="{80FB44AA-2D7F-4890-A987-D2791B476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2" y="1986604"/>
                <a:ext cx="1885348" cy="62411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CAD6FA-399A-4F75-884A-3DDFC32F428E}"/>
                  </a:ext>
                </a:extLst>
              </p:cNvPr>
              <p:cNvSpPr txBox="1"/>
              <p:nvPr/>
            </p:nvSpPr>
            <p:spPr>
              <a:xfrm>
                <a:off x="2582964" y="140434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CAD6FA-399A-4F75-884A-3DDFC32F4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964" y="1404348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Овал 45">
            <a:extLst>
              <a:ext uri="{FF2B5EF4-FFF2-40B4-BE49-F238E27FC236}">
                <a16:creationId xmlns:a16="http://schemas.microsoft.com/office/drawing/2014/main" id="{224AB96B-FAC5-4D53-95DE-7450882F375F}"/>
              </a:ext>
            </a:extLst>
          </p:cNvPr>
          <p:cNvSpPr/>
          <p:nvPr/>
        </p:nvSpPr>
        <p:spPr>
          <a:xfrm>
            <a:off x="2919559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529E6D0-D100-46A1-812B-A226425FBBAE}"/>
              </a:ext>
            </a:extLst>
          </p:cNvPr>
          <p:cNvSpPr/>
          <p:nvPr/>
        </p:nvSpPr>
        <p:spPr>
          <a:xfrm>
            <a:off x="8329766" y="1986604"/>
            <a:ext cx="3361490" cy="624114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Внутрішня точка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856085-F2DE-45B4-A56F-302F2D731360}"/>
                  </a:ext>
                </a:extLst>
              </p:cNvPr>
              <p:cNvSpPr txBox="1"/>
              <p:nvPr/>
            </p:nvSpPr>
            <p:spPr>
              <a:xfrm>
                <a:off x="4264048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5856085-F2DE-45B4-A56F-302F2D731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048" y="1490867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>
            <a:extLst>
              <a:ext uri="{FF2B5EF4-FFF2-40B4-BE49-F238E27FC236}">
                <a16:creationId xmlns:a16="http://schemas.microsoft.com/office/drawing/2014/main" id="{E4DD9EE3-F1FD-40C3-91CE-8637C3CA77DF}"/>
              </a:ext>
            </a:extLst>
          </p:cNvPr>
          <p:cNvSpPr/>
          <p:nvPr/>
        </p:nvSpPr>
        <p:spPr>
          <a:xfrm>
            <a:off x="4443602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кутник: округлені кути 54">
                <a:extLst>
                  <a:ext uri="{FF2B5EF4-FFF2-40B4-BE49-F238E27FC236}">
                    <a16:creationId xmlns:a16="http://schemas.microsoft.com/office/drawing/2014/main" id="{52669066-8C5C-44E5-A6D4-4AE8C7BD3238}"/>
                  </a:ext>
                </a:extLst>
              </p:cNvPr>
              <p:cNvSpPr/>
              <p:nvPr/>
            </p:nvSpPr>
            <p:spPr>
              <a:xfrm>
                <a:off x="8329765" y="2792267"/>
                <a:ext cx="3361491" cy="830996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𝑫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лежить між точками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</m:oMath>
                </a14:m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Прямокутник: округлені кути 54">
                <a:extLst>
                  <a:ext uri="{FF2B5EF4-FFF2-40B4-BE49-F238E27FC236}">
                    <a16:creationId xmlns:a16="http://schemas.microsoft.com/office/drawing/2014/main" id="{52669066-8C5C-44E5-A6D4-4AE8C7BD3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65" y="2792267"/>
                <a:ext cx="3361491" cy="830996"/>
              </a:xfrm>
              <a:prstGeom prst="roundRect">
                <a:avLst/>
              </a:prstGeom>
              <a:blipFill>
                <a:blip r:embed="rId14"/>
                <a:stretch>
                  <a:fillRect t="-5882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id="{3239E1A4-BB52-4D61-8B4A-30B00460301D}"/>
                  </a:ext>
                </a:extLst>
              </p:cNvPr>
              <p:cNvSpPr/>
              <p:nvPr/>
            </p:nvSpPr>
            <p:spPr>
              <a:xfrm>
                <a:off x="8534462" y="1073216"/>
                <a:ext cx="1885348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𝑬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∉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𝑨𝑩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кутник: округлені кути 55">
                <a:extLst>
                  <a:ext uri="{FF2B5EF4-FFF2-40B4-BE49-F238E27FC236}">
                    <a16:creationId xmlns:a16="http://schemas.microsoft.com/office/drawing/2014/main" id="{3239E1A4-BB52-4D61-8B4A-30B0046030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62" y="1073216"/>
                <a:ext cx="1885348" cy="624114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D9A7893A-99BE-4E81-9B8C-6B5FF4D2437D}"/>
              </a:ext>
            </a:extLst>
          </p:cNvPr>
          <p:cNvCxnSpPr>
            <a:cxnSpLocks/>
          </p:cNvCxnSpPr>
          <p:nvPr/>
        </p:nvCxnSpPr>
        <p:spPr>
          <a:xfrm flipH="1">
            <a:off x="805491" y="4563535"/>
            <a:ext cx="3304053" cy="1584275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4866D757-6CA7-41B5-8510-2A3B6FA66E1D}"/>
              </a:ext>
            </a:extLst>
          </p:cNvPr>
          <p:cNvCxnSpPr>
            <a:cxnSpLocks/>
          </p:cNvCxnSpPr>
          <p:nvPr/>
        </p:nvCxnSpPr>
        <p:spPr>
          <a:xfrm flipH="1" flipV="1">
            <a:off x="805491" y="5152746"/>
            <a:ext cx="3304054" cy="1426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id="{AE836A6C-3881-4B63-B36D-6BED69D33634}"/>
              </a:ext>
            </a:extLst>
          </p:cNvPr>
          <p:cNvSpPr/>
          <p:nvPr/>
        </p:nvSpPr>
        <p:spPr>
          <a:xfrm>
            <a:off x="2662386" y="5174786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B95383-6E1F-4996-A61B-2AEBC88D6C03}"/>
                  </a:ext>
                </a:extLst>
              </p:cNvPr>
              <p:cNvSpPr txBox="1"/>
              <p:nvPr/>
            </p:nvSpPr>
            <p:spPr>
              <a:xfrm>
                <a:off x="2596237" y="53556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EB95383-6E1F-4996-A61B-2AEBC88D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37" y="5355672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94511F-084E-4944-A645-688B87230D27}"/>
                  </a:ext>
                </a:extLst>
              </p:cNvPr>
              <p:cNvSpPr txBox="1"/>
              <p:nvPr/>
            </p:nvSpPr>
            <p:spPr>
              <a:xfrm>
                <a:off x="427073" y="472190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94511F-084E-4944-A645-688B87230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73" y="4721908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897714-FAA9-4A7A-85BC-23145A74FC59}"/>
                  </a:ext>
                </a:extLst>
              </p:cNvPr>
              <p:cNvSpPr txBox="1"/>
              <p:nvPr/>
            </p:nvSpPr>
            <p:spPr>
              <a:xfrm>
                <a:off x="838013" y="611236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5897714-FAA9-4A7A-85BC-23145A74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13" y="6112361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 l="-2667" r="-5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Овал 62">
            <a:extLst>
              <a:ext uri="{FF2B5EF4-FFF2-40B4-BE49-F238E27FC236}">
                <a16:creationId xmlns:a16="http://schemas.microsoft.com/office/drawing/2014/main" id="{744586A5-5E31-461B-BB7F-6EEB61A71AA2}"/>
              </a:ext>
            </a:extLst>
          </p:cNvPr>
          <p:cNvSpPr/>
          <p:nvPr/>
        </p:nvSpPr>
        <p:spPr>
          <a:xfrm>
            <a:off x="745194" y="509567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CE9E66A-2F7F-457B-AE1D-80CF65A0DC04}"/>
              </a:ext>
            </a:extLst>
          </p:cNvPr>
          <p:cNvSpPr/>
          <p:nvPr/>
        </p:nvSpPr>
        <p:spPr>
          <a:xfrm>
            <a:off x="4073166" y="52350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87905686-D3EB-43CC-8E62-1306E4EB9303}"/>
              </a:ext>
            </a:extLst>
          </p:cNvPr>
          <p:cNvSpPr/>
          <p:nvPr/>
        </p:nvSpPr>
        <p:spPr>
          <a:xfrm>
            <a:off x="4049248" y="4500417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7FFD2691-D487-45BA-BB10-E42D3EE51DFA}"/>
              </a:ext>
            </a:extLst>
          </p:cNvPr>
          <p:cNvSpPr/>
          <p:nvPr/>
        </p:nvSpPr>
        <p:spPr>
          <a:xfrm>
            <a:off x="761457" y="6084292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0FDD9A-F5CC-4C32-B020-CC6E315610A0}"/>
                  </a:ext>
                </a:extLst>
              </p:cNvPr>
              <p:cNvSpPr txBox="1"/>
              <p:nvPr/>
            </p:nvSpPr>
            <p:spPr>
              <a:xfrm>
                <a:off x="4121194" y="52350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0FDD9A-F5CC-4C32-B020-CC6E31561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94" y="5235081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CC4A93-B15C-4185-BBE6-3B47B47F437E}"/>
                  </a:ext>
                </a:extLst>
              </p:cNvPr>
              <p:cNvSpPr txBox="1"/>
              <p:nvPr/>
            </p:nvSpPr>
            <p:spPr>
              <a:xfrm>
                <a:off x="3764595" y="41039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BCC4A93-B15C-4185-BBE6-3B47B47F4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95" y="4103993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кутник: округлені кути 69">
                <a:extLst>
                  <a:ext uri="{FF2B5EF4-FFF2-40B4-BE49-F238E27FC236}">
                    <a16:creationId xmlns:a16="http://schemas.microsoft.com/office/drawing/2014/main" id="{87665628-416C-49B9-A198-57574EBB8FC9}"/>
                  </a:ext>
                </a:extLst>
              </p:cNvPr>
              <p:cNvSpPr/>
              <p:nvPr/>
            </p:nvSpPr>
            <p:spPr>
              <a:xfrm>
                <a:off x="6107581" y="4409851"/>
                <a:ext cx="2222183" cy="624114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𝑭𝑮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∩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𝑴𝑵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𝑶</m:t>
                      </m:r>
                    </m:oMath>
                  </m:oMathPara>
                </a14:m>
                <a:endParaRPr lang="uk-UA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Прямокутник: округлені кути 69">
                <a:extLst>
                  <a:ext uri="{FF2B5EF4-FFF2-40B4-BE49-F238E27FC236}">
                    <a16:creationId xmlns:a16="http://schemas.microsoft.com/office/drawing/2014/main" id="{87665628-416C-49B9-A198-57574EBB8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581" y="4409851"/>
                <a:ext cx="2222183" cy="624114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3705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  <p:bldP spid="37" grpId="0" animBg="1"/>
      <p:bldP spid="39" grpId="0" animBg="1"/>
      <p:bldP spid="39" grpId="1" animBg="1"/>
      <p:bldP spid="40" grpId="0"/>
      <p:bldP spid="41" grpId="0" animBg="1"/>
      <p:bldP spid="42" grpId="0" animBg="1"/>
      <p:bldP spid="44" grpId="0" animBg="1"/>
      <p:bldP spid="45" grpId="0"/>
      <p:bldP spid="46" grpId="0" animBg="1"/>
      <p:bldP spid="47" grpId="0" animBg="1"/>
      <p:bldP spid="53" grpId="0"/>
      <p:bldP spid="54" grpId="0" animBg="1"/>
      <p:bldP spid="55" grpId="0" animBg="1"/>
      <p:bldP spid="56" grpId="0" animBg="1"/>
      <p:bldP spid="59" grpId="0" animBg="1"/>
      <p:bldP spid="60" grpId="0"/>
      <p:bldP spid="61" grpId="0"/>
      <p:bldP spid="62" grpId="0"/>
      <p:bldP spid="63" grpId="0" animBg="1"/>
      <p:bldP spid="64" grpId="0" animBg="1"/>
      <p:bldP spid="65" grpId="0" animBg="1"/>
      <p:bldP spid="66" grpId="0" animBg="1"/>
      <p:bldP spid="68" grpId="0"/>
      <p:bldP spid="69" grpId="0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відрізків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A007D840-EDCC-4739-BCB5-2D52239E5AEF}"/>
              </a:ext>
            </a:extLst>
          </p:cNvPr>
          <p:cNvSpPr/>
          <p:nvPr/>
        </p:nvSpPr>
        <p:spPr>
          <a:xfrm>
            <a:off x="5623034" y="877047"/>
            <a:ext cx="6264166" cy="920222"/>
          </a:xfrm>
          <a:prstGeom prst="roundRect">
            <a:avLst>
              <a:gd name="adj" fmla="val 9070"/>
            </a:avLst>
          </a:prstGeom>
          <a:solidFill>
            <a:srgbClr val="7B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Кожний відрізок має певну довжину, більшу за нуль</a:t>
            </a:r>
          </a:p>
        </p:txBody>
      </p:sp>
      <p:cxnSp>
        <p:nvCxnSpPr>
          <p:cNvPr id="50" name="Пряма сполучна лінія 49">
            <a:extLst>
              <a:ext uri="{FF2B5EF4-FFF2-40B4-BE49-F238E27FC236}">
                <a16:creationId xmlns:a16="http://schemas.microsoft.com/office/drawing/2014/main" id="{2E5407AA-4467-4808-B5B9-37E2D5F270A5}"/>
              </a:ext>
            </a:extLst>
          </p:cNvPr>
          <p:cNvCxnSpPr>
            <a:cxnSpLocks/>
          </p:cNvCxnSpPr>
          <p:nvPr/>
        </p:nvCxnSpPr>
        <p:spPr>
          <a:xfrm flipH="1">
            <a:off x="758591" y="1929536"/>
            <a:ext cx="32334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1F0445-0AF0-4E4C-BFA0-C89929D3BEA8}"/>
                  </a:ext>
                </a:extLst>
              </p:cNvPr>
              <p:cNvSpPr txBox="1"/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1F0445-0AF0-4E4C-BFA0-C89929D3B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1490867"/>
                <a:ext cx="4549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7A76CBA-85E3-44AF-B582-EBD105DA432A}"/>
                  </a:ext>
                </a:extLst>
              </p:cNvPr>
              <p:cNvSpPr txBox="1"/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7A76CBA-85E3-44AF-B582-EBD105DA4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34" y="1490867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Овал 70">
            <a:extLst>
              <a:ext uri="{FF2B5EF4-FFF2-40B4-BE49-F238E27FC236}">
                <a16:creationId xmlns:a16="http://schemas.microsoft.com/office/drawing/2014/main" id="{77545974-081B-4BDB-831F-26F3D83F8CBA}"/>
              </a:ext>
            </a:extLst>
          </p:cNvPr>
          <p:cNvSpPr/>
          <p:nvPr/>
        </p:nvSpPr>
        <p:spPr>
          <a:xfrm>
            <a:off x="687394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A1591A14-2C80-4970-A85D-B5F4A825FB48}"/>
              </a:ext>
            </a:extLst>
          </p:cNvPr>
          <p:cNvSpPr/>
          <p:nvPr/>
        </p:nvSpPr>
        <p:spPr>
          <a:xfrm>
            <a:off x="3931788" y="1866013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6" name="Графіка 75" descr="Лампочка">
            <a:extLst>
              <a:ext uri="{FF2B5EF4-FFF2-40B4-BE49-F238E27FC236}">
                <a16:creationId xmlns:a16="http://schemas.microsoft.com/office/drawing/2014/main" id="{49D5CF14-610E-4619-BECD-9FB286A24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p:sp>
        <p:nvSpPr>
          <p:cNvPr id="77" name="Прямоугольник 7">
            <a:extLst>
              <a:ext uri="{FF2B5EF4-FFF2-40B4-BE49-F238E27FC236}">
                <a16:creationId xmlns:a16="http://schemas.microsoft.com/office/drawing/2014/main" id="{69CB6D8B-AD07-47C5-844C-2BA7EBC13849}"/>
              </a:ext>
            </a:extLst>
          </p:cNvPr>
          <p:cNvSpPr/>
          <p:nvPr/>
        </p:nvSpPr>
        <p:spPr>
          <a:xfrm>
            <a:off x="2848302" y="5980953"/>
            <a:ext cx="8522763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ви вже знаєте одиниці вимірювання довжини?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D78CB809-D978-4983-904F-D40D93ADBE7D}"/>
              </a:ext>
            </a:extLst>
          </p:cNvPr>
          <p:cNvSpPr/>
          <p:nvPr/>
        </p:nvSpPr>
        <p:spPr>
          <a:xfrm>
            <a:off x="5623034" y="2233422"/>
            <a:ext cx="3951890" cy="825087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Одиниці вимірювання довжини: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BE49BD05-E5DA-465B-AB94-EC4856FBC118}"/>
              </a:ext>
            </a:extLst>
          </p:cNvPr>
          <p:cNvSpPr/>
          <p:nvPr/>
        </p:nvSpPr>
        <p:spPr>
          <a:xfrm>
            <a:off x="5623034" y="3343628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мм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21D0110D-8EEF-4049-9605-8F1B2FB49AA8}"/>
              </a:ext>
            </a:extLst>
          </p:cNvPr>
          <p:cNvSpPr/>
          <p:nvPr/>
        </p:nvSpPr>
        <p:spPr>
          <a:xfrm>
            <a:off x="7598979" y="3348883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см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BBA82832-0825-4EA6-A131-9F2DEC008352}"/>
              </a:ext>
            </a:extLst>
          </p:cNvPr>
          <p:cNvSpPr/>
          <p:nvPr/>
        </p:nvSpPr>
        <p:spPr>
          <a:xfrm>
            <a:off x="9574924" y="3351585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uk-UA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7A0A430-7A16-405E-B178-66473275912E}"/>
              </a:ext>
            </a:extLst>
          </p:cNvPr>
          <p:cNvSpPr/>
          <p:nvPr/>
        </p:nvSpPr>
        <p:spPr>
          <a:xfrm>
            <a:off x="5623034" y="4259809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4D5312F2-DF4A-4895-99D0-BE833E688A59}"/>
              </a:ext>
            </a:extLst>
          </p:cNvPr>
          <p:cNvSpPr/>
          <p:nvPr/>
        </p:nvSpPr>
        <p:spPr>
          <a:xfrm>
            <a:off x="7598979" y="4258593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км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5C9B7C71-7942-4E9D-83A0-73BBB524351A}"/>
              </a:ext>
            </a:extLst>
          </p:cNvPr>
          <p:cNvSpPr/>
          <p:nvPr/>
        </p:nvSpPr>
        <p:spPr>
          <a:xfrm>
            <a:off x="9574924" y="4268331"/>
            <a:ext cx="1755228" cy="650303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миля</a:t>
            </a:r>
          </a:p>
        </p:txBody>
      </p:sp>
      <p:sp>
        <p:nvSpPr>
          <p:cNvPr id="86" name="Прямокутник: округлені кути 85">
            <a:extLst>
              <a:ext uri="{FF2B5EF4-FFF2-40B4-BE49-F238E27FC236}">
                <a16:creationId xmlns:a16="http://schemas.microsoft.com/office/drawing/2014/main" id="{5F65CA1B-6FFA-4744-B90A-F2D2849AC325}"/>
              </a:ext>
            </a:extLst>
          </p:cNvPr>
          <p:cNvSpPr/>
          <p:nvPr/>
        </p:nvSpPr>
        <p:spPr>
          <a:xfrm>
            <a:off x="1252067" y="5600542"/>
            <a:ext cx="9204598" cy="1042429"/>
          </a:xfrm>
          <a:prstGeom prst="roundRect">
            <a:avLst/>
          </a:prstGeom>
          <a:solidFill>
            <a:srgbClr val="588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Одиницею вимірювання довжини може буди будь-що. Наприклад, 1889-1960 роках еталон метра був матеріальним і зберігався в палаті мір і ваг</a:t>
            </a:r>
            <a:endParaRPr lang="uk-UA" sz="32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7" name="Рисунок 86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03C77A1E-EFC0-4312-8B35-3E605EAFEF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" y="5600542"/>
            <a:ext cx="1165276" cy="1165276"/>
          </a:xfrm>
          <a:prstGeom prst="rect">
            <a:avLst/>
          </a:prstGeom>
        </p:spPr>
      </p:pic>
      <p:sp>
        <p:nvSpPr>
          <p:cNvPr id="88" name="Прямоугольник 7">
            <a:extLst>
              <a:ext uri="{FF2B5EF4-FFF2-40B4-BE49-F238E27FC236}">
                <a16:creationId xmlns:a16="http://schemas.microsoft.com/office/drawing/2014/main" id="{BA987F15-FB1F-4DDB-8B1B-9A7FA6735EC3}"/>
              </a:ext>
            </a:extLst>
          </p:cNvPr>
          <p:cNvSpPr/>
          <p:nvPr/>
        </p:nvSpPr>
        <p:spPr>
          <a:xfrm>
            <a:off x="2848301" y="5761296"/>
            <a:ext cx="8522763" cy="830997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Придумайте власну одиницю вимірювання, якою можна було б виміряти довжину вашої парти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 descr="Зображення, що містить червоний, лавка, сидить, дерев’яний&#10;&#10;Автоматично згенерований опис">
            <a:extLst>
              <a:ext uri="{FF2B5EF4-FFF2-40B4-BE49-F238E27FC236}">
                <a16:creationId xmlns:a16="http://schemas.microsoft.com/office/drawing/2014/main" id="{508CDBE8-A7A4-465E-B76C-454B2E8A69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4" y="3553458"/>
            <a:ext cx="2531101" cy="1663278"/>
          </a:xfrm>
          <a:prstGeom prst="roundRect">
            <a:avLst>
              <a:gd name="adj" fmla="val 10348"/>
            </a:avLst>
          </a:prstGeom>
        </p:spPr>
      </p:pic>
    </p:spTree>
    <p:extLst>
      <p:ext uri="{BB962C8B-B14F-4D97-AF65-F5344CB8AC3E}">
        <p14:creationId xmlns:p14="http://schemas.microsoft.com/office/powerpoint/2010/main" val="6751474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  <p:bldP spid="67" grpId="0"/>
      <p:bldP spid="71" grpId="0" animBg="1"/>
      <p:bldP spid="72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6" grpId="1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Вимірювальні інструменти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кутник: округлені кути 30">
            <a:extLst>
              <a:ext uri="{FF2B5EF4-FFF2-40B4-BE49-F238E27FC236}">
                <a16:creationId xmlns:a16="http://schemas.microsoft.com/office/drawing/2014/main" id="{ACC9703F-3444-4920-8DEA-25F0AA2DB048}"/>
              </a:ext>
            </a:extLst>
          </p:cNvPr>
          <p:cNvSpPr/>
          <p:nvPr/>
        </p:nvSpPr>
        <p:spPr>
          <a:xfrm>
            <a:off x="136634" y="4016923"/>
            <a:ext cx="3699642" cy="1575262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для вимірювання відстаней на місцевості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AA2BB87A-5630-4643-AD42-D30B178B77BE}"/>
              </a:ext>
            </a:extLst>
          </p:cNvPr>
          <p:cNvSpPr/>
          <p:nvPr/>
        </p:nvSpPr>
        <p:spPr>
          <a:xfrm>
            <a:off x="599157" y="868525"/>
            <a:ext cx="2420007" cy="584775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Рулетка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6AC83682-DF11-44A2-8374-20756CF34B1F}"/>
              </a:ext>
            </a:extLst>
          </p:cNvPr>
          <p:cNvSpPr/>
          <p:nvPr/>
        </p:nvSpPr>
        <p:spPr>
          <a:xfrm>
            <a:off x="4335517" y="4016923"/>
            <a:ext cx="3699642" cy="1860342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для вимірювання циліндричних предметів та діаметрів труб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94D30D26-23BA-4D8C-8867-439DD822186F}"/>
              </a:ext>
            </a:extLst>
          </p:cNvPr>
          <p:cNvSpPr/>
          <p:nvPr/>
        </p:nvSpPr>
        <p:spPr>
          <a:xfrm>
            <a:off x="4522109" y="868525"/>
            <a:ext cx="3147781" cy="584775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Штангенциркуль</a:t>
            </a:r>
          </a:p>
        </p:txBody>
      </p: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952BF1A5-F058-47FB-80ED-5838B3FCFF7A}"/>
              </a:ext>
            </a:extLst>
          </p:cNvPr>
          <p:cNvSpPr/>
          <p:nvPr/>
        </p:nvSpPr>
        <p:spPr>
          <a:xfrm>
            <a:off x="8355724" y="4017605"/>
            <a:ext cx="3699642" cy="1311140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Використовують швачки щоб зняти мірки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87626BA-BC78-4E57-B24C-AA05492BC5DD}"/>
              </a:ext>
            </a:extLst>
          </p:cNvPr>
          <p:cNvSpPr/>
          <p:nvPr/>
        </p:nvSpPr>
        <p:spPr>
          <a:xfrm>
            <a:off x="8542316" y="756745"/>
            <a:ext cx="3147781" cy="746441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Клейончастий сантиметр</a:t>
            </a:r>
          </a:p>
        </p:txBody>
      </p:sp>
      <p:pic>
        <p:nvPicPr>
          <p:cNvPr id="41" name="Графіка 40" descr="Лампочка">
            <a:extLst>
              <a:ext uri="{FF2B5EF4-FFF2-40B4-BE49-F238E27FC236}">
                <a16:creationId xmlns:a16="http://schemas.microsoft.com/office/drawing/2014/main" id="{F1856E94-8D9E-49A1-928B-DB6D982B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03541"/>
            <a:ext cx="914400" cy="914400"/>
          </a:xfrm>
          <a:prstGeom prst="rect">
            <a:avLst/>
          </a:prstGeom>
        </p:spPr>
      </p:pic>
      <p:sp>
        <p:nvSpPr>
          <p:cNvPr id="42" name="Прямоугольник 7">
            <a:extLst>
              <a:ext uri="{FF2B5EF4-FFF2-40B4-BE49-F238E27FC236}">
                <a16:creationId xmlns:a16="http://schemas.microsoft.com/office/drawing/2014/main" id="{BE7BCAE4-41B3-4306-80B7-DB635833F2E0}"/>
              </a:ext>
            </a:extLst>
          </p:cNvPr>
          <p:cNvSpPr/>
          <p:nvPr/>
        </p:nvSpPr>
        <p:spPr>
          <a:xfrm>
            <a:off x="1439917" y="6221228"/>
            <a:ext cx="9931149" cy="461665"/>
          </a:xfrm>
          <a:prstGeom prst="rect">
            <a:avLst/>
          </a:prstGeom>
          <a:solidFill>
            <a:srgbClr val="006699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 ви знаєте прилади для вимірювання довжини відрізка? 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28E43B-E7F0-437B-A1D3-BFC258D80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09" y="1567020"/>
            <a:ext cx="2540458" cy="2336182"/>
          </a:xfrm>
          <a:prstGeom prst="rect">
            <a:avLst/>
          </a:prstGeom>
        </p:spPr>
      </p:pic>
      <p:pic>
        <p:nvPicPr>
          <p:cNvPr id="15" name="Рисунок 14" descr="Зображення, що містить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B8D166A2-2025-4B78-A153-664870F430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5" y="1804525"/>
            <a:ext cx="2349061" cy="1624475"/>
          </a:xfrm>
          <a:prstGeom prst="rect">
            <a:avLst/>
          </a:prstGeom>
        </p:spPr>
      </p:pic>
      <p:pic>
        <p:nvPicPr>
          <p:cNvPr id="17" name="Рисунок 16" descr="Зображення, що містить знак, їжа, зупинка, малювання&#10;&#10;Автоматично згенерований опис">
            <a:extLst>
              <a:ext uri="{FF2B5EF4-FFF2-40B4-BE49-F238E27FC236}">
                <a16:creationId xmlns:a16="http://schemas.microsoft.com/office/drawing/2014/main" id="{FA7952D4-7D2B-4411-889B-DCD4A39AE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022" y="1697133"/>
            <a:ext cx="2286523" cy="22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95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Вимірювання довжини відрізка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6C7B1E1C-95A0-4F3F-9882-C5E78DB27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7318" r="56810" b="61839"/>
          <a:stretch/>
        </p:blipFill>
        <p:spPr>
          <a:xfrm>
            <a:off x="370112" y="1324304"/>
            <a:ext cx="4895571" cy="1429408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034EC1F2-A091-4213-A579-276A4A2AE4FA}"/>
              </a:ext>
            </a:extLst>
          </p:cNvPr>
          <p:cNvCxnSpPr>
            <a:cxnSpLocks/>
          </p:cNvCxnSpPr>
          <p:nvPr/>
        </p:nvCxnSpPr>
        <p:spPr>
          <a:xfrm flipH="1">
            <a:off x="875300" y="1324304"/>
            <a:ext cx="353477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A90E6B64-0A12-42E3-A65A-05F671D3FCCE}"/>
              </a:ext>
            </a:extLst>
          </p:cNvPr>
          <p:cNvSpPr/>
          <p:nvPr/>
        </p:nvSpPr>
        <p:spPr>
          <a:xfrm>
            <a:off x="804102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17054E80-D978-4BF6-A157-D9096556C8EB}"/>
              </a:ext>
            </a:extLst>
          </p:cNvPr>
          <p:cNvSpPr/>
          <p:nvPr/>
        </p:nvSpPr>
        <p:spPr>
          <a:xfrm>
            <a:off x="4365996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FEDA8-1BAC-4A0E-8068-887FB4CC7447}"/>
                  </a:ext>
                </a:extLst>
              </p:cNvPr>
              <p:cNvSpPr txBox="1"/>
              <p:nvPr/>
            </p:nvSpPr>
            <p:spPr>
              <a:xfrm>
                <a:off x="495186" y="84861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8FEDA8-1BAC-4A0E-8068-887FB4CC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86" y="848618"/>
                <a:ext cx="45497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DD5D9C-701F-4038-811A-8EF86E25DDA8}"/>
                  </a:ext>
                </a:extLst>
              </p:cNvPr>
              <p:cNvSpPr txBox="1"/>
              <p:nvPr/>
            </p:nvSpPr>
            <p:spPr>
              <a:xfrm>
                <a:off x="4346175" y="8594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9DD5D9C-701F-4038-811A-8EF86E25D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175" y="859411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Графіка 26" descr="Лампочка">
            <a:extLst>
              <a:ext uri="{FF2B5EF4-FFF2-40B4-BE49-F238E27FC236}">
                <a16:creationId xmlns:a16="http://schemas.microsoft.com/office/drawing/2014/main" id="{E29E1941-280C-4B64-8369-3A365B214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7600" y="5715075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59F69B8D-D05C-42E1-B1B1-ED451F6E9AB2}"/>
                  </a:ext>
                </a:extLst>
              </p:cNvPr>
              <p:cNvSpPr/>
              <p:nvPr/>
            </p:nvSpPr>
            <p:spPr>
              <a:xfrm>
                <a:off x="6831724" y="5941442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59F69B8D-D05C-42E1-B1B1-ED451F6E9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2"/>
                <a:ext cx="4539340" cy="461665"/>
              </a:xfrm>
              <a:prstGeom prst="rect">
                <a:avLst/>
              </a:prstGeom>
              <a:blipFill>
                <a:blip r:embed="rId8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DAE8CE83-D39B-4409-BCD2-3B80AD226664}"/>
              </a:ext>
            </a:extLst>
          </p:cNvPr>
          <p:cNvCxnSpPr>
            <a:cxnSpLocks/>
          </p:cNvCxnSpPr>
          <p:nvPr/>
        </p:nvCxnSpPr>
        <p:spPr>
          <a:xfrm flipH="1">
            <a:off x="890828" y="1324304"/>
            <a:ext cx="2191039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id="{33B1D56B-30AB-4EFA-8742-40F3286D30EB}"/>
              </a:ext>
            </a:extLst>
          </p:cNvPr>
          <p:cNvSpPr/>
          <p:nvPr/>
        </p:nvSpPr>
        <p:spPr>
          <a:xfrm>
            <a:off x="3035858" y="1260781"/>
            <a:ext cx="120591" cy="120591"/>
          </a:xfrm>
          <a:prstGeom prst="ellipse">
            <a:avLst/>
          </a:prstGeom>
          <a:solidFill>
            <a:srgbClr val="3E3D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F8EE94-1F98-49B6-B78A-F4F4DEBD0A92}"/>
                  </a:ext>
                </a:extLst>
              </p:cNvPr>
              <p:cNvSpPr txBox="1"/>
              <p:nvPr/>
            </p:nvSpPr>
            <p:spPr>
              <a:xfrm>
                <a:off x="3121268" y="85941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uk-UA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DF8EE94-1F98-49B6-B78A-F4F4DEBD0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68" y="859411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9C1C2697-94E2-4C3E-BEE7-E204B8B703DC}"/>
                  </a:ext>
                </a:extLst>
              </p:cNvPr>
              <p:cNvSpPr/>
              <p:nvPr/>
            </p:nvSpPr>
            <p:spPr>
              <a:xfrm>
                <a:off x="6831724" y="5941441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9C1C2697-94E2-4C3E-BEE7-E204B8B70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1"/>
                <a:ext cx="4539340" cy="461665"/>
              </a:xfrm>
              <a:prstGeom prst="rect">
                <a:avLst/>
              </a:prstGeom>
              <a:blipFill>
                <a:blip r:embed="rId10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: округлені кути 16">
                <a:extLst>
                  <a:ext uri="{FF2B5EF4-FFF2-40B4-BE49-F238E27FC236}">
                    <a16:creationId xmlns:a16="http://schemas.microsoft.com/office/drawing/2014/main" id="{230AB021-B433-4EBA-B0E8-132049CA2D68}"/>
                  </a:ext>
                </a:extLst>
              </p:cNvPr>
              <p:cNvSpPr/>
              <p:nvPr/>
            </p:nvSpPr>
            <p:spPr>
              <a:xfrm>
                <a:off x="629652" y="2802469"/>
                <a:ext cx="2491617" cy="650303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17" name="Прямокутник: округлені кути 16">
                <a:extLst>
                  <a:ext uri="{FF2B5EF4-FFF2-40B4-BE49-F238E27FC236}">
                    <a16:creationId xmlns:a16="http://schemas.microsoft.com/office/drawing/2014/main" id="{230AB021-B433-4EBA-B0E8-132049CA2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" y="2802469"/>
                <a:ext cx="2491617" cy="650303"/>
              </a:xfrm>
              <a:prstGeom prst="roundRect">
                <a:avLst/>
              </a:prstGeom>
              <a:blipFill>
                <a:blip r:embed="rId11"/>
                <a:stretch>
                  <a:fillRect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1D328969-A062-4894-8C58-ABBDEEB14666}"/>
                  </a:ext>
                </a:extLst>
              </p:cNvPr>
              <p:cNvSpPr/>
              <p:nvPr/>
            </p:nvSpPr>
            <p:spPr>
              <a:xfrm>
                <a:off x="6328611" y="5756774"/>
                <a:ext cx="5042453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можемо виразити довжину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інакше?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1D328969-A062-4894-8C58-ABBDEEB14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611" y="5756774"/>
                <a:ext cx="5042453" cy="830997"/>
              </a:xfrm>
              <a:prstGeom prst="rect">
                <a:avLst/>
              </a:prstGeom>
              <a:blipFill>
                <a:blip r:embed="rId12"/>
                <a:stretch>
                  <a:fillRect t="-5839" b="-14599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id="{D1387E16-8751-4CD9-B598-9250CA0E2A93}"/>
                  </a:ext>
                </a:extLst>
              </p:cNvPr>
              <p:cNvSpPr/>
              <p:nvPr/>
            </p:nvSpPr>
            <p:spPr>
              <a:xfrm>
                <a:off x="629651" y="3638042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мм</a:t>
                </a:r>
              </a:p>
            </p:txBody>
          </p:sp>
        </mc:Choice>
        <mc:Fallback xmlns="">
          <p:sp>
            <p:nvSpPr>
              <p:cNvPr id="19" name="Прямокутник: округлені кути 18">
                <a:extLst>
                  <a:ext uri="{FF2B5EF4-FFF2-40B4-BE49-F238E27FC236}">
                    <a16:creationId xmlns:a16="http://schemas.microsoft.com/office/drawing/2014/main" id="{D1387E16-8751-4CD9-B598-9250CA0E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1" y="3638042"/>
                <a:ext cx="2491617" cy="650303"/>
              </a:xfrm>
              <a:prstGeom prst="roundRect">
                <a:avLst/>
              </a:prstGeom>
              <a:blipFill>
                <a:blip r:embed="rId13"/>
                <a:stretch>
                  <a:fillRect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0E329EA3-61B0-49F4-8554-D8BD8B389650}"/>
                  </a:ext>
                </a:extLst>
              </p:cNvPr>
              <p:cNvSpPr/>
              <p:nvPr/>
            </p:nvSpPr>
            <p:spPr>
              <a:xfrm>
                <a:off x="629651" y="5309188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</a:p>
            </p:txBody>
          </p:sp>
        </mc:Choice>
        <mc:Fallback xmlns="">
          <p:sp>
            <p:nvSpPr>
              <p:cNvPr id="20" name="Прямокутник: округлені кути 19">
                <a:extLst>
                  <a:ext uri="{FF2B5EF4-FFF2-40B4-BE49-F238E27FC236}">
                    <a16:creationId xmlns:a16="http://schemas.microsoft.com/office/drawing/2014/main" id="{0E329EA3-61B0-49F4-8554-D8BD8B389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1" y="5309188"/>
                <a:ext cx="2491617" cy="650303"/>
              </a:xfrm>
              <a:prstGeom prst="roundRect">
                <a:avLst/>
              </a:prstGeom>
              <a:blipFill>
                <a:blip r:embed="rId14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2F8BF56E-8582-4AE8-8CFF-AEDEF075C2C8}"/>
                  </a:ext>
                </a:extLst>
              </p:cNvPr>
              <p:cNvSpPr/>
              <p:nvPr/>
            </p:nvSpPr>
            <p:spPr>
              <a:xfrm>
                <a:off x="629650" y="4473615"/>
                <a:ext cx="2491617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дм</a:t>
                </a:r>
              </a:p>
            </p:txBody>
          </p:sp>
        </mc:Choice>
        <mc:Fallback xmlns="">
          <p:sp>
            <p:nvSpPr>
              <p:cNvPr id="24" name="Прямокутник: округлені кути 23">
                <a:extLst>
                  <a:ext uri="{FF2B5EF4-FFF2-40B4-BE49-F238E27FC236}">
                    <a16:creationId xmlns:a16="http://schemas.microsoft.com/office/drawing/2014/main" id="{2F8BF56E-8582-4AE8-8CFF-AEDEF075C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0" y="4473615"/>
                <a:ext cx="2491617" cy="650303"/>
              </a:xfrm>
              <a:prstGeom prst="roundRect">
                <a:avLst/>
              </a:prstGeom>
              <a:blipFill>
                <a:blip r:embed="rId15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0B3951EC-2B2B-4208-924C-1A13E26A77F2}"/>
                  </a:ext>
                </a:extLst>
              </p:cNvPr>
              <p:cNvSpPr/>
              <p:nvPr/>
            </p:nvSpPr>
            <p:spPr>
              <a:xfrm>
                <a:off x="634328" y="6144761"/>
                <a:ext cx="3046670" cy="650303"/>
              </a:xfrm>
              <a:prstGeom prst="roundRect">
                <a:avLst/>
              </a:prstGeom>
              <a:solidFill>
                <a:srgbClr val="BDB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𝟎𝟎𝟎𝟎𝟐𝟓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км</a:t>
                </a:r>
              </a:p>
            </p:txBody>
          </p:sp>
        </mc:Choice>
        <mc:Fallback xmlns="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0B3951EC-2B2B-4208-924C-1A13E26A77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28" y="6144761"/>
                <a:ext cx="3046670" cy="650303"/>
              </a:xfrm>
              <a:prstGeom prst="roundRect">
                <a:avLst/>
              </a:prstGeom>
              <a:blipFill>
                <a:blip r:embed="rId16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F37EBC08-1A76-4817-A5AE-6DC0FEF72A60}"/>
                  </a:ext>
                </a:extLst>
              </p:cNvPr>
              <p:cNvSpPr/>
              <p:nvPr/>
            </p:nvSpPr>
            <p:spPr>
              <a:xfrm>
                <a:off x="6831724" y="5941440"/>
                <a:ext cx="4539340" cy="461665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Яка довжина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</m:oMath>
                </a14:m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F37EBC08-1A76-4817-A5AE-6DC0FEF72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4" y="5941440"/>
                <a:ext cx="4539340" cy="461665"/>
              </a:xfrm>
              <a:prstGeom prst="rect">
                <a:avLst/>
              </a:prstGeom>
              <a:blipFill>
                <a:blip r:embed="rId17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37AF57B1-54E2-4210-AE7E-962A9FA68008}"/>
                  </a:ext>
                </a:extLst>
              </p:cNvPr>
              <p:cNvSpPr/>
              <p:nvPr/>
            </p:nvSpPr>
            <p:spPr>
              <a:xfrm>
                <a:off x="3441169" y="2797798"/>
                <a:ext cx="2181865" cy="650303"/>
              </a:xfrm>
              <a:prstGeom prst="roundRect">
                <a:avLst/>
              </a:prstGeom>
              <a:solidFill>
                <a:srgbClr val="3E3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r>
                      <a:rPr lang="uk-UA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37AF57B1-54E2-4210-AE7E-962A9FA68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69" y="2797798"/>
                <a:ext cx="2181865" cy="650303"/>
              </a:xfrm>
              <a:prstGeom prst="roundRect">
                <a:avLst/>
              </a:prstGeom>
              <a:blipFill>
                <a:blip r:embed="rId18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8A0EC16-7219-4010-8915-908D83484B52}"/>
                  </a:ext>
                </a:extLst>
              </p:cNvPr>
              <p:cNvSpPr/>
              <p:nvPr/>
            </p:nvSpPr>
            <p:spPr>
              <a:xfrm>
                <a:off x="7062536" y="5777928"/>
                <a:ext cx="4308527" cy="830997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Що можемо сказати про довжину відрізка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8A0EC16-7219-4010-8915-908D83484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536" y="5777928"/>
                <a:ext cx="4308527" cy="830997"/>
              </a:xfrm>
              <a:prstGeom prst="rect">
                <a:avLst/>
              </a:prstGeom>
              <a:blipFill>
                <a:blip r:embed="rId19"/>
                <a:stretch>
                  <a:fillRect t="-5882" r="-1558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кутник: округлені кути 32">
                <a:extLst>
                  <a:ext uri="{FF2B5EF4-FFF2-40B4-BE49-F238E27FC236}">
                    <a16:creationId xmlns:a16="http://schemas.microsoft.com/office/drawing/2014/main" id="{100124D8-627C-4970-B1CC-C3E2C4964E1E}"/>
                  </a:ext>
                </a:extLst>
              </p:cNvPr>
              <p:cNvSpPr/>
              <p:nvPr/>
            </p:nvSpPr>
            <p:spPr>
              <a:xfrm>
                <a:off x="664832" y="3634372"/>
                <a:ext cx="4958202" cy="650303"/>
              </a:xfrm>
              <a:prstGeom prst="roundRect">
                <a:avLst/>
              </a:prstGeom>
              <a:solidFill>
                <a:srgbClr val="19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𝑪𝑩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см</a:t>
                </a:r>
              </a:p>
            </p:txBody>
          </p:sp>
        </mc:Choice>
        <mc:Fallback xmlns="">
          <p:sp>
            <p:nvSpPr>
              <p:cNvPr id="33" name="Прямокутник: округлені кути 32">
                <a:extLst>
                  <a:ext uri="{FF2B5EF4-FFF2-40B4-BE49-F238E27FC236}">
                    <a16:creationId xmlns:a16="http://schemas.microsoft.com/office/drawing/2014/main" id="{100124D8-627C-4970-B1CC-C3E2C4964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" y="3634372"/>
                <a:ext cx="4958202" cy="650303"/>
              </a:xfrm>
              <a:prstGeom prst="roundRect">
                <a:avLst/>
              </a:prstGeom>
              <a:blipFill>
                <a:blip r:embed="rId20"/>
                <a:stretch>
                  <a:fillRect b="-5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D437B4B-8521-4363-9827-540E54956DA2}"/>
              </a:ext>
            </a:extLst>
          </p:cNvPr>
          <p:cNvSpPr/>
          <p:nvPr/>
        </p:nvSpPr>
        <p:spPr>
          <a:xfrm>
            <a:off x="6677041" y="3632164"/>
            <a:ext cx="4958202" cy="737314"/>
          </a:xfrm>
          <a:prstGeom prst="round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 властивість вимірювання відрізків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A799C5CE-A415-426C-8B0F-BE89172839B6}"/>
              </a:ext>
            </a:extLst>
          </p:cNvPr>
          <p:cNvSpPr/>
          <p:nvPr/>
        </p:nvSpPr>
        <p:spPr>
          <a:xfrm>
            <a:off x="6677041" y="4609852"/>
            <a:ext cx="4958202" cy="1808065"/>
          </a:xfrm>
          <a:prstGeom prst="roundRect">
            <a:avLst>
              <a:gd name="adj" fmla="val 7536"/>
            </a:avLst>
          </a:prstGeom>
          <a:solidFill>
            <a:srgbClr val="19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Довжина відрізка дорівнює сумі довжин частин, на які він розбивається його внутрішньою точкою</a:t>
            </a:r>
          </a:p>
        </p:txBody>
      </p:sp>
      <p:cxnSp>
        <p:nvCxnSpPr>
          <p:cNvPr id="36" name="Пряма сполучна лінія 35">
            <a:extLst>
              <a:ext uri="{FF2B5EF4-FFF2-40B4-BE49-F238E27FC236}">
                <a16:creationId xmlns:a16="http://schemas.microsoft.com/office/drawing/2014/main" id="{DA6AE52E-8525-4A08-80B2-55BF85E2470B}"/>
              </a:ext>
            </a:extLst>
          </p:cNvPr>
          <p:cNvCxnSpPr>
            <a:cxnSpLocks/>
          </p:cNvCxnSpPr>
          <p:nvPr/>
        </p:nvCxnSpPr>
        <p:spPr>
          <a:xfrm flipV="1">
            <a:off x="3883466" y="2890345"/>
            <a:ext cx="0" cy="3810912"/>
          </a:xfrm>
          <a:prstGeom prst="line">
            <a:avLst/>
          </a:prstGeom>
          <a:ln w="57150" cap="rnd">
            <a:solidFill>
              <a:srgbClr val="007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кутник: округлені кути 36">
            <a:extLst>
              <a:ext uri="{FF2B5EF4-FFF2-40B4-BE49-F238E27FC236}">
                <a16:creationId xmlns:a16="http://schemas.microsoft.com/office/drawing/2014/main" id="{5AF2403A-44CB-4D06-9351-5CFEDC039488}"/>
              </a:ext>
            </a:extLst>
          </p:cNvPr>
          <p:cNvSpPr/>
          <p:nvPr/>
        </p:nvSpPr>
        <p:spPr>
          <a:xfrm>
            <a:off x="4227193" y="4288345"/>
            <a:ext cx="4081342" cy="1158388"/>
          </a:xfrm>
          <a:prstGeom prst="roundRect">
            <a:avLst/>
          </a:prstGeom>
          <a:solidFill>
            <a:srgbClr val="00777F"/>
          </a:solidFill>
          <a:ln>
            <a:solidFill>
              <a:srgbClr val="0077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Довжина відрізка</a:t>
            </a:r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це відстань між його кінцями</a:t>
            </a:r>
          </a:p>
        </p:txBody>
      </p:sp>
    </p:spTree>
    <p:extLst>
      <p:ext uri="{BB962C8B-B14F-4D97-AF65-F5344CB8AC3E}">
        <p14:creationId xmlns:p14="http://schemas.microsoft.com/office/powerpoint/2010/main" val="37334140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"/>
                            </p:stCondLst>
                            <p:childTnLst>
                              <p:par>
                                <p:cTn id="1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"/>
                            </p:stCondLst>
                            <p:childTnLst>
                              <p:par>
                                <p:cTn id="2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3" grpId="2" animBg="1"/>
      <p:bldP spid="25" grpId="0"/>
      <p:bldP spid="26" grpId="0"/>
      <p:bldP spid="26" grpId="1"/>
      <p:bldP spid="26" grpId="2"/>
      <p:bldP spid="28" grpId="0" animBg="1"/>
      <p:bldP spid="28" grpId="1" animBg="1"/>
      <p:bldP spid="14" grpId="0" animBg="1"/>
      <p:bldP spid="15" grpId="0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3313</TotalTime>
  <Words>1202</Words>
  <Application>Microsoft Office PowerPoint</Application>
  <PresentationFormat>Широкий екран</PresentationFormat>
  <Paragraphs>222</Paragraphs>
  <Slides>20</Slides>
  <Notes>19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Segoe Print</vt:lpstr>
      <vt:lpstr>Tahoma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Марко Мілевський</cp:lastModifiedBy>
  <cp:revision>37</cp:revision>
  <dcterms:created xsi:type="dcterms:W3CDTF">2020-06-13T11:16:11Z</dcterms:created>
  <dcterms:modified xsi:type="dcterms:W3CDTF">2020-06-24T10:05:39Z</dcterms:modified>
</cp:coreProperties>
</file>