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428" r:id="rId3"/>
    <p:sldId id="429" r:id="rId4"/>
    <p:sldId id="420" r:id="rId5"/>
    <p:sldId id="422" r:id="rId6"/>
    <p:sldId id="423" r:id="rId7"/>
    <p:sldId id="430" r:id="rId8"/>
    <p:sldId id="43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24" r:id="rId17"/>
    <p:sldId id="425" r:id="rId18"/>
    <p:sldId id="444" r:id="rId19"/>
    <p:sldId id="445" r:id="rId20"/>
    <p:sldId id="446" r:id="rId21"/>
    <p:sldId id="447" r:id="rId22"/>
    <p:sldId id="448" r:id="rId23"/>
    <p:sldId id="440" r:id="rId24"/>
    <p:sldId id="454" r:id="rId25"/>
    <p:sldId id="511" r:id="rId26"/>
    <p:sldId id="497" r:id="rId27"/>
    <p:sldId id="498" r:id="rId28"/>
    <p:sldId id="499" r:id="rId29"/>
    <p:sldId id="512" r:id="rId30"/>
    <p:sldId id="519" r:id="rId31"/>
    <p:sldId id="520" r:id="rId32"/>
    <p:sldId id="521" r:id="rId33"/>
    <p:sldId id="523" r:id="rId34"/>
    <p:sldId id="514" r:id="rId35"/>
    <p:sldId id="513" r:id="rId36"/>
    <p:sldId id="515" r:id="rId37"/>
    <p:sldId id="455" r:id="rId38"/>
    <p:sldId id="457" r:id="rId39"/>
    <p:sldId id="264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603A"/>
    <a:srgbClr val="977B3E"/>
    <a:srgbClr val="7DE0F4"/>
    <a:srgbClr val="B462EA"/>
    <a:srgbClr val="4D8BE2"/>
    <a:srgbClr val="7CE1F3"/>
    <a:srgbClr val="BAE533"/>
    <a:srgbClr val="F7D633"/>
    <a:srgbClr val="F9A832"/>
    <a:srgbClr val="F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4660"/>
  </p:normalViewPr>
  <p:slideViewPr>
    <p:cSldViewPr snapToGrid="0">
      <p:cViewPr>
        <p:scale>
          <a:sx n="92" d="100"/>
          <a:sy n="92" d="100"/>
        </p:scale>
        <p:origin x="-216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8 вересня 2022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4DECFB-A962-4566-9CF8-1E2DA91E71FB}"/>
              </a:ext>
            </a:extLst>
          </p:cNvPr>
          <p:cNvSpPr txBox="1"/>
          <p:nvPr/>
        </p:nvSpPr>
        <p:spPr>
          <a:xfrm>
            <a:off x="3252336" y="3559489"/>
            <a:ext cx="8622890" cy="187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Правила безпечної поведінки у кабінеті інформатики. </a:t>
            </a:r>
            <a:r>
              <a:rPr lang="uk-UA" sz="36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Повторення основних прийомів роботи із комп'ютером. </a:t>
            </a:r>
            <a:endParaRPr lang="uk-UA" sz="6600" b="1" dirty="0">
              <a:solidFill>
                <a:srgbClr val="2F324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8604748-E01F-4CBC-8933-134425E42F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 b="10336"/>
          <a:stretch/>
        </p:blipFill>
        <p:spPr>
          <a:xfrm>
            <a:off x="8503737" y="164460"/>
            <a:ext cx="3485296" cy="326453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Правила </a:t>
            </a:r>
            <a:r>
              <a:rPr lang="uk-UA" sz="2000" b="1" dirty="0">
                <a:solidFill>
                  <a:schemeClr val="bg1"/>
                </a:solidFill>
              </a:rPr>
              <a:t>безпечної поведінки з комп'ютером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DFDA33-1876-4518-B3C1-36620FF54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8" t="15916" r="52873" b="21662"/>
          <a:stretch/>
        </p:blipFill>
        <p:spPr>
          <a:xfrm>
            <a:off x="6850284" y="1196284"/>
            <a:ext cx="4362177" cy="493193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C1864BC-D961-493E-92D0-7A61BF11E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60" y="1255824"/>
            <a:ext cx="2066925" cy="5057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BFB9B2A-4089-450D-927B-B1C168E31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02" t="15916" r="5589" b="21662"/>
          <a:stretch/>
        </p:blipFill>
        <p:spPr>
          <a:xfrm>
            <a:off x="6850284" y="1196283"/>
            <a:ext cx="4362177" cy="493193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1BF2ED32-FED4-4E6C-975A-7A7EB25A6C27}"/>
              </a:ext>
            </a:extLst>
          </p:cNvPr>
          <p:cNvSpPr/>
          <p:nvPr/>
        </p:nvSpPr>
        <p:spPr>
          <a:xfrm>
            <a:off x="0" y="4924238"/>
            <a:ext cx="12192000" cy="1932039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№3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Працюючи за комп’ютером, </a:t>
            </a:r>
            <a:r>
              <a:rPr lang="uk-UA" sz="3200" b="1" dirty="0" smtClean="0"/>
              <a:t>я розміщую біля </a:t>
            </a:r>
            <a:r>
              <a:rPr lang="uk-UA" sz="3200" b="1" dirty="0"/>
              <a:t>нього  лише навчальні матеріали. </a:t>
            </a: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xmlns="" id="{5ECA60FC-6458-4A06-B6FE-61F6F4BAA44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EBAEC9-E6D5-45CB-92FD-469B54035FE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B514496-4C34-4D8F-BD65-9588C0EF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3" t="16592" r="52535" b="20760"/>
          <a:stretch/>
        </p:blipFill>
        <p:spPr>
          <a:xfrm>
            <a:off x="350273" y="1392929"/>
            <a:ext cx="4470671" cy="493193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B94C097-5A96-4868-B183-405CB7D84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0" t="16592" r="5508" b="20760"/>
          <a:stretch/>
        </p:blipFill>
        <p:spPr>
          <a:xfrm>
            <a:off x="350273" y="1392929"/>
            <a:ext cx="4470671" cy="493193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поведінки з комп'ютером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70CA01-A652-4F25-A8E8-98A4FF4AA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8" t="15690" r="53042" b="20760"/>
          <a:stretch/>
        </p:blipFill>
        <p:spPr>
          <a:xfrm>
            <a:off x="7246374" y="1392931"/>
            <a:ext cx="4265180" cy="492942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4366EA-46D0-485D-914E-0AD03BCFC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27" y="1255824"/>
            <a:ext cx="2066925" cy="50577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749D714-3FAF-473D-8658-2C59354C8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3" t="15690" r="6757" b="20760"/>
          <a:stretch/>
        </p:blipFill>
        <p:spPr>
          <a:xfrm>
            <a:off x="7246374" y="1392930"/>
            <a:ext cx="4265180" cy="492942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F3D278D3-4976-4048-8F1B-CBD2652F4574}"/>
              </a:ext>
            </a:extLst>
          </p:cNvPr>
          <p:cNvSpPr/>
          <p:nvPr/>
        </p:nvSpPr>
        <p:spPr>
          <a:xfrm>
            <a:off x="0" y="4925961"/>
            <a:ext cx="12192000" cy="1932039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№4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Щоб не зашкодити своєму здоров’ю, я рівно сиджу на стільці та не переміщую комп’ютерних пристроїв.  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xmlns="" id="{D41381E2-1147-4177-8F1C-5E1183CDFCA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02C9A96-09FF-492E-A1D6-7224E13CBD27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поведінки з комп'ютером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ACA43A-E60A-4FAB-885F-FDE67302F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7" t="17268" r="53380" b="20761"/>
          <a:stretch/>
        </p:blipFill>
        <p:spPr>
          <a:xfrm>
            <a:off x="625165" y="1348543"/>
            <a:ext cx="4517105" cy="515437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Ð ÐµÐ·ÑÐ»ÑÑÐ°Ñ Ð¿Ð¾ÑÑÐºÑ Ð·Ð¾Ð±ÑÐ°Ð¶ÐµÐ½Ñ Ð·Ð° Ð·Ð°Ð¿Ð¸ÑÐ¾Ð¼ &quot;Ð¿Ð»Ð¾ÑÐ¾Ðµ Ð·ÑÐµÐ½Ð¸Ðµ&quot;">
            <a:extLst>
              <a:ext uri="{FF2B5EF4-FFF2-40B4-BE49-F238E27FC236}">
                <a16:creationId xmlns:a16="http://schemas.microsoft.com/office/drawing/2014/main" xmlns="" id="{27E3FC32-A328-46AF-8272-10C617A7F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01"/>
          <a:stretch/>
        </p:blipFill>
        <p:spPr bwMode="auto">
          <a:xfrm>
            <a:off x="5142270" y="1348543"/>
            <a:ext cx="6823587" cy="517268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623264-E4D5-45EF-AD39-3C4FEFCF1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37" y="1255824"/>
            <a:ext cx="2066925" cy="5057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C45873-E6B0-4FC9-922B-51BFBEEF3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78" t="17268" r="4989" b="20761"/>
          <a:stretch/>
        </p:blipFill>
        <p:spPr>
          <a:xfrm>
            <a:off x="625164" y="1348543"/>
            <a:ext cx="4517105" cy="515437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2D7A0D22-1093-4BE5-B82F-FA5762D2B39E}"/>
              </a:ext>
            </a:extLst>
          </p:cNvPr>
          <p:cNvSpPr/>
          <p:nvPr/>
        </p:nvSpPr>
        <p:spPr>
          <a:xfrm>
            <a:off x="0" y="4925961"/>
            <a:ext cx="12192000" cy="1932039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№5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Щоб не зіпсувати свій зір - тримаю дистанцію 50-60 сантиметрів  або відстань витягнутої руки.  </a:t>
            </a: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xmlns="" id="{56338972-54ED-45EF-B58C-C43CCC4D920D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5D2026-3F50-47AE-AE21-935B61D66897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поведінки з комп'ютером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83FEA8-5ACA-45E0-B0BC-792603405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0" t="16215" r="53912" b="21587"/>
          <a:stretch/>
        </p:blipFill>
        <p:spPr>
          <a:xfrm>
            <a:off x="434817" y="1439381"/>
            <a:ext cx="4422317" cy="496162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Ð ÐµÐ·ÑÐ»ÑÑÐ°Ñ Ð¿Ð¾ÑÑÐºÑ Ð·Ð¾Ð±ÑÐ°Ð¶ÐµÐ½Ñ Ð·Ð° Ð·Ð°Ð¿Ð¸ÑÐ¾Ð¼ &quot;ÐºÐ»Ð¸Ð¿Ð°ÑÑ Ð¾Ð¿Ð°ÑÐ½Ð¾ÑÑÑ ÐµÐ»ÐµÐºÑÑÐ¾ÐµÐ½ÐµÑÐ³Ð¸Ñ&quot;">
            <a:extLst>
              <a:ext uri="{FF2B5EF4-FFF2-40B4-BE49-F238E27FC236}">
                <a16:creationId xmlns:a16="http://schemas.microsoft.com/office/drawing/2014/main" xmlns="" id="{AFB9645F-F9C7-427A-A657-15A37283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20" y="4975122"/>
            <a:ext cx="1800960" cy="16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67BBFD1-700B-48A6-8C9F-464118966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1" y="1245991"/>
            <a:ext cx="1523957" cy="37291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7DDFB6A-9B99-4278-B8EA-F5EA6BF3F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14" t="16215" r="5408" b="21587"/>
          <a:stretch/>
        </p:blipFill>
        <p:spPr>
          <a:xfrm>
            <a:off x="7463783" y="1439380"/>
            <a:ext cx="4422317" cy="496162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7709BFB0-C1F4-4824-ADAF-4CC2D5B0C0E1}"/>
              </a:ext>
            </a:extLst>
          </p:cNvPr>
          <p:cNvSpPr/>
          <p:nvPr/>
        </p:nvSpPr>
        <p:spPr>
          <a:xfrm>
            <a:off x="0" y="4925961"/>
            <a:ext cx="12192000" cy="1932039"/>
          </a:xfrm>
          <a:prstGeom prst="rect">
            <a:avLst/>
          </a:prstGeom>
          <a:solidFill>
            <a:srgbClr val="FF000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№6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За жодних обставин я не торкаюсь </a:t>
            </a:r>
            <a:r>
              <a:rPr lang="uk-UA" sz="3200" b="1" dirty="0" smtClean="0"/>
              <a:t>дротів </a:t>
            </a:r>
            <a:r>
              <a:rPr lang="uk-UA" sz="3200" b="1" dirty="0"/>
              <a:t>та </a:t>
            </a:r>
            <a:r>
              <a:rPr lang="uk-UA" sz="3200" b="1" dirty="0" smtClean="0"/>
              <a:t>різних </a:t>
            </a:r>
            <a:r>
              <a:rPr lang="uk-UA" sz="3200" b="1" dirty="0"/>
              <a:t>незрозумілих пристроїв. Забороняю іншим це робити!  </a:t>
            </a: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xmlns="" id="{5883F63D-2048-4E85-96EA-A2C7A1B6008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1545D0-A911-4B30-8532-90BA9D73ABF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поведінки з комп'ютером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FA82B2-4E10-4297-9AA3-F14857B1C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3" t="16591" r="52873" b="21211"/>
          <a:stretch/>
        </p:blipFill>
        <p:spPr>
          <a:xfrm>
            <a:off x="879447" y="1416673"/>
            <a:ext cx="4575687" cy="507184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FF461E-7570-41B2-877E-ADC38F350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29" y="1279667"/>
            <a:ext cx="2128664" cy="52088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817FA6-6618-4D51-A0E0-8E7B5D099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22" t="16591" r="5894" b="21211"/>
          <a:stretch/>
        </p:blipFill>
        <p:spPr>
          <a:xfrm>
            <a:off x="879446" y="1416672"/>
            <a:ext cx="4575687" cy="507184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68CAA9BB-8CFC-4F18-9EF4-35FA1C525C10}"/>
              </a:ext>
            </a:extLst>
          </p:cNvPr>
          <p:cNvSpPr/>
          <p:nvPr/>
        </p:nvSpPr>
        <p:spPr>
          <a:xfrm>
            <a:off x="5968180" y="1416671"/>
            <a:ext cx="5997677" cy="5071847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№7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Я ніколи не їм біля комп’ютера, бо пам’ятаю, що комп’ютер - це не місце для їжі.  </a:t>
            </a:r>
          </a:p>
        </p:txBody>
      </p:sp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58AE2EAF-0A24-4314-9F30-36B39539F740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F53A2D-6365-48AE-B893-84F424DD6FB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</a:t>
            </a:r>
            <a:r>
              <a:rPr lang="uk-UA" sz="2000" b="1" dirty="0" smtClean="0">
                <a:solidFill>
                  <a:schemeClr val="bg1"/>
                </a:solidFill>
              </a:rPr>
              <a:t>поведінки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966D0F-F7EA-431A-B9E7-B3B27A050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2" t="16142" r="53549" b="20985"/>
          <a:stretch/>
        </p:blipFill>
        <p:spPr>
          <a:xfrm>
            <a:off x="6821115" y="1148021"/>
            <a:ext cx="4731789" cy="5410529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65BBE8-0ED7-46B5-AB6B-85A04E39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06" y="1403308"/>
            <a:ext cx="2066925" cy="5057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75CDA8B-B07E-4F86-842F-CE6F8019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28" t="16142" r="6333" b="20985"/>
          <a:stretch/>
        </p:blipFill>
        <p:spPr>
          <a:xfrm>
            <a:off x="6821115" y="1148021"/>
            <a:ext cx="4731789" cy="541052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F8C4D6FC-525F-45F8-A4F8-E548F59E4671}"/>
              </a:ext>
            </a:extLst>
          </p:cNvPr>
          <p:cNvSpPr/>
          <p:nvPr/>
        </p:nvSpPr>
        <p:spPr>
          <a:xfrm>
            <a:off x="530941" y="1486703"/>
            <a:ext cx="5997677" cy="5071847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№8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Я нормую свій робочий час, щоб </a:t>
            </a:r>
            <a:r>
              <a:rPr lang="uk-UA" sz="3200" b="1" dirty="0" smtClean="0"/>
              <a:t>залишатись </a:t>
            </a:r>
            <a:r>
              <a:rPr lang="uk-UA" sz="3200" b="1" dirty="0"/>
              <a:t>здоровим та </a:t>
            </a:r>
            <a:r>
              <a:rPr lang="uk-UA" sz="3200" b="1" dirty="0" smtClean="0"/>
              <a:t>красивим: роблю </a:t>
            </a:r>
            <a:r>
              <a:rPr lang="uk-UA" sz="3200" b="1" dirty="0"/>
              <a:t>перерви та </a:t>
            </a:r>
            <a:r>
              <a:rPr lang="uk-UA" sz="3200" b="1" dirty="0" smtClean="0"/>
              <a:t>розминку через кожні 15 хвилин роботи за комп'ютером!  </a:t>
            </a:r>
            <a:endParaRPr lang="uk-UA" sz="3200" b="1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xmlns="" id="{77F6E99B-02D5-43FD-91CA-9B138D496E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AB269E-7820-4FE1-B0E6-CBCEEBE8C08E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Наслідки недотримання правил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12A306-858F-4EB2-B00E-76A47C41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0" y="1456402"/>
            <a:ext cx="4427105" cy="5052258"/>
          </a:xfrm>
          <a:prstGeom prst="rect">
            <a:avLst/>
          </a:prstGeom>
        </p:spPr>
      </p:pic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xmlns="" id="{D835EC08-7A72-45FF-8884-80572BB6D8C7}"/>
              </a:ext>
            </a:extLst>
          </p:cNvPr>
          <p:cNvSpPr/>
          <p:nvPr/>
        </p:nvSpPr>
        <p:spPr>
          <a:xfrm>
            <a:off x="5271807" y="1456402"/>
            <a:ext cx="6501093" cy="4639598"/>
          </a:xfrm>
          <a:prstGeom prst="wedgeRoundRectCallout">
            <a:avLst>
              <a:gd name="adj1" fmla="val -65507"/>
              <a:gd name="adj2" fmla="val 8753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Які можуть бути наслідки недотримання правил поведінки з комп’ютером?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F79AA2-5177-417E-B2E5-E202A0ED9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69" y="994737"/>
            <a:ext cx="6996261" cy="59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Не забувайте про відпочинок!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48B626-86B5-49B3-B5A7-30CD8BE26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92" y="994736"/>
            <a:ext cx="4684643" cy="5863263"/>
          </a:xfrm>
          <a:prstGeom prst="rect">
            <a:avLst/>
          </a:prstGeom>
        </p:spPr>
      </p:pic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xmlns="" id="{AC21F822-F982-472E-A34B-15658CE88160}"/>
              </a:ext>
            </a:extLst>
          </p:cNvPr>
          <p:cNvSpPr/>
          <p:nvPr/>
        </p:nvSpPr>
        <p:spPr>
          <a:xfrm>
            <a:off x="458507" y="1456402"/>
            <a:ext cx="6501093" cy="4639598"/>
          </a:xfrm>
          <a:prstGeom prst="wedgeRoundRectCallout">
            <a:avLst>
              <a:gd name="adj1" fmla="val 56783"/>
              <a:gd name="adj2" fmla="val -12051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Найулюбленішим моїм правилом є – відпочинок. Фізкультхвилинка!</a:t>
            </a:r>
          </a:p>
        </p:txBody>
      </p:sp>
      <p:pic>
        <p:nvPicPr>
          <p:cNvPr id="4" name="Фізкультхвилинка №1">
            <a:hlinkClick r:id="" action="ppaction://media"/>
            <a:extLst>
              <a:ext uri="{FF2B5EF4-FFF2-40B4-BE49-F238E27FC236}">
                <a16:creationId xmlns:a16="http://schemas.microsoft.com/office/drawing/2014/main" xmlns="" id="{8720F484-F286-4802-88DA-6AA75AEFA2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7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Погляньте на зображення та поміркуйте, що воно нам хоче «сказати»?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40129C78-D71E-4F64-A74C-EF51062DE995}"/>
              </a:ext>
            </a:extLst>
          </p:cNvPr>
          <p:cNvSpPr/>
          <p:nvPr/>
        </p:nvSpPr>
        <p:spPr>
          <a:xfrm>
            <a:off x="639097" y="1448991"/>
            <a:ext cx="5997677" cy="5071847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 завжди дотримуюсь порядку під час роботи з комп'ютером.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E0306CE-7878-4955-868C-E9A47E6A0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43" y="2244261"/>
            <a:ext cx="5152186" cy="34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Погляньте на зображення та поміркуйте, що воно нам хоче «сказати»?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06AEAFCF-5EED-4C5C-8C27-8F27FE2DF10E}"/>
              </a:ext>
            </a:extLst>
          </p:cNvPr>
          <p:cNvSpPr/>
          <p:nvPr/>
        </p:nvSpPr>
        <p:spPr>
          <a:xfrm>
            <a:off x="5569310" y="1319555"/>
            <a:ext cx="5997677" cy="2829658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 тримаю дистанцію до монітору. 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858BD357-B20C-4B0B-BC92-F5E75AE26B51}"/>
              </a:ext>
            </a:extLst>
          </p:cNvPr>
          <p:cNvSpPr/>
          <p:nvPr/>
        </p:nvSpPr>
        <p:spPr>
          <a:xfrm>
            <a:off x="5569310" y="4379763"/>
            <a:ext cx="5997677" cy="231736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Як можна перевірити дистанцію без лінійки?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222A86-421A-4136-AB6B-8A8545DB4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530" y="1858296"/>
            <a:ext cx="5920936" cy="40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Знайомство з новим героєм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0EA2BA-A285-41A3-A0E1-AB6F5957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671" y="2536834"/>
            <a:ext cx="4656128" cy="4488716"/>
          </a:xfrm>
          <a:prstGeom prst="rect">
            <a:avLst/>
          </a:prstGeom>
        </p:spPr>
      </p:pic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xmlns="" id="{68B0A790-CC1D-455D-8164-4F632F6F0661}"/>
              </a:ext>
            </a:extLst>
          </p:cNvPr>
          <p:cNvSpPr/>
          <p:nvPr/>
        </p:nvSpPr>
        <p:spPr>
          <a:xfrm>
            <a:off x="2316480" y="1331950"/>
            <a:ext cx="6658047" cy="2131142"/>
          </a:xfrm>
          <a:prstGeom prst="wedgeRoundRectCallout">
            <a:avLst>
              <a:gd name="adj1" fmla="val 35139"/>
              <a:gd name="adj2" fmla="val 61829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Цього року 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ми 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знову 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вирушаємо 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у подорож чарівним світом Інформатики. 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5A16D73-214A-4310-8637-FAE565D65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7276"/>
          <a:stretch/>
        </p:blipFill>
        <p:spPr>
          <a:xfrm>
            <a:off x="914256" y="3682458"/>
            <a:ext cx="3791109" cy="30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Погляньте на зображення та поміркуйте, що воно нам хоче «сказати»?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A7AADFDA-7751-476D-B818-3E048E05FAED}"/>
              </a:ext>
            </a:extLst>
          </p:cNvPr>
          <p:cNvSpPr/>
          <p:nvPr/>
        </p:nvSpPr>
        <p:spPr>
          <a:xfrm>
            <a:off x="639097" y="1448991"/>
            <a:ext cx="5997677" cy="5071847"/>
          </a:xfrm>
          <a:prstGeom prst="rect">
            <a:avLst/>
          </a:prstGeom>
          <a:solidFill>
            <a:srgbClr val="FF000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За жодних обставин я не торкаюсь проводів та інших незрозумілих пристроїв. Забороняю іншим це робити!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5C5593-340A-4363-92DF-84E026BAA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6811630" y="1440826"/>
            <a:ext cx="5095234" cy="50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5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Погляньте на зображення та поміркуйте, що воно нам хоче «сказати»?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A762CE43-3224-4D33-8E17-A4EC940A045C}"/>
              </a:ext>
            </a:extLst>
          </p:cNvPr>
          <p:cNvSpPr/>
          <p:nvPr/>
        </p:nvSpPr>
        <p:spPr>
          <a:xfrm>
            <a:off x="5795452" y="1319555"/>
            <a:ext cx="5997677" cy="5071846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 спокійно переміщуюсь по кабінету інформатики, щоб не зашкодити собі, оточуючим та техніці.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A276B5-CD2C-4142-8641-D8D97D4ED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1" y="1187999"/>
            <a:ext cx="551735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Погляньте на зображення та поміркуйте, що воно нам хоче «сказати»?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7D3B54B0-30CF-4EAA-98F3-0579E7F22651}"/>
              </a:ext>
            </a:extLst>
          </p:cNvPr>
          <p:cNvSpPr/>
          <p:nvPr/>
        </p:nvSpPr>
        <p:spPr>
          <a:xfrm>
            <a:off x="639097" y="1448991"/>
            <a:ext cx="5997677" cy="5071847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 нормую свій робочий час, щоб залишитись здоровим та красивим, роблячи перерви та розминку!  </a:t>
            </a:r>
          </a:p>
          <a:p>
            <a:pPr algn="ctr"/>
            <a:r>
              <a:rPr lang="uk-UA" sz="3200" b="1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8CC712-4092-4823-BE50-892B467AFF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74" y="2320413"/>
            <a:ext cx="5340246" cy="36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Саме цих правил ми маємо дотримуватись найбільше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D98C64-D9CE-46F4-852E-0B4B0C3BA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622ED-BECA-4353-AC41-E11EDA8A3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637DB8-CB9F-4553-8F89-473DF5AB7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22553A-247B-4B3C-A29D-FD01DA010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141252" y="3638099"/>
            <a:ext cx="3216840" cy="3196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75A2060-AA5E-49A8-8A4D-330A8B192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16" y="4048892"/>
            <a:ext cx="3699584" cy="2499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10308B-4BDA-4773-AAA1-10098799D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29" y="3035299"/>
            <a:ext cx="4512650" cy="40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xmlns="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Практична частина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55DB67-0F79-4383-B228-820009B9C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0" y="1504335"/>
            <a:ext cx="3723100" cy="4809264"/>
          </a:xfrm>
          <a:prstGeom prst="rect">
            <a:avLst/>
          </a:prstGeom>
        </p:spPr>
      </p:pic>
      <p:sp>
        <p:nvSpPr>
          <p:cNvPr id="4" name="Бульбашка думок: хмарка 3">
            <a:extLst>
              <a:ext uri="{FF2B5EF4-FFF2-40B4-BE49-F238E27FC236}">
                <a16:creationId xmlns:a16="http://schemas.microsoft.com/office/drawing/2014/main" xmlns="" id="{E0450E1E-D1BF-44B7-AADB-C74F18E4A2EC}"/>
              </a:ext>
            </a:extLst>
          </p:cNvPr>
          <p:cNvSpPr/>
          <p:nvPr/>
        </p:nvSpPr>
        <p:spPr>
          <a:xfrm>
            <a:off x="3945529" y="1071716"/>
            <a:ext cx="7892510" cy="3372464"/>
          </a:xfrm>
          <a:prstGeom prst="cloudCallout">
            <a:avLst>
              <a:gd name="adj1" fmla="val -64943"/>
              <a:gd name="adj2" fmla="val 7628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А нагадайте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мені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діти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чи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можна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вам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самостійно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вмикати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вимикати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комп’ютер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658710DC-1DA1-4FC7-9A39-5157EF9F7659}"/>
              </a:ext>
            </a:extLst>
          </p:cNvPr>
          <p:cNvSpPr/>
          <p:nvPr/>
        </p:nvSpPr>
        <p:spPr>
          <a:xfrm>
            <a:off x="3600077" y="4674148"/>
            <a:ext cx="8100310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50000"/>
                  </a:schemeClr>
                </a:solidFill>
              </a:rPr>
              <a:t>Лише за необхідності та з ДОЗВОЛУ 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ДОРОСЛИХ!</a:t>
            </a:r>
            <a:endParaRPr lang="uk-UA" sz="28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0A5489EF-F49E-41B2-B547-CD2CEC8BCA1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3CB72C-C681-42CB-9A65-D3A43AE29D9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Практична частина. Актуалізація</a:t>
            </a:r>
          </a:p>
        </p:txBody>
      </p:sp>
      <p:pic>
        <p:nvPicPr>
          <p:cNvPr id="6" name="Picture 2" descr="Картинки по запросу png системный блок">
            <a:extLst>
              <a:ext uri="{FF2B5EF4-FFF2-40B4-BE49-F238E27FC236}">
                <a16:creationId xmlns:a16="http://schemas.microsoft.com/office/drawing/2014/main" xmlns="" id="{E3B58E6D-E4B8-418C-8A1F-BCDC8D5D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33" y="2231831"/>
            <a:ext cx="4118553" cy="424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png power">
            <a:extLst>
              <a:ext uri="{FF2B5EF4-FFF2-40B4-BE49-F238E27FC236}">
                <a16:creationId xmlns:a16="http://schemas.microsoft.com/office/drawing/2014/main" xmlns="" id="{AD700090-E77D-40B4-8306-673D1B042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08" y="4798930"/>
            <a:ext cx="307249" cy="3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png power">
            <a:extLst>
              <a:ext uri="{FF2B5EF4-FFF2-40B4-BE49-F238E27FC236}">
                <a16:creationId xmlns:a16="http://schemas.microsoft.com/office/drawing/2014/main" xmlns="" id="{CF367973-5E39-457E-9E1F-DD08CF64F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55" y="2231830"/>
            <a:ext cx="1739446" cy="173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3A42DE95-91F4-47E3-8409-1B91412ECDCB}"/>
              </a:ext>
            </a:extLst>
          </p:cNvPr>
          <p:cNvSpPr/>
          <p:nvPr/>
        </p:nvSpPr>
        <p:spPr>
          <a:xfrm>
            <a:off x="6585618" y="4381432"/>
            <a:ext cx="3968719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accent2">
                    <a:lumMod val="50000"/>
                  </a:schemeClr>
                </a:solidFill>
              </a:rPr>
              <a:t>Клавіша </a:t>
            </a:r>
            <a:endParaRPr lang="en-US" sz="5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POWER</a:t>
            </a:r>
            <a:endParaRPr lang="ru-RU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DED23E85-470A-48BD-96F2-3FF56472610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FFDB16-B3F0-4288-BD26-B79207E9D912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29857 -0.256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Результат пошуку зображень за запитом &quot;Ноутбук&quot;">
            <a:extLst>
              <a:ext uri="{FF2B5EF4-FFF2-40B4-BE49-F238E27FC236}">
                <a16:creationId xmlns:a16="http://schemas.microsoft.com/office/drawing/2014/main" xmlns="" id="{4BABBCC5-D013-48D4-8221-ED828EC61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5" b="4516"/>
          <a:stretch/>
        </p:blipFill>
        <p:spPr bwMode="auto">
          <a:xfrm>
            <a:off x="1753828" y="1435509"/>
            <a:ext cx="9543437" cy="503592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56F874-320C-4B43-838D-B89980BF0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10609" r="55391" b="27885"/>
          <a:stretch/>
        </p:blipFill>
        <p:spPr>
          <a:xfrm>
            <a:off x="-23813" y="2715691"/>
            <a:ext cx="2258626" cy="4218039"/>
          </a:xfrm>
          <a:prstGeom prst="rect">
            <a:avLst/>
          </a:prstGeom>
        </p:spPr>
      </p:pic>
      <p:sp>
        <p:nvSpPr>
          <p:cNvPr id="4" name="Стрілка: униз 3">
            <a:extLst>
              <a:ext uri="{FF2B5EF4-FFF2-40B4-BE49-F238E27FC236}">
                <a16:creationId xmlns:a16="http://schemas.microsoft.com/office/drawing/2014/main" xmlns="" id="{A7372084-3633-477C-A45D-1B601B44363B}"/>
              </a:ext>
            </a:extLst>
          </p:cNvPr>
          <p:cNvSpPr/>
          <p:nvPr/>
        </p:nvSpPr>
        <p:spPr>
          <a:xfrm>
            <a:off x="8706464" y="3953473"/>
            <a:ext cx="501445" cy="658761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9DF6FCC0-2343-4784-A9FD-FED25C1AC7EC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71F2CC-8F93-4009-BEC9-6E148C416211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4F9158E1-1E89-4CEB-9A25-7F994DFECCEC}"/>
              </a:ext>
            </a:extLst>
          </p:cNvPr>
          <p:cNvSpPr/>
          <p:nvPr/>
        </p:nvSpPr>
        <p:spPr>
          <a:xfrm>
            <a:off x="2772697" y="1602658"/>
            <a:ext cx="7069393" cy="40803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15A993-5866-4504-B9CE-A62CA865B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40" y="1420258"/>
            <a:ext cx="7387139" cy="5214451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16603E31-E036-47E8-BDA5-4C586591CE1E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FB1722-F861-4B4D-9820-E02173DD92C9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4" descr="Картинки по запросу png power">
            <a:extLst>
              <a:ext uri="{FF2B5EF4-FFF2-40B4-BE49-F238E27FC236}">
                <a16:creationId xmlns:a16="http://schemas.microsoft.com/office/drawing/2014/main" xmlns="" id="{6F2E568C-B9C2-40BC-B1A7-33EF8B54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624" y="5624735"/>
            <a:ext cx="254164" cy="2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ілка: униз 11">
            <a:extLst>
              <a:ext uri="{FF2B5EF4-FFF2-40B4-BE49-F238E27FC236}">
                <a16:creationId xmlns:a16="http://schemas.microsoft.com/office/drawing/2014/main" xmlns="" id="{852538E9-0EB7-43E4-9860-F20856426C19}"/>
              </a:ext>
            </a:extLst>
          </p:cNvPr>
          <p:cNvSpPr/>
          <p:nvPr/>
        </p:nvSpPr>
        <p:spPr>
          <a:xfrm rot="8126182">
            <a:off x="8999742" y="5829496"/>
            <a:ext cx="501445" cy="658761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9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 виглядає робочий стіл за яким ви вчите уроки вдома? Що там знаходиться?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AB8259-AAB7-4BDB-AD6F-2F3273B16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7"/>
          <a:stretch/>
        </p:blipFill>
        <p:spPr>
          <a:xfrm>
            <a:off x="258265" y="1378010"/>
            <a:ext cx="11675469" cy="527860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Дата 1">
            <a:extLst>
              <a:ext uri="{FF2B5EF4-FFF2-40B4-BE49-F238E27FC236}">
                <a16:creationId xmlns:a16="http://schemas.microsoft.com/office/drawing/2014/main" xmlns="" id="{1E80B21A-C98D-48AB-A4C0-C8621AA56D9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6D125C-FBC3-4E82-9960-5F7FD10A36E9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Путівник мандрівки в 4 класі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xmlns="" id="{68B0A790-CC1D-455D-8164-4F632F6F0661}"/>
              </a:ext>
            </a:extLst>
          </p:cNvPr>
          <p:cNvSpPr/>
          <p:nvPr/>
        </p:nvSpPr>
        <p:spPr>
          <a:xfrm>
            <a:off x="5476568" y="1137078"/>
            <a:ext cx="5801034" cy="1291490"/>
          </a:xfrm>
          <a:prstGeom prst="wedgeRoundRectCallout">
            <a:avLst>
              <a:gd name="adj1" fmla="val 34471"/>
              <a:gd name="adj2" fmla="val 68265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accent6">
                    <a:lumMod val="50000"/>
                  </a:schemeClr>
                </a:solidFill>
              </a:rPr>
              <a:t>Інфопланета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 дуже швидко змінюється, саме через це я буду твоїм путівником.  Ми відвідаємо такі міста нашого нового технологічного світу: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12E525-8EB4-43F5-BCA4-2242D4DEC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52" y="1235739"/>
            <a:ext cx="6880569" cy="5077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C89DD98-765B-4302-9E09-6CFEACDB5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67" y="2320413"/>
            <a:ext cx="4847848" cy="4537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C65AEC-485B-46DA-B669-09D98DBF2BDB}"/>
              </a:ext>
            </a:extLst>
          </p:cNvPr>
          <p:cNvSpPr txBox="1"/>
          <p:nvPr/>
        </p:nvSpPr>
        <p:spPr>
          <a:xfrm>
            <a:off x="5605579" y="4619832"/>
            <a:ext cx="311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4A4B4D"/>
                </a:solidFill>
              </a:rPr>
              <a:t>Інформаційне місто;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E24FF37-872F-43B6-8630-018DC369FEE4}"/>
              </a:ext>
            </a:extLst>
          </p:cNvPr>
          <p:cNvSpPr txBox="1"/>
          <p:nvPr/>
        </p:nvSpPr>
        <p:spPr>
          <a:xfrm>
            <a:off x="5605579" y="4989663"/>
            <a:ext cx="311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4A4B4D"/>
                </a:solidFill>
              </a:rPr>
              <a:t>Текстове місто;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A87490F-B8A0-4C6E-B780-01F5BB7B1EAD}"/>
              </a:ext>
            </a:extLst>
          </p:cNvPr>
          <p:cNvSpPr txBox="1"/>
          <p:nvPr/>
        </p:nvSpPr>
        <p:spPr>
          <a:xfrm>
            <a:off x="5605579" y="5320812"/>
            <a:ext cx="311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4A4B4D"/>
                </a:solidFill>
              </a:rPr>
              <a:t>Алгоритмічне місто;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B8F815-A38B-49F5-BB33-4325363FE3F6}"/>
              </a:ext>
            </a:extLst>
          </p:cNvPr>
          <p:cNvSpPr txBox="1"/>
          <p:nvPr/>
        </p:nvSpPr>
        <p:spPr>
          <a:xfrm>
            <a:off x="5605579" y="5679549"/>
            <a:ext cx="311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4A4B4D"/>
                </a:solidFill>
              </a:rPr>
              <a:t>Комунікаційне місто.</a:t>
            </a:r>
          </a:p>
        </p:txBody>
      </p:sp>
    </p:spTree>
    <p:extLst>
      <p:ext uri="{BB962C8B-B14F-4D97-AF65-F5344CB8AC3E}">
        <p14:creationId xmlns:p14="http://schemas.microsoft.com/office/powerpoint/2010/main" val="20520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xmlns="" id="{0DF2B4EB-06F5-4908-8078-AFB00F0C0A11}"/>
              </a:ext>
            </a:extLst>
          </p:cNvPr>
          <p:cNvGrpSpPr/>
          <p:nvPr/>
        </p:nvGrpSpPr>
        <p:grpSpPr>
          <a:xfrm>
            <a:off x="845574" y="1625600"/>
            <a:ext cx="6941574" cy="3978600"/>
            <a:chOff x="2841522" y="1625600"/>
            <a:chExt cx="6941574" cy="39786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B704D528-E9BE-40D0-A9F9-BED7DFCAE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771" r="71532"/>
            <a:stretch/>
          </p:blipFill>
          <p:spPr>
            <a:xfrm>
              <a:off x="2841522" y="5314148"/>
              <a:ext cx="3470787" cy="29005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85F8884-A315-498A-9344-395CCAD77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250" t="95771" r="282"/>
            <a:stretch/>
          </p:blipFill>
          <p:spPr>
            <a:xfrm>
              <a:off x="6312309" y="5314148"/>
              <a:ext cx="3470787" cy="290052"/>
            </a:xfrm>
            <a:prstGeom prst="rect">
              <a:avLst/>
            </a:prstGeom>
          </p:spPr>
        </p:pic>
        <p:pic>
          <p:nvPicPr>
            <p:cNvPr id="15362" name="Picture 2" descr="Результат пошуку зображень за запитом &quot;Windows 10 фон&quot;">
              <a:extLst>
                <a:ext uri="{FF2B5EF4-FFF2-40B4-BE49-F238E27FC236}">
                  <a16:creationId xmlns:a16="http://schemas.microsoft.com/office/drawing/2014/main" xmlns="" id="{01DF8F02-D81F-4E2E-B6F3-49FEB5F67C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4"/>
            <a:stretch/>
          </p:blipFill>
          <p:spPr bwMode="auto">
            <a:xfrm>
              <a:off x="2841522" y="1625600"/>
              <a:ext cx="6941574" cy="368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C9A3FB-0D4C-49AD-B611-B7B93A143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2" y="1420258"/>
            <a:ext cx="7387139" cy="5214451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288246B0-E9C8-4A02-98F0-1E2CD4202A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67CBA6-195A-44A0-95CD-081099244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7"/>
          <a:stretch/>
        </p:blipFill>
        <p:spPr>
          <a:xfrm>
            <a:off x="10005878" y="4932207"/>
            <a:ext cx="2035325" cy="1925794"/>
          </a:xfrm>
          <a:prstGeom prst="rect">
            <a:avLst/>
          </a:prstGeom>
        </p:spPr>
      </p:pic>
      <p:sp>
        <p:nvSpPr>
          <p:cNvPr id="14" name="Бульбашка думок: хмарка 13">
            <a:extLst>
              <a:ext uri="{FF2B5EF4-FFF2-40B4-BE49-F238E27FC236}">
                <a16:creationId xmlns:a16="http://schemas.microsoft.com/office/drawing/2014/main" xmlns="" id="{054A01FF-088B-44B1-BBC6-9EC4C9AA804E}"/>
              </a:ext>
            </a:extLst>
          </p:cNvPr>
          <p:cNvSpPr/>
          <p:nvPr/>
        </p:nvSpPr>
        <p:spPr>
          <a:xfrm>
            <a:off x="8049258" y="1420258"/>
            <a:ext cx="3913239" cy="3023922"/>
          </a:xfrm>
          <a:prstGeom prst="cloudCallout">
            <a:avLst>
              <a:gd name="adj1" fmla="val 35145"/>
              <a:gd name="adj2" fmla="val 94315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Всі необхідні «речі» знаходяться в комп’ютері на робочому столі.</a:t>
            </a:r>
          </a:p>
        </p:txBody>
      </p:sp>
      <p:pic>
        <p:nvPicPr>
          <p:cNvPr id="15" name="Picture 2" descr="Картинки по запросу png значок мой компьютер">
            <a:extLst>
              <a:ext uri="{FF2B5EF4-FFF2-40B4-BE49-F238E27FC236}">
                <a16:creationId xmlns:a16="http://schemas.microsoft.com/office/drawing/2014/main" xmlns="" id="{B4E0B922-CBFD-4EE4-B763-3A7CB363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8" y="1754254"/>
            <a:ext cx="698578" cy="6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png значок мои документы">
            <a:extLst>
              <a:ext uri="{FF2B5EF4-FFF2-40B4-BE49-F238E27FC236}">
                <a16:creationId xmlns:a16="http://schemas.microsoft.com/office/drawing/2014/main" xmlns="" id="{A350AD40-65ED-4E45-BA34-303F9D35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07" y="2593910"/>
            <a:ext cx="669340" cy="6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артинки по запросу png значок блокнот">
            <a:extLst>
              <a:ext uri="{FF2B5EF4-FFF2-40B4-BE49-F238E27FC236}">
                <a16:creationId xmlns:a16="http://schemas.microsoft.com/office/drawing/2014/main" xmlns="" id="{D067B0B6-F238-4B4D-8D82-171552868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8" y="4604287"/>
            <a:ext cx="584579" cy="5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Картинки по запросу png значок paint">
            <a:extLst>
              <a:ext uri="{FF2B5EF4-FFF2-40B4-BE49-F238E27FC236}">
                <a16:creationId xmlns:a16="http://schemas.microsoft.com/office/drawing/2014/main" xmlns="" id="{98B05BC0-2100-4340-98A6-748A7760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16" y="4545247"/>
            <a:ext cx="697851" cy="6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Картинки по запросу png значок калькулятор">
            <a:extLst>
              <a:ext uri="{FF2B5EF4-FFF2-40B4-BE49-F238E27FC236}">
                <a16:creationId xmlns:a16="http://schemas.microsoft.com/office/drawing/2014/main" xmlns="" id="{B85C363F-D8B9-4220-97AE-660049FE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32" y="4594851"/>
            <a:ext cx="637549" cy="6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Картинки по запросу png значок корзина">
            <a:extLst>
              <a:ext uri="{FF2B5EF4-FFF2-40B4-BE49-F238E27FC236}">
                <a16:creationId xmlns:a16="http://schemas.microsoft.com/office/drawing/2014/main" xmlns="" id="{0D7EC574-8A29-4AF1-9DA1-88003E45F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/>
          <a:stretch/>
        </p:blipFill>
        <p:spPr bwMode="auto">
          <a:xfrm>
            <a:off x="7077825" y="4608678"/>
            <a:ext cx="505137" cy="6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Дата 1">
            <a:extLst>
              <a:ext uri="{FF2B5EF4-FFF2-40B4-BE49-F238E27FC236}">
                <a16:creationId xmlns:a16="http://schemas.microsoft.com/office/drawing/2014/main" xmlns="" id="{484F409C-4867-45E8-AC88-C7624C74DD10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0602872-AD57-473B-8C39-5CBF6074B0E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xmlns="" id="{0DF2B4EB-06F5-4908-8078-AFB00F0C0A11}"/>
              </a:ext>
            </a:extLst>
          </p:cNvPr>
          <p:cNvGrpSpPr/>
          <p:nvPr/>
        </p:nvGrpSpPr>
        <p:grpSpPr>
          <a:xfrm>
            <a:off x="845574" y="1625600"/>
            <a:ext cx="6941574" cy="3978600"/>
            <a:chOff x="2841522" y="1625600"/>
            <a:chExt cx="6941574" cy="39786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B704D528-E9BE-40D0-A9F9-BED7DFCAE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771" r="71532"/>
            <a:stretch/>
          </p:blipFill>
          <p:spPr>
            <a:xfrm>
              <a:off x="2841522" y="5314148"/>
              <a:ext cx="3470787" cy="29005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85F8884-A315-498A-9344-395CCAD77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250" t="95771" r="282"/>
            <a:stretch/>
          </p:blipFill>
          <p:spPr>
            <a:xfrm>
              <a:off x="6312309" y="5314148"/>
              <a:ext cx="3470787" cy="290052"/>
            </a:xfrm>
            <a:prstGeom prst="rect">
              <a:avLst/>
            </a:prstGeom>
          </p:spPr>
        </p:pic>
        <p:pic>
          <p:nvPicPr>
            <p:cNvPr id="15362" name="Picture 2" descr="Результат пошуку зображень за запитом &quot;Windows 10 фон&quot;">
              <a:extLst>
                <a:ext uri="{FF2B5EF4-FFF2-40B4-BE49-F238E27FC236}">
                  <a16:creationId xmlns:a16="http://schemas.microsoft.com/office/drawing/2014/main" xmlns="" id="{01DF8F02-D81F-4E2E-B6F3-49FEB5F67C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4"/>
            <a:stretch/>
          </p:blipFill>
          <p:spPr bwMode="auto">
            <a:xfrm>
              <a:off x="2841522" y="1625600"/>
              <a:ext cx="6941574" cy="368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C9A3FB-0D4C-49AD-B611-B7B93A143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2" y="1420258"/>
            <a:ext cx="7387139" cy="5214451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288246B0-E9C8-4A02-98F0-1E2CD4202A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67CBA6-195A-44A0-95CD-081099244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7"/>
          <a:stretch/>
        </p:blipFill>
        <p:spPr>
          <a:xfrm>
            <a:off x="10005878" y="4932207"/>
            <a:ext cx="2035325" cy="1925794"/>
          </a:xfrm>
          <a:prstGeom prst="rect">
            <a:avLst/>
          </a:prstGeom>
        </p:spPr>
      </p:pic>
      <p:sp>
        <p:nvSpPr>
          <p:cNvPr id="14" name="Бульбашка думок: хмарка 13">
            <a:extLst>
              <a:ext uri="{FF2B5EF4-FFF2-40B4-BE49-F238E27FC236}">
                <a16:creationId xmlns:a16="http://schemas.microsoft.com/office/drawing/2014/main" xmlns="" id="{054A01FF-088B-44B1-BBC6-9EC4C9AA804E}"/>
              </a:ext>
            </a:extLst>
          </p:cNvPr>
          <p:cNvSpPr/>
          <p:nvPr/>
        </p:nvSpPr>
        <p:spPr>
          <a:xfrm>
            <a:off x="8049258" y="1297858"/>
            <a:ext cx="3913239" cy="3146322"/>
          </a:xfrm>
          <a:prstGeom prst="cloudCallout">
            <a:avLst>
              <a:gd name="adj1" fmla="val 35145"/>
              <a:gd name="adj2" fmla="val 94315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6">
                    <a:lumMod val="50000"/>
                  </a:schemeClr>
                </a:solidFill>
              </a:rPr>
              <a:t>Ці «речі» мають назви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uk-UA" sz="2200" b="1" dirty="0">
                <a:solidFill>
                  <a:schemeClr val="accent6">
                    <a:lumMod val="50000"/>
                  </a:schemeClr>
                </a:solidFill>
              </a:rPr>
              <a:t>значки», або «піктограми». Кожна веде до потрібної програми чи теки.</a:t>
            </a:r>
          </a:p>
        </p:txBody>
      </p:sp>
      <p:pic>
        <p:nvPicPr>
          <p:cNvPr id="15" name="Picture 2" descr="Картинки по запросу png значок мой компьютер">
            <a:extLst>
              <a:ext uri="{FF2B5EF4-FFF2-40B4-BE49-F238E27FC236}">
                <a16:creationId xmlns:a16="http://schemas.microsoft.com/office/drawing/2014/main" xmlns="" id="{B4E0B922-CBFD-4EE4-B763-3A7CB363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8" y="1754254"/>
            <a:ext cx="698578" cy="6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png значок мои документы">
            <a:extLst>
              <a:ext uri="{FF2B5EF4-FFF2-40B4-BE49-F238E27FC236}">
                <a16:creationId xmlns:a16="http://schemas.microsoft.com/office/drawing/2014/main" xmlns="" id="{A350AD40-65ED-4E45-BA34-303F9D35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07" y="2593910"/>
            <a:ext cx="669340" cy="6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артинки по запросу png значок блокнот">
            <a:extLst>
              <a:ext uri="{FF2B5EF4-FFF2-40B4-BE49-F238E27FC236}">
                <a16:creationId xmlns:a16="http://schemas.microsoft.com/office/drawing/2014/main" xmlns="" id="{D067B0B6-F238-4B4D-8D82-171552868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8" y="4604287"/>
            <a:ext cx="584579" cy="5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Картинки по запросу png значок paint">
            <a:extLst>
              <a:ext uri="{FF2B5EF4-FFF2-40B4-BE49-F238E27FC236}">
                <a16:creationId xmlns:a16="http://schemas.microsoft.com/office/drawing/2014/main" xmlns="" id="{98B05BC0-2100-4340-98A6-748A7760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16" y="4545247"/>
            <a:ext cx="697851" cy="6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Картинки по запросу png значок калькулятор">
            <a:extLst>
              <a:ext uri="{FF2B5EF4-FFF2-40B4-BE49-F238E27FC236}">
                <a16:creationId xmlns:a16="http://schemas.microsoft.com/office/drawing/2014/main" xmlns="" id="{B85C363F-D8B9-4220-97AE-660049FE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32" y="4594851"/>
            <a:ext cx="637549" cy="6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Картинки по запросу png значок корзина">
            <a:extLst>
              <a:ext uri="{FF2B5EF4-FFF2-40B4-BE49-F238E27FC236}">
                <a16:creationId xmlns:a16="http://schemas.microsoft.com/office/drawing/2014/main" xmlns="" id="{0D7EC574-8A29-4AF1-9DA1-88003E45F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/>
          <a:stretch/>
        </p:blipFill>
        <p:spPr bwMode="auto">
          <a:xfrm>
            <a:off x="7077825" y="4608678"/>
            <a:ext cx="505137" cy="6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Дата 1">
            <a:extLst>
              <a:ext uri="{FF2B5EF4-FFF2-40B4-BE49-F238E27FC236}">
                <a16:creationId xmlns:a16="http://schemas.microsoft.com/office/drawing/2014/main" xmlns="" id="{CFAE5499-BFF6-4C8C-B0D8-36C765A2219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5B9B8DF-F63D-44AD-9DC2-1C65EF4220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9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xmlns="" id="{0DF2B4EB-06F5-4908-8078-AFB00F0C0A11}"/>
              </a:ext>
            </a:extLst>
          </p:cNvPr>
          <p:cNvGrpSpPr/>
          <p:nvPr/>
        </p:nvGrpSpPr>
        <p:grpSpPr>
          <a:xfrm>
            <a:off x="845574" y="1625600"/>
            <a:ext cx="6941574" cy="3978600"/>
            <a:chOff x="2841522" y="1625600"/>
            <a:chExt cx="6941574" cy="39786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B704D528-E9BE-40D0-A9F9-BED7DFCAE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771" r="71532"/>
            <a:stretch/>
          </p:blipFill>
          <p:spPr>
            <a:xfrm>
              <a:off x="2841522" y="5314148"/>
              <a:ext cx="3470787" cy="29005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85F8884-A315-498A-9344-395CCAD77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250" t="95771" r="282"/>
            <a:stretch/>
          </p:blipFill>
          <p:spPr>
            <a:xfrm>
              <a:off x="6312309" y="5314148"/>
              <a:ext cx="3470787" cy="290052"/>
            </a:xfrm>
            <a:prstGeom prst="rect">
              <a:avLst/>
            </a:prstGeom>
          </p:spPr>
        </p:pic>
        <p:pic>
          <p:nvPicPr>
            <p:cNvPr id="15362" name="Picture 2" descr="Результат пошуку зображень за запитом &quot;Windows 10 фон&quot;">
              <a:extLst>
                <a:ext uri="{FF2B5EF4-FFF2-40B4-BE49-F238E27FC236}">
                  <a16:creationId xmlns:a16="http://schemas.microsoft.com/office/drawing/2014/main" xmlns="" id="{01DF8F02-D81F-4E2E-B6F3-49FEB5F67C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4"/>
            <a:stretch/>
          </p:blipFill>
          <p:spPr bwMode="auto">
            <a:xfrm>
              <a:off x="2841522" y="1625600"/>
              <a:ext cx="6941574" cy="368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C9A3FB-0D4C-49AD-B611-B7B93A143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2" y="1420258"/>
            <a:ext cx="7387139" cy="5214451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288246B0-E9C8-4A02-98F0-1E2CD4202A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67CBA6-195A-44A0-95CD-081099244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7"/>
          <a:stretch/>
        </p:blipFill>
        <p:spPr>
          <a:xfrm>
            <a:off x="10005878" y="4932207"/>
            <a:ext cx="2035325" cy="1925794"/>
          </a:xfrm>
          <a:prstGeom prst="rect">
            <a:avLst/>
          </a:prstGeom>
        </p:spPr>
      </p:pic>
      <p:sp>
        <p:nvSpPr>
          <p:cNvPr id="14" name="Бульбашка думок: хмарка 13">
            <a:extLst>
              <a:ext uri="{FF2B5EF4-FFF2-40B4-BE49-F238E27FC236}">
                <a16:creationId xmlns:a16="http://schemas.microsoft.com/office/drawing/2014/main" xmlns="" id="{054A01FF-088B-44B1-BBC6-9EC4C9AA804E}"/>
              </a:ext>
            </a:extLst>
          </p:cNvPr>
          <p:cNvSpPr/>
          <p:nvPr/>
        </p:nvSpPr>
        <p:spPr>
          <a:xfrm>
            <a:off x="8049258" y="1420258"/>
            <a:ext cx="3913239" cy="3023922"/>
          </a:xfrm>
          <a:prstGeom prst="cloudCallout">
            <a:avLst>
              <a:gd name="adj1" fmla="val 35145"/>
              <a:gd name="adj2" fmla="val 94315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З якою програмою ви вже працювали?</a:t>
            </a:r>
          </a:p>
        </p:txBody>
      </p:sp>
      <p:pic>
        <p:nvPicPr>
          <p:cNvPr id="15" name="Picture 2" descr="Картинки по запросу png значок мой компьютер">
            <a:extLst>
              <a:ext uri="{FF2B5EF4-FFF2-40B4-BE49-F238E27FC236}">
                <a16:creationId xmlns:a16="http://schemas.microsoft.com/office/drawing/2014/main" xmlns="" id="{B4E0B922-CBFD-4EE4-B763-3A7CB363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8" y="1754254"/>
            <a:ext cx="698578" cy="6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png значок мои документы">
            <a:extLst>
              <a:ext uri="{FF2B5EF4-FFF2-40B4-BE49-F238E27FC236}">
                <a16:creationId xmlns:a16="http://schemas.microsoft.com/office/drawing/2014/main" xmlns="" id="{A350AD40-65ED-4E45-BA34-303F9D35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07" y="2593910"/>
            <a:ext cx="669340" cy="6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артинки по запросу png значок блокнот">
            <a:extLst>
              <a:ext uri="{FF2B5EF4-FFF2-40B4-BE49-F238E27FC236}">
                <a16:creationId xmlns:a16="http://schemas.microsoft.com/office/drawing/2014/main" xmlns="" id="{D067B0B6-F238-4B4D-8D82-171552868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8" y="4604287"/>
            <a:ext cx="584579" cy="5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Картинки по запросу png значок paint">
            <a:extLst>
              <a:ext uri="{FF2B5EF4-FFF2-40B4-BE49-F238E27FC236}">
                <a16:creationId xmlns:a16="http://schemas.microsoft.com/office/drawing/2014/main" xmlns="" id="{98B05BC0-2100-4340-98A6-748A7760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16" y="4545247"/>
            <a:ext cx="697851" cy="6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Картинки по запросу png значок калькулятор">
            <a:extLst>
              <a:ext uri="{FF2B5EF4-FFF2-40B4-BE49-F238E27FC236}">
                <a16:creationId xmlns:a16="http://schemas.microsoft.com/office/drawing/2014/main" xmlns="" id="{B85C363F-D8B9-4220-97AE-660049FE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32" y="4594851"/>
            <a:ext cx="637549" cy="6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Картинки по запросу png значок корзина">
            <a:extLst>
              <a:ext uri="{FF2B5EF4-FFF2-40B4-BE49-F238E27FC236}">
                <a16:creationId xmlns:a16="http://schemas.microsoft.com/office/drawing/2014/main" xmlns="" id="{0D7EC574-8A29-4AF1-9DA1-88003E45F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/>
          <a:stretch/>
        </p:blipFill>
        <p:spPr bwMode="auto">
          <a:xfrm>
            <a:off x="7077825" y="4608678"/>
            <a:ext cx="505137" cy="63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xmlns="" id="{AF371ACE-7E81-4E4C-8119-A6E4775315DC}"/>
              </a:ext>
            </a:extLst>
          </p:cNvPr>
          <p:cNvSpPr/>
          <p:nvPr/>
        </p:nvSpPr>
        <p:spPr>
          <a:xfrm>
            <a:off x="2359616" y="2038714"/>
            <a:ext cx="480650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Пригадайте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, як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відкрити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потрібну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програму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uk-UA" sz="9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5CAA166-F97E-4D80-949E-4047473BA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53" y="3252110"/>
            <a:ext cx="1300402" cy="19879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FA8240-4B28-45C7-8851-DDBE1A613724}"/>
              </a:ext>
            </a:extLst>
          </p:cNvPr>
          <p:cNvSpPr txBox="1"/>
          <p:nvPr/>
        </p:nvSpPr>
        <p:spPr>
          <a:xfrm>
            <a:off x="4530377" y="4859795"/>
            <a:ext cx="146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2 рази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4" name="Стрелка вправо 5">
            <a:extLst>
              <a:ext uri="{FF2B5EF4-FFF2-40B4-BE49-F238E27FC236}">
                <a16:creationId xmlns:a16="http://schemas.microsoft.com/office/drawing/2014/main" xmlns="" id="{21BF574F-0CEE-4031-8BAC-6503FA88521E}"/>
              </a:ext>
            </a:extLst>
          </p:cNvPr>
          <p:cNvSpPr/>
          <p:nvPr/>
        </p:nvSpPr>
        <p:spPr>
          <a:xfrm rot="14397871">
            <a:off x="4179346" y="3814464"/>
            <a:ext cx="274032" cy="293765"/>
          </a:xfrm>
          <a:prstGeom prst="rightArrow">
            <a:avLst>
              <a:gd name="adj1" fmla="val 50000"/>
              <a:gd name="adj2" fmla="val 8737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ата 1">
            <a:extLst>
              <a:ext uri="{FF2B5EF4-FFF2-40B4-BE49-F238E27FC236}">
                <a16:creationId xmlns:a16="http://schemas.microsoft.com/office/drawing/2014/main" xmlns="" id="{35BE6135-55D3-4CEE-89BE-3E2EE07F46EB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4FA90D7-CE42-40A0-BD0E-B0DC2167FF2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7019 0.1416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 animBg="1"/>
      <p:bldP spid="2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xmlns="" id="{0DF2B4EB-06F5-4908-8078-AFB00F0C0A11}"/>
              </a:ext>
            </a:extLst>
          </p:cNvPr>
          <p:cNvGrpSpPr/>
          <p:nvPr/>
        </p:nvGrpSpPr>
        <p:grpSpPr>
          <a:xfrm>
            <a:off x="845574" y="1625600"/>
            <a:ext cx="6941574" cy="3978600"/>
            <a:chOff x="2841522" y="1625600"/>
            <a:chExt cx="6941574" cy="39786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B704D528-E9BE-40D0-A9F9-BED7DFCAE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771" r="71532"/>
            <a:stretch/>
          </p:blipFill>
          <p:spPr>
            <a:xfrm>
              <a:off x="2841522" y="5314148"/>
              <a:ext cx="3470787" cy="29005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85F8884-A315-498A-9344-395CCAD77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250" t="95771" r="282"/>
            <a:stretch/>
          </p:blipFill>
          <p:spPr>
            <a:xfrm>
              <a:off x="6312309" y="5314148"/>
              <a:ext cx="3470787" cy="290052"/>
            </a:xfrm>
            <a:prstGeom prst="rect">
              <a:avLst/>
            </a:prstGeom>
          </p:spPr>
        </p:pic>
        <p:pic>
          <p:nvPicPr>
            <p:cNvPr id="15362" name="Picture 2" descr="Результат пошуку зображень за запитом &quot;Windows 10 фон&quot;">
              <a:extLst>
                <a:ext uri="{FF2B5EF4-FFF2-40B4-BE49-F238E27FC236}">
                  <a16:creationId xmlns:a16="http://schemas.microsoft.com/office/drawing/2014/main" xmlns="" id="{01DF8F02-D81F-4E2E-B6F3-49FEB5F67C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4"/>
            <a:stretch/>
          </p:blipFill>
          <p:spPr bwMode="auto">
            <a:xfrm>
              <a:off x="2841522" y="1625600"/>
              <a:ext cx="6941574" cy="368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C9A3FB-0D4C-49AD-B611-B7B93A143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2" y="1420258"/>
            <a:ext cx="7387139" cy="5214451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288246B0-E9C8-4A02-98F0-1E2CD4202A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53744E2-D9A3-4979-BFCA-898B08432E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7"/>
          <a:stretch/>
        </p:blipFill>
        <p:spPr>
          <a:xfrm>
            <a:off x="8430683" y="2488933"/>
            <a:ext cx="3409915" cy="4230707"/>
          </a:xfrm>
          <a:prstGeom prst="rect">
            <a:avLst/>
          </a:prstGeom>
        </p:spPr>
      </p:pic>
      <p:sp>
        <p:nvSpPr>
          <p:cNvPr id="25" name="Бульбашка прямої мови: прямокутна з округленими кутами 24">
            <a:extLst>
              <a:ext uri="{FF2B5EF4-FFF2-40B4-BE49-F238E27FC236}">
                <a16:creationId xmlns:a16="http://schemas.microsoft.com/office/drawing/2014/main" xmlns="" id="{CBB7B8E8-CC6D-48CC-B596-2F63682CD293}"/>
              </a:ext>
            </a:extLst>
          </p:cNvPr>
          <p:cNvSpPr/>
          <p:nvPr/>
        </p:nvSpPr>
        <p:spPr>
          <a:xfrm>
            <a:off x="8127964" y="1182384"/>
            <a:ext cx="3913239" cy="1649306"/>
          </a:xfrm>
          <a:prstGeom prst="wedgeRoundRectCallout">
            <a:avLst>
              <a:gd name="adj1" fmla="val -7265"/>
              <a:gd name="adj2" fmla="val 9746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За допомогою Калькулятора можна знаходити значення виразів.</a:t>
            </a:r>
          </a:p>
        </p:txBody>
      </p:sp>
      <p:pic>
        <p:nvPicPr>
          <p:cNvPr id="14" name="Picture 10" descr="Картинки по запросу png значок калькулятор">
            <a:extLst>
              <a:ext uri="{FF2B5EF4-FFF2-40B4-BE49-F238E27FC236}">
                <a16:creationId xmlns:a16="http://schemas.microsoft.com/office/drawing/2014/main" xmlns="" id="{5BB724EB-8AC8-4C92-BC4F-2E1AE14F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32" y="4594851"/>
            <a:ext cx="637549" cy="6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CCEF6A9-860E-48F8-90B4-44318E51C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444" y="1813422"/>
            <a:ext cx="3066541" cy="3210673"/>
          </a:xfrm>
          <a:prstGeom prst="rect">
            <a:avLst/>
          </a:prstGeom>
        </p:spPr>
      </p:pic>
      <p:sp>
        <p:nvSpPr>
          <p:cNvPr id="15" name="Дата 1">
            <a:extLst>
              <a:ext uri="{FF2B5EF4-FFF2-40B4-BE49-F238E27FC236}">
                <a16:creationId xmlns:a16="http://schemas.microsoft.com/office/drawing/2014/main" xmlns="" id="{98974460-2DC1-4562-95C9-42264E025C2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1CCC38-9372-4A92-A663-D5EF02B14289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E17FFF2-18A4-419D-94AD-571AE04EB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291833"/>
            <a:ext cx="9820275" cy="5353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BB5AB4-407F-4FE1-A0C9-1D4313ABB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45" b="94377"/>
          <a:stretch/>
        </p:blipFill>
        <p:spPr>
          <a:xfrm>
            <a:off x="9684774" y="1291833"/>
            <a:ext cx="1321362" cy="3009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82393989-8634-401D-B0AA-D849C1FE358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A57D3D-6940-48F0-8102-775492036FC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xmlns="" id="{6019558B-1155-4D78-BFCF-06DB4CC17F32}"/>
              </a:ext>
            </a:extLst>
          </p:cNvPr>
          <p:cNvGrpSpPr/>
          <p:nvPr/>
        </p:nvGrpSpPr>
        <p:grpSpPr>
          <a:xfrm>
            <a:off x="2841522" y="1625600"/>
            <a:ext cx="6941574" cy="3978600"/>
            <a:chOff x="2841522" y="1625600"/>
            <a:chExt cx="6941574" cy="39786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B7ECEAE9-A7EE-4B29-AA49-0346E1225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771" r="71532"/>
            <a:stretch/>
          </p:blipFill>
          <p:spPr>
            <a:xfrm>
              <a:off x="2841522" y="5314148"/>
              <a:ext cx="3470787" cy="29005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10F5E27-6F47-4598-8F55-29655EFD0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250" t="95771" r="282"/>
            <a:stretch/>
          </p:blipFill>
          <p:spPr>
            <a:xfrm>
              <a:off x="6312309" y="5314148"/>
              <a:ext cx="3470787" cy="290052"/>
            </a:xfrm>
            <a:prstGeom prst="rect">
              <a:avLst/>
            </a:prstGeom>
          </p:spPr>
        </p:pic>
        <p:pic>
          <p:nvPicPr>
            <p:cNvPr id="11" name="Picture 2" descr="Результат пошуку зображень за запитом &quot;Windows 10 фон&quot;">
              <a:extLst>
                <a:ext uri="{FF2B5EF4-FFF2-40B4-BE49-F238E27FC236}">
                  <a16:creationId xmlns:a16="http://schemas.microsoft.com/office/drawing/2014/main" xmlns="" id="{C2E72726-3042-4184-B8C9-ABE1D278CE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4"/>
            <a:stretch/>
          </p:blipFill>
          <p:spPr bwMode="auto">
            <a:xfrm>
              <a:off x="2841522" y="1625600"/>
              <a:ext cx="6941574" cy="368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A730569-B2E3-4883-8319-DBA307A96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40" y="1420258"/>
            <a:ext cx="7387139" cy="52144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98C2B84-73A7-4FF5-B9F8-1737C3483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7939" r="56063" b="42963"/>
          <a:stretch/>
        </p:blipFill>
        <p:spPr>
          <a:xfrm flipH="1">
            <a:off x="7796572" y="1844278"/>
            <a:ext cx="2596124" cy="3367199"/>
          </a:xfrm>
          <a:prstGeom prst="rect">
            <a:avLst/>
          </a:prstGeom>
        </p:spPr>
      </p:pic>
      <p:sp>
        <p:nvSpPr>
          <p:cNvPr id="14" name="Бульбашка прямої мови: прямокутна з округленими кутами 13">
            <a:extLst>
              <a:ext uri="{FF2B5EF4-FFF2-40B4-BE49-F238E27FC236}">
                <a16:creationId xmlns:a16="http://schemas.microsoft.com/office/drawing/2014/main" xmlns="" id="{769B260A-314F-4F7C-AB5E-C0285A66326A}"/>
              </a:ext>
            </a:extLst>
          </p:cNvPr>
          <p:cNvSpPr/>
          <p:nvPr/>
        </p:nvSpPr>
        <p:spPr>
          <a:xfrm>
            <a:off x="3466495" y="421045"/>
            <a:ext cx="7683286" cy="1372551"/>
          </a:xfrm>
          <a:prstGeom prst="wedgeRoundRectCallout">
            <a:avLst>
              <a:gd name="adj1" fmla="val 22040"/>
              <a:gd name="adj2" fmla="val 6467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Після роботи потрібно вимикати комп’ютер.</a:t>
            </a:r>
          </a:p>
        </p:txBody>
      </p: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xmlns="" id="{FD9C7255-8E2F-4A99-8EF9-F1BC378149DB}"/>
              </a:ext>
            </a:extLst>
          </p:cNvPr>
          <p:cNvGrpSpPr/>
          <p:nvPr/>
        </p:nvGrpSpPr>
        <p:grpSpPr>
          <a:xfrm>
            <a:off x="2841522" y="1960686"/>
            <a:ext cx="2418736" cy="3346247"/>
            <a:chOff x="2841522" y="1960686"/>
            <a:chExt cx="2418736" cy="334624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C421D24D-F7A1-45A3-AD94-32D0A1ABA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0251"/>
            <a:stretch/>
          </p:blipFill>
          <p:spPr>
            <a:xfrm>
              <a:off x="2841522" y="1960686"/>
              <a:ext cx="2418736" cy="3346247"/>
            </a:xfrm>
            <a:prstGeom prst="rect">
              <a:avLst/>
            </a:prstGeom>
          </p:spPr>
        </p:pic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xmlns="" id="{7AADAC32-4389-49EC-8A60-E5D483B4DE78}"/>
                </a:ext>
              </a:extLst>
            </p:cNvPr>
            <p:cNvSpPr/>
            <p:nvPr/>
          </p:nvSpPr>
          <p:spPr>
            <a:xfrm>
              <a:off x="4222750" y="5088730"/>
              <a:ext cx="676275" cy="129961"/>
            </a:xfrm>
            <a:prstGeom prst="rect">
              <a:avLst/>
            </a:prstGeom>
            <a:solidFill>
              <a:srgbClr val="4B4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" b="1" dirty="0"/>
                <a:t>Завершення роботи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6554C94-7615-44CB-88A7-D9D2F9D936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656" t="30408" r="36210" b="14610"/>
          <a:stretch/>
        </p:blipFill>
        <p:spPr>
          <a:xfrm>
            <a:off x="3422854" y="3527877"/>
            <a:ext cx="3470786" cy="32396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Стрелка вправо 5">
            <a:extLst>
              <a:ext uri="{FF2B5EF4-FFF2-40B4-BE49-F238E27FC236}">
                <a16:creationId xmlns:a16="http://schemas.microsoft.com/office/drawing/2014/main" xmlns="" id="{573D32DD-E69C-4C6C-A434-7972931B8233}"/>
              </a:ext>
            </a:extLst>
          </p:cNvPr>
          <p:cNvSpPr/>
          <p:nvPr/>
        </p:nvSpPr>
        <p:spPr>
          <a:xfrm rot="14397871">
            <a:off x="2935572" y="5464533"/>
            <a:ext cx="274032" cy="293765"/>
          </a:xfrm>
          <a:prstGeom prst="rightArrow">
            <a:avLst>
              <a:gd name="adj1" fmla="val 50000"/>
              <a:gd name="adj2" fmla="val 8737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ата 1">
            <a:extLst>
              <a:ext uri="{FF2B5EF4-FFF2-40B4-BE49-F238E27FC236}">
                <a16:creationId xmlns:a16="http://schemas.microsoft.com/office/drawing/2014/main" xmlns="" id="{25F7DA9E-8695-4E08-B6B8-32517DF08AD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7C5DD-1A7F-44B0-8EEC-EFE0A17A102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22409 -0.09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Практична частина. Актуалізація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Результат пошуку зображень за запитом &quot;Windows 10 завершение работы&quot;">
            <a:extLst>
              <a:ext uri="{FF2B5EF4-FFF2-40B4-BE49-F238E27FC236}">
                <a16:creationId xmlns:a16="http://schemas.microsoft.com/office/drawing/2014/main" xmlns="" id="{A847EB00-E18D-457E-8AA0-0EB7CDAF5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15677" r="3907" b="12409"/>
          <a:stretch/>
        </p:blipFill>
        <p:spPr bwMode="auto">
          <a:xfrm>
            <a:off x="2782528" y="1592825"/>
            <a:ext cx="7059561" cy="410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FEE592-0CE7-445D-9E8A-903F53D53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40" y="1420258"/>
            <a:ext cx="7387139" cy="5214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21D288-0FBC-4B2D-AE3F-B8A394606D61}"/>
              </a:ext>
            </a:extLst>
          </p:cNvPr>
          <p:cNvSpPr txBox="1"/>
          <p:nvPr/>
        </p:nvSpPr>
        <p:spPr>
          <a:xfrm>
            <a:off x="4776798" y="3565818"/>
            <a:ext cx="3372464" cy="461665"/>
          </a:xfrm>
          <a:prstGeom prst="rect">
            <a:avLst/>
          </a:prstGeom>
          <a:solidFill>
            <a:srgbClr val="005B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Завершення роботи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A29DFB5B-166F-4132-82D0-3E276D104C5B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852A8F-51D7-4AF8-A408-4E466740627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Підсумок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8B7EC-B313-4213-869C-E67EE118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4494250" cy="56896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5565AA03-0C59-4EF7-BDE7-D24120464ABD}"/>
              </a:ext>
            </a:extLst>
          </p:cNvPr>
          <p:cNvSpPr/>
          <p:nvPr/>
        </p:nvSpPr>
        <p:spPr>
          <a:xfrm>
            <a:off x="4494250" y="1168400"/>
            <a:ext cx="7405650" cy="914400"/>
          </a:xfrm>
          <a:prstGeom prst="roundRect">
            <a:avLst/>
          </a:prstGeom>
          <a:solidFill>
            <a:srgbClr val="F545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існують правила? Навіщо?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E77592A2-B63D-4A25-A462-8D82AA596819}"/>
              </a:ext>
            </a:extLst>
          </p:cNvPr>
          <p:cNvSpPr/>
          <p:nvPr/>
        </p:nvSpPr>
        <p:spPr>
          <a:xfrm>
            <a:off x="4635553" y="2602146"/>
            <a:ext cx="7405650" cy="1482725"/>
          </a:xfrm>
          <a:prstGeom prst="roundRect">
            <a:avLst/>
          </a:prstGeom>
          <a:solidFill>
            <a:srgbClr val="7DE0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правила роботи з комп’ютером допоможуть зберегти здоров’я та комп’ютерну техніку?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92871A70-C5F5-4F0D-BEBB-EC055E8955F5}"/>
              </a:ext>
            </a:extLst>
          </p:cNvPr>
          <p:cNvSpPr/>
          <p:nvPr/>
        </p:nvSpPr>
        <p:spPr>
          <a:xfrm>
            <a:off x="4552439" y="4447553"/>
            <a:ext cx="7405650" cy="1824810"/>
          </a:xfrm>
          <a:prstGeom prst="roundRect">
            <a:avLst/>
          </a:prstGeom>
          <a:solidFill>
            <a:srgbClr val="B462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Складіть правила безпечної роботи з комп'ютером для своєї родини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разом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6DD987-87D2-4C42-B143-660DAB13A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923" y="1095092"/>
            <a:ext cx="3606280" cy="5762907"/>
          </a:xfrm>
          <a:prstGeom prst="rect">
            <a:avLst/>
          </a:prstGeom>
        </p:spPr>
      </p:pic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xmlns="" id="{C7314040-33A0-4224-A716-E7A28C316D71}"/>
              </a:ext>
            </a:extLst>
          </p:cNvPr>
          <p:cNvSpPr/>
          <p:nvPr/>
        </p:nvSpPr>
        <p:spPr>
          <a:xfrm>
            <a:off x="373685" y="1422258"/>
            <a:ext cx="8061238" cy="1054242"/>
          </a:xfrm>
          <a:prstGeom prst="wedgeRoundRectCallout">
            <a:avLst>
              <a:gd name="adj1" fmla="val 49064"/>
              <a:gd name="adj2" fmla="val 85331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Як потрібно дбати про очі?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0570B633-0983-468A-AB07-723DBAB91181}"/>
              </a:ext>
            </a:extLst>
          </p:cNvPr>
          <p:cNvSpPr/>
          <p:nvPr/>
        </p:nvSpPr>
        <p:spPr>
          <a:xfrm>
            <a:off x="314209" y="2803666"/>
            <a:ext cx="7915391" cy="1895334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Вправа 1. Заплющ очі на 10-20 секунд. Розплющ очі, подивись в далину (у вікно) протягом хвилини. Повтори вправу декілька разів.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35296F75-0001-4E08-B8D1-932F9958178E}"/>
              </a:ext>
            </a:extLst>
          </p:cNvPr>
          <p:cNvSpPr/>
          <p:nvPr/>
        </p:nvSpPr>
        <p:spPr>
          <a:xfrm>
            <a:off x="314209" y="4803558"/>
            <a:ext cx="7915391" cy="1152742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Вправа 2. Швидко покліпай очима протягом 30 секунд. Повтори вправу кілька разів.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CB920516-DCC1-42B1-9076-F5211B0A4362}"/>
              </a:ext>
            </a:extLst>
          </p:cNvPr>
          <p:cNvSpPr/>
          <p:nvPr/>
        </p:nvSpPr>
        <p:spPr>
          <a:xfrm>
            <a:off x="314209" y="6060858"/>
            <a:ext cx="7915391" cy="638034"/>
          </a:xfrm>
          <a:prstGeom prst="roundRect">
            <a:avLst/>
          </a:prstGeom>
          <a:solidFill>
            <a:srgbClr val="977B3E"/>
          </a:solidFill>
          <a:ln w="76200">
            <a:solidFill>
              <a:srgbClr val="756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змінилось? Чи зникла сухість в очах?</a:t>
            </a:r>
          </a:p>
        </p:txBody>
      </p:sp>
    </p:spTree>
    <p:extLst>
      <p:ext uri="{BB962C8B-B14F-4D97-AF65-F5344CB8AC3E}">
        <p14:creationId xmlns:p14="http://schemas.microsoft.com/office/powerpoint/2010/main" val="23180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D0D83C-049F-46D0-93C8-37DE93B1BEBE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xmlns="" id="{960650F7-3460-4221-94DE-D162DAB6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xmlns="" id="{170D910A-F89A-4E93-B678-81CAD961BF4C}"/>
              </a:ext>
            </a:extLst>
          </p:cNvPr>
          <p:cNvSpPr/>
          <p:nvPr/>
        </p:nvSpPr>
        <p:spPr>
          <a:xfrm>
            <a:off x="652913" y="1466910"/>
            <a:ext cx="5181600" cy="5246799"/>
          </a:xfrm>
          <a:prstGeom prst="wedgeRoundRectCallout">
            <a:avLst>
              <a:gd name="adj1" fmla="val 72853"/>
              <a:gd name="adj2" fmla="val -18907"/>
              <a:gd name="adj3" fmla="val 16667"/>
            </a:avLst>
          </a:prstGeom>
          <a:solidFill>
            <a:srgbClr val="FF7D4C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chemeClr val="bg1"/>
                </a:solidFill>
              </a:rPr>
              <a:t>Ви просто МОЛОДЦІ! Так тримати!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65609E-29D7-47B0-8959-AC236B626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80" y="884936"/>
            <a:ext cx="6314870" cy="60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Асоціативний кущ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E8819A-B58E-42C4-9963-A70123EFC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96" y="3529134"/>
            <a:ext cx="2965447" cy="3009860"/>
          </a:xfrm>
          <a:prstGeom prst="rect">
            <a:avLst/>
          </a:prstGeom>
        </p:spPr>
      </p:pic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xmlns="" id="{B30A9136-7F67-4FA1-BF12-3ABD19EDF62E}"/>
              </a:ext>
            </a:extLst>
          </p:cNvPr>
          <p:cNvSpPr/>
          <p:nvPr/>
        </p:nvSpPr>
        <p:spPr>
          <a:xfrm>
            <a:off x="4453645" y="2067958"/>
            <a:ext cx="3103098" cy="1291490"/>
          </a:xfrm>
          <a:prstGeom prst="wedgeRoundRectCallout">
            <a:avLst>
              <a:gd name="adj1" fmla="val 15460"/>
              <a:gd name="adj2" fmla="val 65220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Що для вас означає слово «комп’ютер»?</a:t>
            </a:r>
          </a:p>
        </p:txBody>
      </p:sp>
      <p:cxnSp>
        <p:nvCxnSpPr>
          <p:cNvPr id="5" name="Пряма зі стрілкою 4">
            <a:extLst>
              <a:ext uri="{FF2B5EF4-FFF2-40B4-BE49-F238E27FC236}">
                <a16:creationId xmlns:a16="http://schemas.microsoft.com/office/drawing/2014/main" xmlns="" id="{5DCAB4F0-2132-4FB8-99CA-502F3470B850}"/>
              </a:ext>
            </a:extLst>
          </p:cNvPr>
          <p:cNvCxnSpPr>
            <a:cxnSpLocks/>
          </p:cNvCxnSpPr>
          <p:nvPr/>
        </p:nvCxnSpPr>
        <p:spPr>
          <a:xfrm flipH="1" flipV="1">
            <a:off x="3500284" y="1976284"/>
            <a:ext cx="854676" cy="265471"/>
          </a:xfrm>
          <a:prstGeom prst="straightConnector1">
            <a:avLst/>
          </a:prstGeom>
          <a:ln w="57150">
            <a:solidFill>
              <a:srgbClr val="79B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A8397ECE-A1ED-4ADA-862A-B9AB7900B357}"/>
              </a:ext>
            </a:extLst>
          </p:cNvPr>
          <p:cNvSpPr/>
          <p:nvPr/>
        </p:nvSpPr>
        <p:spPr>
          <a:xfrm>
            <a:off x="1304965" y="1367340"/>
            <a:ext cx="1962557" cy="99424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Навчання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54CEDB65-71F6-4B8B-8F0C-7CE312CAA864}"/>
              </a:ext>
            </a:extLst>
          </p:cNvPr>
          <p:cNvSpPr/>
          <p:nvPr/>
        </p:nvSpPr>
        <p:spPr>
          <a:xfrm>
            <a:off x="827213" y="2820358"/>
            <a:ext cx="1962557" cy="99424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Спілкування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2D157C40-6EAB-4EA4-A52E-82AD9CE821D9}"/>
              </a:ext>
            </a:extLst>
          </p:cNvPr>
          <p:cNvSpPr/>
          <p:nvPr/>
        </p:nvSpPr>
        <p:spPr>
          <a:xfrm>
            <a:off x="1959782" y="4166721"/>
            <a:ext cx="1962557" cy="99424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Відпочинок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xmlns="" id="{F2B3D76A-DD61-453C-BFA5-FDB0A7DAB22D}"/>
              </a:ext>
            </a:extLst>
          </p:cNvPr>
          <p:cNvSpPr/>
          <p:nvPr/>
        </p:nvSpPr>
        <p:spPr>
          <a:xfrm>
            <a:off x="9640150" y="2862324"/>
            <a:ext cx="1962557" cy="99424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Подорожі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F423CB0E-5425-4095-B381-F09A068B64DD}"/>
              </a:ext>
            </a:extLst>
          </p:cNvPr>
          <p:cNvSpPr/>
          <p:nvPr/>
        </p:nvSpPr>
        <p:spPr>
          <a:xfrm>
            <a:off x="8947258" y="1273442"/>
            <a:ext cx="1962557" cy="99424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Покупки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xmlns="" id="{2C6704C0-A943-4931-AE61-86D3383178DD}"/>
              </a:ext>
            </a:extLst>
          </p:cNvPr>
          <p:cNvSpPr/>
          <p:nvPr/>
        </p:nvSpPr>
        <p:spPr>
          <a:xfrm>
            <a:off x="8492102" y="4242871"/>
            <a:ext cx="1962557" cy="99424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Розваги</a:t>
            </a:r>
          </a:p>
        </p:txBody>
      </p: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xmlns="" id="{41FCAFDB-CC49-4866-8046-D51E0D0C2446}"/>
              </a:ext>
            </a:extLst>
          </p:cNvPr>
          <p:cNvCxnSpPr>
            <a:cxnSpLocks/>
          </p:cNvCxnSpPr>
          <p:nvPr/>
        </p:nvCxnSpPr>
        <p:spPr>
          <a:xfrm flipH="1">
            <a:off x="3015679" y="2988991"/>
            <a:ext cx="1333998" cy="284537"/>
          </a:xfrm>
          <a:prstGeom prst="straightConnector1">
            <a:avLst/>
          </a:prstGeom>
          <a:ln w="57150">
            <a:solidFill>
              <a:srgbClr val="79B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>
            <a:extLst>
              <a:ext uri="{FF2B5EF4-FFF2-40B4-BE49-F238E27FC236}">
                <a16:creationId xmlns:a16="http://schemas.microsoft.com/office/drawing/2014/main" xmlns="" id="{7EBBF0D8-B876-4645-9222-DA67D4F045A6}"/>
              </a:ext>
            </a:extLst>
          </p:cNvPr>
          <p:cNvCxnSpPr>
            <a:cxnSpLocks/>
          </p:cNvCxnSpPr>
          <p:nvPr/>
        </p:nvCxnSpPr>
        <p:spPr>
          <a:xfrm flipH="1">
            <a:off x="4120145" y="3564497"/>
            <a:ext cx="666999" cy="613899"/>
          </a:xfrm>
          <a:prstGeom prst="straightConnector1">
            <a:avLst/>
          </a:prstGeom>
          <a:ln w="57150">
            <a:solidFill>
              <a:srgbClr val="79B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зі стрілкою 22">
            <a:extLst>
              <a:ext uri="{FF2B5EF4-FFF2-40B4-BE49-F238E27FC236}">
                <a16:creationId xmlns:a16="http://schemas.microsoft.com/office/drawing/2014/main" xmlns="" id="{72639EB6-6AF3-420D-AF00-728AC3D47FE7}"/>
              </a:ext>
            </a:extLst>
          </p:cNvPr>
          <p:cNvCxnSpPr>
            <a:cxnSpLocks/>
          </p:cNvCxnSpPr>
          <p:nvPr/>
        </p:nvCxnSpPr>
        <p:spPr>
          <a:xfrm flipV="1">
            <a:off x="7889365" y="1862909"/>
            <a:ext cx="853501" cy="337785"/>
          </a:xfrm>
          <a:prstGeom prst="straightConnector1">
            <a:avLst/>
          </a:prstGeom>
          <a:ln w="57150">
            <a:solidFill>
              <a:srgbClr val="79B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23">
            <a:extLst>
              <a:ext uri="{FF2B5EF4-FFF2-40B4-BE49-F238E27FC236}">
                <a16:creationId xmlns:a16="http://schemas.microsoft.com/office/drawing/2014/main" xmlns="" id="{E6A13E1D-82D2-43CF-A6F0-1532DE38D9AE}"/>
              </a:ext>
            </a:extLst>
          </p:cNvPr>
          <p:cNvCxnSpPr>
            <a:cxnSpLocks/>
          </p:cNvCxnSpPr>
          <p:nvPr/>
        </p:nvCxnSpPr>
        <p:spPr>
          <a:xfrm>
            <a:off x="7889365" y="2797907"/>
            <a:ext cx="1205474" cy="244793"/>
          </a:xfrm>
          <a:prstGeom prst="straightConnector1">
            <a:avLst/>
          </a:prstGeom>
          <a:ln w="57150">
            <a:solidFill>
              <a:srgbClr val="79B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зі стрілкою 25">
            <a:extLst>
              <a:ext uri="{FF2B5EF4-FFF2-40B4-BE49-F238E27FC236}">
                <a16:creationId xmlns:a16="http://schemas.microsoft.com/office/drawing/2014/main" xmlns="" id="{D8F868E7-D604-4054-81D7-5ECEB13DE9F8}"/>
              </a:ext>
            </a:extLst>
          </p:cNvPr>
          <p:cNvCxnSpPr>
            <a:cxnSpLocks/>
          </p:cNvCxnSpPr>
          <p:nvPr/>
        </p:nvCxnSpPr>
        <p:spPr>
          <a:xfrm>
            <a:off x="7738358" y="3429000"/>
            <a:ext cx="933694" cy="613899"/>
          </a:xfrm>
          <a:prstGeom prst="straightConnector1">
            <a:avLst/>
          </a:prstGeom>
          <a:ln w="57150">
            <a:solidFill>
              <a:srgbClr val="79B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8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і мети уроку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F69214-28E3-4D08-8AD0-37B9D847D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56" y="2440295"/>
            <a:ext cx="4847848" cy="4537587"/>
          </a:xfrm>
          <a:prstGeom prst="rect">
            <a:avLst/>
          </a:prstGeom>
        </p:spPr>
      </p:pic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xmlns="" id="{E2A5ED55-1A96-482C-8018-A77A944EB088}"/>
              </a:ext>
            </a:extLst>
          </p:cNvPr>
          <p:cNvSpPr/>
          <p:nvPr/>
        </p:nvSpPr>
        <p:spPr>
          <a:xfrm>
            <a:off x="474740" y="1406176"/>
            <a:ext cx="6535659" cy="2068238"/>
          </a:xfrm>
          <a:prstGeom prst="wedgeRoundRectCallout">
            <a:avLst>
              <a:gd name="adj1" fmla="val 62742"/>
              <a:gd name="adj2" fmla="val 38790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Кожне суспільство, котре хоче процвітати та розвиватись, має набір правил, обов’язків та законів. Сьогодні на уроці і ми з вами: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F3D4895D-9B87-4166-91FA-B122964B8C5B}"/>
              </a:ext>
            </a:extLst>
          </p:cNvPr>
          <p:cNvSpPr/>
          <p:nvPr/>
        </p:nvSpPr>
        <p:spPr>
          <a:xfrm>
            <a:off x="1228608" y="3615228"/>
            <a:ext cx="5781791" cy="74106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згадаємо, які бувають правила;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CC0243BA-5DAF-44BA-A5D5-620F7E542E64}"/>
              </a:ext>
            </a:extLst>
          </p:cNvPr>
          <p:cNvSpPr/>
          <p:nvPr/>
        </p:nvSpPr>
        <p:spPr>
          <a:xfrm>
            <a:off x="1228608" y="4536438"/>
            <a:ext cx="5781791" cy="823352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з’ясуємо, яких правил безпечної роботи з комп'ютером потрібно дотримуватись;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09A58919-A84F-414C-A39A-D00D8FF88AB1}"/>
              </a:ext>
            </a:extLst>
          </p:cNvPr>
          <p:cNvSpPr/>
          <p:nvPr/>
        </p:nvSpPr>
        <p:spPr>
          <a:xfrm>
            <a:off x="1228608" y="5560202"/>
            <a:ext cx="5781791" cy="1138690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ознайомимось із вправами, котрих слід дотримуватись в перервах між роботою за комп’ютером.</a:t>
            </a:r>
          </a:p>
        </p:txBody>
      </p:sp>
    </p:spTree>
    <p:extLst>
      <p:ext uri="{BB962C8B-B14F-4D97-AF65-F5344CB8AC3E}">
        <p14:creationId xmlns:p14="http://schemas.microsoft.com/office/powerpoint/2010/main" val="41070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80E122-F377-4BC6-8444-7759624FC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51" y="2654300"/>
            <a:ext cx="4494760" cy="43331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C47558-5C7F-4B32-BEBD-953F498D1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12222" r="2844" b="20370"/>
          <a:stretch/>
        </p:blipFill>
        <p:spPr>
          <a:xfrm>
            <a:off x="316989" y="1355376"/>
            <a:ext cx="2832157" cy="2170327"/>
          </a:xfrm>
          <a:prstGeom prst="rect">
            <a:avLst/>
          </a:prstGeom>
        </p:spPr>
      </p:pic>
      <p:sp>
        <p:nvSpPr>
          <p:cNvPr id="9" name="Бульбашка прямої мови: прямокутна з округленими кутами 8">
            <a:extLst>
              <a:ext uri="{FF2B5EF4-FFF2-40B4-BE49-F238E27FC236}">
                <a16:creationId xmlns:a16="http://schemas.microsoft.com/office/drawing/2014/main" xmlns="" id="{4B22F16E-028A-4B1C-8F9B-AE2DF4A0D241}"/>
              </a:ext>
            </a:extLst>
          </p:cNvPr>
          <p:cNvSpPr/>
          <p:nvPr/>
        </p:nvSpPr>
        <p:spPr>
          <a:xfrm>
            <a:off x="4344707" y="1183930"/>
            <a:ext cx="5400899" cy="2068238"/>
          </a:xfrm>
          <a:prstGeom prst="wedgeRoundRectCallout">
            <a:avLst>
              <a:gd name="adj1" fmla="val 57334"/>
              <a:gd name="adj2" fmla="val 44316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Які правила ви виконуєте в повсякденному житті?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2DDF62-EDB7-4895-BAEA-10B9A6D6A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b="15741"/>
          <a:stretch/>
        </p:blipFill>
        <p:spPr>
          <a:xfrm>
            <a:off x="316989" y="3575699"/>
            <a:ext cx="3264089" cy="29675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02F4366-687C-45AC-AD38-38F4B4877D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12232" r="14711" b="17299"/>
          <a:stretch/>
        </p:blipFill>
        <p:spPr>
          <a:xfrm>
            <a:off x="3754727" y="3558611"/>
            <a:ext cx="2904545" cy="30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поведінки у кабінеті інформатики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89B55BB5-085A-4DA5-A7A8-004315309471}"/>
              </a:ext>
            </a:extLst>
          </p:cNvPr>
          <p:cNvSpPr/>
          <p:nvPr/>
        </p:nvSpPr>
        <p:spPr>
          <a:xfrm>
            <a:off x="5527368" y="1386348"/>
            <a:ext cx="6145161" cy="5181600"/>
          </a:xfrm>
          <a:prstGeom prst="rect">
            <a:avLst/>
          </a:prstGeom>
          <a:solidFill>
            <a:srgbClr val="FF3333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600" b="1" dirty="0">
                <a:solidFill>
                  <a:srgbClr val="FFFF00"/>
                </a:solidFill>
              </a:rPr>
              <a:t>Пам’ятай!</a:t>
            </a:r>
          </a:p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Комп'ютер</a:t>
            </a:r>
            <a:r>
              <a:rPr lang="ru-RU" sz="4000" b="1" dirty="0">
                <a:solidFill>
                  <a:schemeClr val="bg1"/>
                </a:solidFill>
              </a:rPr>
              <a:t> - </a:t>
            </a:r>
            <a:r>
              <a:rPr lang="ru-RU" sz="4000" b="1" dirty="0" err="1">
                <a:solidFill>
                  <a:schemeClr val="bg1"/>
                </a:solidFill>
              </a:rPr>
              <a:t>це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складний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пристрій</a:t>
            </a:r>
            <a:r>
              <a:rPr lang="ru-RU" sz="4000" b="1" dirty="0">
                <a:solidFill>
                  <a:schemeClr val="bg1"/>
                </a:solidFill>
              </a:rPr>
              <a:t> і в </a:t>
            </a:r>
            <a:r>
              <a:rPr lang="ru-RU" sz="4000" b="1" dirty="0" err="1">
                <a:solidFill>
                  <a:schemeClr val="bg1"/>
                </a:solidFill>
              </a:rPr>
              <a:t>роботі</a:t>
            </a:r>
            <a:r>
              <a:rPr lang="ru-RU" sz="4000" b="1" dirty="0">
                <a:solidFill>
                  <a:schemeClr val="bg1"/>
                </a:solidFill>
              </a:rPr>
              <a:t> з ним </a:t>
            </a:r>
            <a:r>
              <a:rPr lang="ru-RU" sz="4000" b="1" dirty="0" err="1">
                <a:solidFill>
                  <a:schemeClr val="bg1"/>
                </a:solidFill>
              </a:rPr>
              <a:t>потрібно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дотримуватися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певних</a:t>
            </a:r>
            <a:r>
              <a:rPr lang="ru-RU" sz="4000" b="1" dirty="0">
                <a:solidFill>
                  <a:schemeClr val="bg1"/>
                </a:solidFill>
              </a:rPr>
              <a:t> правил </a:t>
            </a:r>
            <a:r>
              <a:rPr lang="ru-RU" sz="4000" b="1" dirty="0" err="1">
                <a:solidFill>
                  <a:schemeClr val="bg1"/>
                </a:solidFill>
              </a:rPr>
              <a:t>поведінки</a:t>
            </a:r>
            <a:r>
              <a:rPr lang="ru-RU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1452FB11-443E-458D-AB8B-D70E969AB3E0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E37844-39D9-4467-8EB4-6D60192B2F8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EF87FB-3BB5-44E2-8458-5983F8024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70" y="1111664"/>
            <a:ext cx="3519129" cy="56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поведінки </a:t>
            </a:r>
            <a:r>
              <a:rPr lang="uk-UA" sz="2000" b="1" dirty="0" smtClean="0">
                <a:solidFill>
                  <a:schemeClr val="bg1"/>
                </a:solidFill>
              </a:rPr>
              <a:t>з комп'ютером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0DF07A-0073-4901-9DBB-EF71FA3BC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3" t="15464" r="52873" b="21211"/>
          <a:stretch/>
        </p:blipFill>
        <p:spPr>
          <a:xfrm>
            <a:off x="6347778" y="1222385"/>
            <a:ext cx="4536531" cy="531152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50351D-CD90-4850-BC80-A6A764E8D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38" y="1476132"/>
            <a:ext cx="2066925" cy="50577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A5340E-1012-4A8A-8181-C5C2B9D09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4" t="15815" r="6102" b="20860"/>
          <a:stretch/>
        </p:blipFill>
        <p:spPr>
          <a:xfrm>
            <a:off x="6347778" y="1222385"/>
            <a:ext cx="4536531" cy="531152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8D5E2C15-2FAD-44BA-941F-8F23F42BAEE0}"/>
              </a:ext>
            </a:extLst>
          </p:cNvPr>
          <p:cNvSpPr/>
          <p:nvPr/>
        </p:nvSpPr>
        <p:spPr>
          <a:xfrm>
            <a:off x="0" y="4925961"/>
            <a:ext cx="12192000" cy="1932039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№1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Щоб продемонструвати потрібну інформацію на моніторі, я вказую спеціальним вказівником чи ручкою, що вимкнена чи перевернута. </a:t>
            </a: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xmlns="" id="{D46D3D50-0DD8-4729-B4DC-29DBA35AAB5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01AD1-9D84-4827-ADFB-A7C5B60B1F16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безпечної </a:t>
            </a:r>
            <a:r>
              <a:rPr lang="uk-UA" sz="2000" b="1" dirty="0" smtClean="0">
                <a:solidFill>
                  <a:schemeClr val="bg1"/>
                </a:solidFill>
              </a:rPr>
              <a:t>поведінки з комп'ютером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68">
            <a:extLst>
              <a:ext uri="{FF2B5EF4-FFF2-40B4-BE49-F238E27FC236}">
                <a16:creationId xmlns:a16="http://schemas.microsoft.com/office/drawing/2014/main" xmlns="" id="{D0C73AB6-0684-4EF3-8647-630E0203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2851"/>
            <a:ext cx="5751871" cy="537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794390B-585A-4ABE-BAE6-26F68226B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38" y="1476132"/>
            <a:ext cx="2066925" cy="5057775"/>
          </a:xfrm>
          <a:prstGeom prst="rect">
            <a:avLst/>
          </a:prstGeom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E3C6E571-F2FE-49E7-AE0E-CECF7A3D3315}"/>
              </a:ext>
            </a:extLst>
          </p:cNvPr>
          <p:cNvSpPr/>
          <p:nvPr/>
        </p:nvSpPr>
        <p:spPr>
          <a:xfrm>
            <a:off x="0" y="4925961"/>
            <a:ext cx="12192000" cy="1932039"/>
          </a:xfrm>
          <a:prstGeom prst="rect">
            <a:avLst/>
          </a:prstGeom>
          <a:solidFill>
            <a:srgbClr val="00B050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Правило </a:t>
            </a:r>
            <a:r>
              <a:rPr lang="uk-UA" sz="3200" b="1" dirty="0" smtClean="0">
                <a:solidFill>
                  <a:srgbClr val="FFFF00"/>
                </a:solidFill>
              </a:rPr>
              <a:t>№2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r>
              <a:rPr lang="uk-UA" sz="3200" b="1" dirty="0"/>
              <a:t>Я не </a:t>
            </a:r>
            <a:r>
              <a:rPr lang="uk-UA" sz="3200" b="1" dirty="0" err="1"/>
              <a:t>приношу</a:t>
            </a:r>
            <a:r>
              <a:rPr lang="uk-UA" sz="3200" b="1" dirty="0"/>
              <a:t> д</a:t>
            </a:r>
            <a:r>
              <a:rPr lang="uk-UA" sz="3200" b="1" dirty="0" smtClean="0"/>
              <a:t>о комп'ютера </a:t>
            </a:r>
            <a:r>
              <a:rPr lang="uk-UA" sz="3200" b="1" dirty="0"/>
              <a:t>зайвих речей, щоб не зашкодити техніці та не відволікатись. </a:t>
            </a:r>
          </a:p>
        </p:txBody>
      </p:sp>
      <p:sp>
        <p:nvSpPr>
          <p:cNvPr id="11" name="Дата 1">
            <a:extLst>
              <a:ext uri="{FF2B5EF4-FFF2-40B4-BE49-F238E27FC236}">
                <a16:creationId xmlns:a16="http://schemas.microsoft.com/office/drawing/2014/main" xmlns="" id="{8598F8A7-E889-4FA0-9B61-B02D6BF4BE4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95E50C-EF6A-4B19-8505-EF13DAC4111A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</TotalTime>
  <Words>884</Words>
  <Application>Microsoft Office PowerPoint</Application>
  <PresentationFormat>Довільний</PresentationFormat>
  <Paragraphs>186</Paragraphs>
  <Slides>39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0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User</cp:lastModifiedBy>
  <cp:revision>271</cp:revision>
  <dcterms:created xsi:type="dcterms:W3CDTF">2015-10-20T21:14:13Z</dcterms:created>
  <dcterms:modified xsi:type="dcterms:W3CDTF">2022-09-08T05:31:36Z</dcterms:modified>
</cp:coreProperties>
</file>