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</p:sldIdLst>
  <p:sldSz cx="121904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82" y="13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8BA7F-03DB-4BDE-89EC-D559C3B5E48C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F7173-2DDB-412F-8B7E-D33D66556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576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F7173-2DDB-412F-8B7E-D33D6655697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791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430"/>
            <a:ext cx="1036185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4069" y="274643"/>
            <a:ext cx="365500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694" y="274643"/>
            <a:ext cx="10768198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0" y="4406905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0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698" y="1600205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13" y="1600205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055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3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205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6355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6355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6355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582" y="404664"/>
            <a:ext cx="11276132" cy="2531145"/>
          </a:xfrm>
        </p:spPr>
        <p:txBody>
          <a:bodyPr>
            <a:normAutofit/>
          </a:bodyPr>
          <a:lstStyle/>
          <a:p>
            <a:pPr algn="ctr"/>
            <a:r>
              <a:rPr lang="uk-UA" sz="6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«Засоби й методи ведення воєнних дій»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0" name="Picture 2" descr="ÐÐ°ÑÑÐ¸Ð½ÐºÐ¸ Ð¿Ð¾ Ð·Ð°Ð¿ÑÐ¾ÑÑ Ð²Ð¾ÑÐ½Ð½Ñ Ð´ÑÑ Ð½Ð° ÑÑÐ¾Ð´Ñ ÑÐºÑÐ°ÑÐ½Ð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0630" y="2668617"/>
            <a:ext cx="10297144" cy="4072751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42167" y="1484784"/>
            <a:ext cx="5269663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У 1981 р. </a:t>
            </a:r>
            <a:r>
              <a:rPr lang="ru-RU" sz="2400" dirty="0" err="1" smtClean="0"/>
              <a:t>була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підписана</a:t>
            </a:r>
            <a:r>
              <a:rPr lang="ru-RU" sz="2400" dirty="0" smtClean="0"/>
              <a:t> </a:t>
            </a:r>
            <a:r>
              <a:rPr lang="ru-RU" sz="2400" dirty="0" err="1" smtClean="0"/>
              <a:t>Конвенція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заборону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обмеження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застосування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конкретних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видів</a:t>
            </a:r>
            <a:r>
              <a:rPr lang="ru-RU" sz="2400" dirty="0" smtClean="0"/>
              <a:t> </a:t>
            </a:r>
            <a:r>
              <a:rPr lang="ru-RU" sz="2400" dirty="0" err="1" smtClean="0"/>
              <a:t>звичайної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зброї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можуть</a:t>
            </a:r>
            <a:r>
              <a:rPr lang="ru-RU" sz="2400" dirty="0" smtClean="0"/>
              <a:t> </a:t>
            </a:r>
            <a:r>
              <a:rPr lang="ru-RU" sz="2400" dirty="0" err="1" smtClean="0"/>
              <a:t>вважатися</a:t>
            </a:r>
            <a:r>
              <a:rPr lang="ru-RU" sz="2400" dirty="0" smtClean="0"/>
              <a:t> такими,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наносять</a:t>
            </a:r>
            <a:r>
              <a:rPr lang="ru-RU" sz="2400" dirty="0" smtClean="0"/>
              <a:t> </a:t>
            </a:r>
            <a:r>
              <a:rPr lang="ru-RU" sz="2400" dirty="0" err="1" smtClean="0"/>
              <a:t>надмірні</a:t>
            </a:r>
            <a:r>
              <a:rPr lang="ru-RU" sz="2400" dirty="0" smtClean="0"/>
              <a:t> </a:t>
            </a:r>
            <a:r>
              <a:rPr lang="ru-RU" sz="2400" dirty="0" err="1" smtClean="0"/>
              <a:t>ушкодження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мають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невибіркову</a:t>
            </a:r>
            <a:r>
              <a:rPr lang="ru-RU" sz="2400" dirty="0" smtClean="0"/>
              <a:t> </a:t>
            </a:r>
            <a:r>
              <a:rPr lang="ru-RU" sz="2400" dirty="0" err="1" smtClean="0"/>
              <a:t>дію</a:t>
            </a:r>
            <a:r>
              <a:rPr lang="ru-RU" sz="2400" dirty="0" smtClean="0"/>
              <a:t>, до </a:t>
            </a:r>
            <a:r>
              <a:rPr lang="ru-RU" sz="2400" dirty="0" err="1" smtClean="0"/>
              <a:t>якої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додаються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чотири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протоколи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 descr="20120807105437-7d8bea4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582" y="1628800"/>
            <a:ext cx="5918942" cy="39587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535" y="620688"/>
            <a:ext cx="6408712" cy="6048672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Зокрема</a:t>
            </a:r>
            <a:r>
              <a:rPr lang="ru-RU" sz="2400" dirty="0" smtClean="0"/>
              <a:t> </a:t>
            </a:r>
            <a:r>
              <a:rPr lang="ru-RU" sz="2400" dirty="0" err="1" smtClean="0"/>
              <a:t>встановлені</a:t>
            </a:r>
            <a:r>
              <a:rPr lang="ru-RU" sz="2400" dirty="0" smtClean="0"/>
              <a:t> заборони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обмеження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використання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звичайних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мін</a:t>
            </a:r>
            <a:r>
              <a:rPr lang="ru-RU" sz="2400" dirty="0" smtClean="0"/>
              <a:t>, </a:t>
            </a:r>
            <a:r>
              <a:rPr lang="ru-RU" sz="2400" dirty="0" err="1" smtClean="0"/>
              <a:t>дистанційно</a:t>
            </a:r>
            <a:r>
              <a:rPr lang="ru-RU" sz="2400" dirty="0" smtClean="0"/>
              <a:t> </a:t>
            </a:r>
            <a:r>
              <a:rPr lang="ru-RU" sz="2400" dirty="0" err="1" smtClean="0"/>
              <a:t>керованих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мін</a:t>
            </a:r>
            <a:r>
              <a:rPr lang="ru-RU" sz="2400" dirty="0" smtClean="0"/>
              <a:t>, </a:t>
            </a:r>
            <a:r>
              <a:rPr lang="ru-RU" sz="2400" dirty="0" err="1" smtClean="0"/>
              <a:t>мін-пасток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Заборонено </a:t>
            </a:r>
            <a:r>
              <a:rPr lang="ru-RU" sz="2400" dirty="0" err="1" smtClean="0"/>
              <a:t>використовувати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міни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проти</a:t>
            </a:r>
            <a:r>
              <a:rPr lang="ru-RU" sz="2400" dirty="0" smtClean="0"/>
              <a:t> </a:t>
            </a:r>
            <a:r>
              <a:rPr lang="ru-RU" sz="2400" dirty="0" err="1" smtClean="0"/>
              <a:t>цивільного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населення</a:t>
            </a:r>
            <a:r>
              <a:rPr lang="ru-RU" sz="2400" dirty="0" smtClean="0"/>
              <a:t>. </a:t>
            </a:r>
          </a:p>
          <a:p>
            <a:r>
              <a:rPr lang="ru-RU" sz="2400" dirty="0" err="1" smtClean="0"/>
              <a:t>Сторони</a:t>
            </a:r>
            <a:r>
              <a:rPr lang="ru-RU" sz="2400" dirty="0" smtClean="0"/>
              <a:t> в </a:t>
            </a:r>
            <a:r>
              <a:rPr lang="ru-RU" sz="2400" dirty="0" err="1" smtClean="0"/>
              <a:t>конфлікті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повинні</a:t>
            </a:r>
            <a:r>
              <a:rPr lang="ru-RU" sz="2400" dirty="0" smtClean="0"/>
              <a:t> </a:t>
            </a:r>
            <a:r>
              <a:rPr lang="ru-RU" sz="2400" dirty="0" err="1" smtClean="0"/>
              <a:t>реєструвати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розташування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всіх</a:t>
            </a:r>
            <a:r>
              <a:rPr lang="ru-RU" sz="2400" dirty="0" smtClean="0"/>
              <a:t> </a:t>
            </a:r>
            <a:r>
              <a:rPr lang="ru-RU" sz="2400" dirty="0" err="1" smtClean="0"/>
              <a:t>запланованих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мінних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полів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районів</a:t>
            </a:r>
            <a:r>
              <a:rPr lang="ru-RU" sz="2400" dirty="0" smtClean="0"/>
              <a:t>, де </a:t>
            </a:r>
            <a:r>
              <a:rPr lang="ru-RU" sz="2400" dirty="0" err="1" smtClean="0"/>
              <a:t>використовували</a:t>
            </a:r>
            <a:r>
              <a:rPr lang="ru-RU" sz="2400" dirty="0" smtClean="0"/>
              <a:t> </a:t>
            </a:r>
            <a:r>
              <a:rPr lang="ru-RU" sz="2400" dirty="0" err="1" smtClean="0"/>
              <a:t>міни-пастки</a:t>
            </a:r>
            <a:r>
              <a:rPr lang="ru-RU" sz="2400" dirty="0" smtClean="0"/>
              <a:t>. </a:t>
            </a:r>
          </a:p>
          <a:p>
            <a:r>
              <a:rPr lang="ru-RU" sz="2400" dirty="0" err="1" smtClean="0"/>
              <a:t>Обмежене</a:t>
            </a:r>
            <a:r>
              <a:rPr lang="ru-RU" sz="2400" dirty="0" smtClean="0"/>
              <a:t> </a:t>
            </a:r>
            <a:r>
              <a:rPr lang="ru-RU" sz="2400" dirty="0" err="1" smtClean="0"/>
              <a:t>застосування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запалювальної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зброї</a:t>
            </a:r>
            <a:r>
              <a:rPr lang="ru-RU" sz="2400" dirty="0" smtClean="0"/>
              <a:t> (</a:t>
            </a:r>
            <a:r>
              <a:rPr lang="ru-RU" sz="2400" dirty="0" err="1" smtClean="0"/>
              <a:t>вогнеметів</a:t>
            </a:r>
            <a:r>
              <a:rPr lang="ru-RU" sz="2400" dirty="0" smtClean="0"/>
              <a:t>, </a:t>
            </a:r>
            <a:r>
              <a:rPr lang="ru-RU" sz="2400" dirty="0" err="1" smtClean="0"/>
              <a:t>фугасів</a:t>
            </a:r>
            <a:r>
              <a:rPr lang="ru-RU" sz="2400" dirty="0" smtClean="0"/>
              <a:t>, </a:t>
            </a:r>
            <a:r>
              <a:rPr lang="ru-RU" sz="2400" dirty="0" err="1" smtClean="0"/>
              <a:t>снарядів</a:t>
            </a:r>
            <a:r>
              <a:rPr lang="ru-RU" sz="2400" dirty="0" smtClean="0"/>
              <a:t>, ракет, гранат, </a:t>
            </a:r>
            <a:r>
              <a:rPr lang="ru-RU" sz="2400" dirty="0" err="1" smtClean="0"/>
              <a:t>мін</a:t>
            </a:r>
            <a:r>
              <a:rPr lang="ru-RU" sz="2400" dirty="0" smtClean="0"/>
              <a:t>, бомб, </a:t>
            </a:r>
            <a:r>
              <a:rPr lang="ru-RU" sz="2400" dirty="0" err="1" smtClean="0"/>
              <a:t>ємностей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запалювальними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речовинами</a:t>
            </a:r>
            <a:r>
              <a:rPr lang="ru-RU" sz="2400" dirty="0" smtClean="0"/>
              <a:t>). </a:t>
            </a:r>
          </a:p>
        </p:txBody>
      </p:sp>
      <p:pic>
        <p:nvPicPr>
          <p:cNvPr id="4" name="Рисунок 3" descr="u25_6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9750" y="1700808"/>
            <a:ext cx="5220072" cy="39150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2598" y="620688"/>
            <a:ext cx="10971372" cy="5449792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Об’єктом</a:t>
            </a:r>
            <a:r>
              <a:rPr lang="ru-RU" sz="2400" dirty="0" smtClean="0"/>
              <a:t> нападу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застосуванням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такої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зброї</a:t>
            </a:r>
            <a:r>
              <a:rPr lang="ru-RU" sz="2400" dirty="0" smtClean="0"/>
              <a:t> не </a:t>
            </a:r>
            <a:r>
              <a:rPr lang="ru-RU" sz="2400" dirty="0" err="1" smtClean="0"/>
              <a:t>можуть</a:t>
            </a:r>
            <a:r>
              <a:rPr lang="ru-RU" sz="2400" dirty="0" smtClean="0"/>
              <a:t> бути </a:t>
            </a:r>
            <a:r>
              <a:rPr lang="ru-RU" sz="2400" dirty="0" err="1" smtClean="0"/>
              <a:t>цивільне</a:t>
            </a:r>
            <a:r>
              <a:rPr lang="ru-RU" sz="2400" dirty="0" smtClean="0"/>
              <a:t> </a:t>
            </a:r>
            <a:r>
              <a:rPr lang="ru-RU" sz="2400" dirty="0" err="1" smtClean="0"/>
              <a:t>населення</a:t>
            </a:r>
            <a:r>
              <a:rPr lang="ru-RU" sz="2400" dirty="0" smtClean="0"/>
              <a:t> та </a:t>
            </a:r>
            <a:r>
              <a:rPr lang="ru-RU" sz="2400" dirty="0" err="1" smtClean="0"/>
              <a:t>цивільні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об’єкти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Заборонено </a:t>
            </a:r>
            <a:r>
              <a:rPr lang="ru-RU" sz="2400" dirty="0" err="1" smtClean="0"/>
              <a:t>перетворювати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ліси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інші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види</a:t>
            </a:r>
            <a:r>
              <a:rPr lang="ru-RU" sz="2400" dirty="0" smtClean="0"/>
              <a:t> </a:t>
            </a:r>
            <a:r>
              <a:rPr lang="ru-RU" sz="2400" dirty="0" err="1" smtClean="0"/>
              <a:t>рослинності</a:t>
            </a:r>
            <a:r>
              <a:rPr lang="ru-RU" sz="2400" dirty="0" smtClean="0"/>
              <a:t> на </a:t>
            </a:r>
            <a:r>
              <a:rPr lang="ru-RU" sz="2400" dirty="0" err="1" smtClean="0"/>
              <a:t>об’єкт</a:t>
            </a:r>
            <a:r>
              <a:rPr lang="ru-RU" sz="2400" dirty="0" smtClean="0"/>
              <a:t> нападу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застосуванням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запалювальної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зброї</a:t>
            </a:r>
            <a:r>
              <a:rPr lang="ru-RU" sz="2400" dirty="0" smtClean="0"/>
              <a:t>, </a:t>
            </a:r>
            <a:r>
              <a:rPr lang="ru-RU" sz="2400" dirty="0" err="1" smtClean="0"/>
              <a:t>крім</a:t>
            </a:r>
            <a:r>
              <a:rPr lang="ru-RU" sz="2400" dirty="0" smtClean="0"/>
              <a:t> </a:t>
            </a:r>
            <a:r>
              <a:rPr lang="ru-RU" sz="2400" dirty="0" err="1" smtClean="0"/>
              <a:t>випадків</a:t>
            </a:r>
            <a:r>
              <a:rPr lang="ru-RU" sz="2400" dirty="0" smtClean="0"/>
              <a:t>, </a:t>
            </a:r>
            <a:r>
              <a:rPr lang="ru-RU" sz="2400" dirty="0" err="1" smtClean="0"/>
              <a:t>якщо</a:t>
            </a:r>
            <a:r>
              <a:rPr lang="ru-RU" sz="2400" dirty="0" smtClean="0"/>
              <a:t> в таких </a:t>
            </a:r>
            <a:r>
              <a:rPr lang="ru-RU" sz="2400" dirty="0" err="1" smtClean="0"/>
              <a:t>природних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елементах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переховуються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комбатанти</a:t>
            </a:r>
            <a:r>
              <a:rPr lang="ru-RU" sz="2400" dirty="0" smtClean="0"/>
              <a:t>, </a:t>
            </a:r>
            <a:r>
              <a:rPr lang="ru-RU" sz="2400" dirty="0" err="1" smtClean="0"/>
              <a:t>військові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об’єкти</a:t>
            </a:r>
            <a:r>
              <a:rPr lang="ru-RU" sz="2400" dirty="0" smtClean="0"/>
              <a:t> </a:t>
            </a:r>
            <a:r>
              <a:rPr lang="ru-RU" sz="2400" dirty="0" err="1" smtClean="0"/>
              <a:t>чи</a:t>
            </a:r>
            <a:r>
              <a:rPr lang="ru-RU" sz="2400" dirty="0" smtClean="0"/>
              <a:t> вони </a:t>
            </a:r>
            <a:r>
              <a:rPr lang="ru-RU" sz="2400" dirty="0" err="1" smtClean="0"/>
              <a:t>самі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військовими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об’єктами</a:t>
            </a:r>
            <a:r>
              <a:rPr lang="ru-RU" sz="2400" dirty="0" smtClean="0"/>
              <a:t>. </a:t>
            </a:r>
          </a:p>
          <a:p>
            <a:r>
              <a:rPr lang="ru-RU" sz="2400" dirty="0" err="1" smtClean="0"/>
              <a:t>Використання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авіації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припустимим</a:t>
            </a:r>
            <a:r>
              <a:rPr lang="ru-RU" sz="2400" dirty="0" smtClean="0"/>
              <a:t>, </a:t>
            </a:r>
            <a:r>
              <a:rPr lang="ru-RU" sz="2400" dirty="0" err="1" smtClean="0"/>
              <a:t>але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r>
              <a:rPr lang="ru-RU" sz="2400" dirty="0" smtClean="0"/>
              <a:t> не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використовувати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проти</a:t>
            </a:r>
            <a:r>
              <a:rPr lang="ru-RU" sz="2400" dirty="0" smtClean="0"/>
              <a:t> </a:t>
            </a:r>
            <a:r>
              <a:rPr lang="ru-RU" sz="2400" dirty="0" err="1" smtClean="0"/>
              <a:t>невійськових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об’єктів</a:t>
            </a:r>
            <a:r>
              <a:rPr lang="ru-RU" sz="2400" dirty="0" smtClean="0"/>
              <a:t>, мирного </a:t>
            </a:r>
            <a:r>
              <a:rPr lang="ru-RU" sz="2400" dirty="0" err="1" smtClean="0"/>
              <a:t>населення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тощо</a:t>
            </a:r>
            <a:r>
              <a:rPr lang="ru-RU" sz="2400" dirty="0" smtClean="0"/>
              <a:t>. 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4" name="Рисунок 3" descr="w42_504130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3241" y="3861048"/>
            <a:ext cx="3839917" cy="271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w43_04020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5206" y="3861048"/>
            <a:ext cx="3960440" cy="2766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21" y="1052736"/>
            <a:ext cx="10971372" cy="5521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Заборонені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такі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ведення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війни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>
              <a:buNone/>
            </a:pPr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err="1" smtClean="0"/>
              <a:t>зрадницьки</a:t>
            </a:r>
            <a:r>
              <a:rPr lang="ru-RU" sz="2400" dirty="0" smtClean="0"/>
              <a:t> </a:t>
            </a:r>
            <a:r>
              <a:rPr lang="ru-RU" sz="2400" dirty="0" err="1" smtClean="0"/>
              <a:t>вбивати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ранити</a:t>
            </a:r>
            <a:r>
              <a:rPr lang="ru-RU" sz="2400" dirty="0" smtClean="0"/>
              <a:t> ворога; </a:t>
            </a:r>
          </a:p>
          <a:p>
            <a:r>
              <a:rPr lang="ru-RU" sz="2400" dirty="0" err="1" smtClean="0"/>
              <a:t>вбивати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ранити</a:t>
            </a:r>
            <a:r>
              <a:rPr lang="ru-RU" sz="2400" dirty="0" smtClean="0"/>
              <a:t> ворога,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</a:t>
            </a:r>
            <a:r>
              <a:rPr lang="ru-RU" sz="2400" dirty="0" err="1" smtClean="0"/>
              <a:t>склав</a:t>
            </a:r>
            <a:r>
              <a:rPr lang="ru-RU" sz="2400" dirty="0" smtClean="0"/>
              <a:t> </a:t>
            </a:r>
            <a:r>
              <a:rPr lang="ru-RU" sz="2400" dirty="0" err="1" smtClean="0"/>
              <a:t>зброю</a:t>
            </a:r>
            <a:r>
              <a:rPr lang="ru-RU" sz="2400" dirty="0" smtClean="0"/>
              <a:t>; </a:t>
            </a:r>
          </a:p>
          <a:p>
            <a:r>
              <a:rPr lang="ru-RU" sz="2400" dirty="0" err="1" smtClean="0"/>
              <a:t>оголошувати</a:t>
            </a:r>
            <a:r>
              <a:rPr lang="ru-RU" sz="2400" dirty="0" smtClean="0"/>
              <a:t> тому, </a:t>
            </a:r>
            <a:r>
              <a:rPr lang="ru-RU" sz="2400" dirty="0" err="1" smtClean="0"/>
              <a:t>хто</a:t>
            </a:r>
            <a:r>
              <a:rPr lang="ru-RU" sz="2400" dirty="0" smtClean="0"/>
              <a:t> </a:t>
            </a:r>
            <a:r>
              <a:rPr lang="ru-RU" sz="2400" dirty="0" err="1" smtClean="0"/>
              <a:t>обороняється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пощади не буде; </a:t>
            </a:r>
          </a:p>
          <a:p>
            <a:r>
              <a:rPr lang="ru-RU" sz="2400" dirty="0" smtClean="0"/>
              <a:t>незаконно </a:t>
            </a:r>
            <a:r>
              <a:rPr lang="ru-RU" sz="2400" dirty="0" err="1" smtClean="0"/>
              <a:t>використовувати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парламентарський</a:t>
            </a:r>
            <a:r>
              <a:rPr lang="ru-RU" sz="2400" dirty="0" smtClean="0"/>
              <a:t> прапор 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прапор</a:t>
            </a:r>
            <a:r>
              <a:rPr lang="ru-RU" sz="2400" dirty="0" smtClean="0"/>
              <a:t> </a:t>
            </a:r>
            <a:r>
              <a:rPr lang="ru-RU" sz="2400" dirty="0" err="1" smtClean="0"/>
              <a:t>держави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не </a:t>
            </a:r>
            <a:r>
              <a:rPr lang="ru-RU" sz="2400" dirty="0" err="1" smtClean="0"/>
              <a:t>бере</a:t>
            </a:r>
            <a:r>
              <a:rPr lang="ru-RU" sz="2400" dirty="0" smtClean="0"/>
              <a:t> </a:t>
            </a:r>
            <a:r>
              <a:rPr lang="ru-RU" sz="2400" dirty="0" err="1" smtClean="0"/>
              <a:t>участі</a:t>
            </a:r>
            <a:r>
              <a:rPr lang="ru-RU" sz="2400" dirty="0" smtClean="0"/>
              <a:t> в </a:t>
            </a:r>
            <a:r>
              <a:rPr lang="ru-RU" sz="2400" dirty="0" err="1" smtClean="0"/>
              <a:t>конфлікті</a:t>
            </a:r>
            <a:r>
              <a:rPr lang="ru-RU" sz="2400" dirty="0" smtClean="0"/>
              <a:t>, прапор </a:t>
            </a:r>
            <a:r>
              <a:rPr lang="ru-RU" sz="2400" dirty="0" err="1" smtClean="0"/>
              <a:t>чи</a:t>
            </a:r>
            <a:r>
              <a:rPr lang="ru-RU" sz="2400" dirty="0" smtClean="0"/>
              <a:t> знаки Червоного </a:t>
            </a:r>
            <a:r>
              <a:rPr lang="ru-RU" sz="2400" dirty="0" err="1" smtClean="0"/>
              <a:t>Хреста</a:t>
            </a:r>
            <a:r>
              <a:rPr lang="ru-RU" sz="2400" dirty="0" smtClean="0"/>
              <a:t> </a:t>
            </a:r>
            <a:r>
              <a:rPr lang="ru-RU" sz="2400" dirty="0" err="1" smtClean="0"/>
              <a:t>тощо</a:t>
            </a:r>
            <a:r>
              <a:rPr lang="ru-RU" sz="2400" dirty="0" smtClean="0"/>
              <a:t>; </a:t>
            </a:r>
          </a:p>
          <a:p>
            <a:r>
              <a:rPr lang="ru-RU" sz="2400" dirty="0" err="1" smtClean="0"/>
              <a:t>примушувати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громадян</a:t>
            </a:r>
            <a:r>
              <a:rPr lang="ru-RU" sz="2400" dirty="0" smtClean="0"/>
              <a:t> </a:t>
            </a:r>
            <a:r>
              <a:rPr lang="ru-RU" sz="2400" dirty="0" err="1" smtClean="0"/>
              <a:t>ворожої</a:t>
            </a:r>
            <a:r>
              <a:rPr lang="ru-RU" sz="2400" dirty="0" smtClean="0"/>
              <a:t> </a:t>
            </a:r>
            <a:r>
              <a:rPr lang="ru-RU" sz="2400" dirty="0" err="1" smtClean="0"/>
              <a:t>держави</a:t>
            </a:r>
            <a:r>
              <a:rPr lang="ru-RU" sz="2400" dirty="0" smtClean="0"/>
              <a:t> </a:t>
            </a:r>
            <a:r>
              <a:rPr lang="ru-RU" sz="2400" dirty="0" err="1" smtClean="0"/>
              <a:t>брати</a:t>
            </a:r>
            <a:r>
              <a:rPr lang="ru-RU" sz="2400" dirty="0" smtClean="0"/>
              <a:t> участь у </a:t>
            </a:r>
            <a:r>
              <a:rPr lang="ru-RU" sz="2400" dirty="0" err="1" smtClean="0"/>
              <a:t>бойових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діях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проти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своєї</a:t>
            </a:r>
            <a:r>
              <a:rPr lang="ru-RU" sz="2400" dirty="0" smtClean="0"/>
              <a:t> </a:t>
            </a:r>
            <a:r>
              <a:rPr lang="ru-RU" sz="2400" dirty="0" err="1" smtClean="0"/>
              <a:t>держави</a:t>
            </a:r>
            <a:r>
              <a:rPr lang="ru-RU" sz="2400" dirty="0" smtClean="0"/>
              <a:t>; </a:t>
            </a:r>
          </a:p>
          <a:p>
            <a:r>
              <a:rPr lang="ru-RU" sz="2400" dirty="0" smtClean="0"/>
              <a:t>геноцид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час </a:t>
            </a:r>
            <a:r>
              <a:rPr lang="ru-RU" sz="2400" dirty="0" err="1" smtClean="0"/>
              <a:t>війни</a:t>
            </a:r>
            <a:r>
              <a:rPr lang="ru-RU" sz="2400" dirty="0" smtClean="0"/>
              <a:t>; </a:t>
            </a:r>
          </a:p>
          <a:p>
            <a:r>
              <a:rPr lang="ru-RU" sz="2400" dirty="0" err="1" smtClean="0"/>
              <a:t>взяття</a:t>
            </a:r>
            <a:r>
              <a:rPr lang="ru-RU" sz="2400" dirty="0" smtClean="0"/>
              <a:t> </a:t>
            </a:r>
            <a:r>
              <a:rPr lang="ru-RU" sz="2400" dirty="0" err="1" smtClean="0"/>
              <a:t>заручників</a:t>
            </a:r>
            <a:r>
              <a:rPr lang="ru-RU" sz="2400" dirty="0" smtClean="0"/>
              <a:t>; </a:t>
            </a:r>
          </a:p>
          <a:p>
            <a:r>
              <a:rPr lang="ru-RU" sz="2400" dirty="0" err="1" smtClean="0"/>
              <a:t>бомбардування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незахищених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міст</a:t>
            </a:r>
            <a:r>
              <a:rPr lang="ru-RU" sz="2400" dirty="0" smtClean="0"/>
              <a:t>; </a:t>
            </a:r>
            <a:r>
              <a:rPr lang="ru-RU" sz="2400" dirty="0" err="1" smtClean="0"/>
              <a:t>інші</a:t>
            </a:r>
            <a:r>
              <a:rPr lang="ru-RU" sz="2400" dirty="0" smtClean="0"/>
              <a:t> </a:t>
            </a:r>
            <a:r>
              <a:rPr lang="ru-RU" sz="2400" dirty="0" err="1" smtClean="0"/>
              <a:t>дії</a:t>
            </a:r>
            <a:r>
              <a:rPr lang="ru-RU" sz="2400" dirty="0" smtClean="0"/>
              <a:t>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21" y="908720"/>
            <a:ext cx="10971372" cy="4325112"/>
          </a:xfrm>
        </p:spPr>
        <p:txBody>
          <a:bodyPr/>
          <a:lstStyle/>
          <a:p>
            <a:r>
              <a:rPr lang="ru-RU" dirty="0" err="1" smtClean="0"/>
              <a:t>Військові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— </a:t>
            </a:r>
            <a:r>
              <a:rPr lang="ru-RU" dirty="0" err="1" smtClean="0"/>
              <a:t>організоване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військ</a:t>
            </a:r>
            <a:r>
              <a:rPr lang="ru-RU" dirty="0" smtClean="0"/>
              <a:t>, сил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 для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поставлених</a:t>
            </a:r>
            <a:r>
              <a:rPr lang="ru-RU" dirty="0" smtClean="0"/>
              <a:t> </a:t>
            </a:r>
            <a:r>
              <a:rPr lang="ru-RU" dirty="0" err="1" smtClean="0"/>
              <a:t>військових</a:t>
            </a:r>
            <a:r>
              <a:rPr lang="ru-RU" dirty="0" smtClean="0"/>
              <a:t> </a:t>
            </a:r>
            <a:r>
              <a:rPr lang="ru-RU" dirty="0" err="1" smtClean="0"/>
              <a:t>завдань</a:t>
            </a:r>
            <a:r>
              <a:rPr lang="ru-RU" dirty="0" smtClean="0"/>
              <a:t> на </a:t>
            </a:r>
            <a:r>
              <a:rPr lang="ru-RU" dirty="0" err="1" smtClean="0"/>
              <a:t>суші</a:t>
            </a:r>
            <a:r>
              <a:rPr lang="ru-RU" dirty="0" smtClean="0"/>
              <a:t>,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морі</a:t>
            </a:r>
            <a:r>
              <a:rPr lang="ru-RU" dirty="0" smtClean="0"/>
              <a:t>, в </a:t>
            </a:r>
            <a:r>
              <a:rPr lang="ru-RU" dirty="0" err="1" smtClean="0"/>
              <a:t>повітрі</a:t>
            </a:r>
            <a:r>
              <a:rPr lang="ru-RU" dirty="0" smtClean="0"/>
              <a:t>,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космосі</a:t>
            </a:r>
            <a:r>
              <a:rPr lang="ru-RU" dirty="0" smtClean="0"/>
              <a:t>, —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стратегічному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оперативному масштабах.</a:t>
            </a:r>
            <a:endParaRPr lang="ru-RU" dirty="0"/>
          </a:p>
        </p:txBody>
      </p:sp>
      <p:pic>
        <p:nvPicPr>
          <p:cNvPr id="5" name="Рисунок 4" descr="000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2878" y="2614342"/>
            <a:ext cx="5616624" cy="41270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1774727" y="620688"/>
            <a:ext cx="8568951" cy="3528392"/>
            <a:chOff x="1558702" y="620688"/>
            <a:chExt cx="9051323" cy="3528392"/>
          </a:xfrm>
        </p:grpSpPr>
        <p:sp>
          <p:nvSpPr>
            <p:cNvPr id="4" name="Овал 3"/>
            <p:cNvSpPr/>
            <p:nvPr/>
          </p:nvSpPr>
          <p:spPr>
            <a:xfrm>
              <a:off x="2782838" y="620688"/>
              <a:ext cx="6840760" cy="17281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ru-RU" dirty="0" err="1" smtClean="0"/>
                <a:t>Залежно</a:t>
              </a:r>
              <a:r>
                <a:rPr lang="ru-RU" dirty="0" smtClean="0"/>
                <a:t> </a:t>
              </a:r>
              <a:r>
                <a:rPr lang="ru-RU" dirty="0" err="1" smtClean="0"/>
                <a:t>від</a:t>
              </a:r>
              <a:r>
                <a:rPr lang="ru-RU" dirty="0" smtClean="0"/>
                <a:t> </a:t>
              </a:r>
              <a:r>
                <a:rPr lang="ru-RU" dirty="0" err="1" smtClean="0"/>
                <a:t>можливостей</a:t>
              </a:r>
              <a:r>
                <a:rPr lang="ru-RU" dirty="0" smtClean="0"/>
                <a:t> </a:t>
              </a:r>
              <a:r>
                <a:rPr lang="ru-RU" dirty="0" err="1" smtClean="0"/>
                <a:t>збройних</a:t>
              </a:r>
              <a:r>
                <a:rPr lang="ru-RU" dirty="0" smtClean="0"/>
                <a:t> сил, мети </a:t>
              </a:r>
              <a:r>
                <a:rPr lang="ru-RU" dirty="0" err="1" smtClean="0"/>
                <a:t>і</a:t>
              </a:r>
              <a:r>
                <a:rPr lang="ru-RU" dirty="0" smtClean="0"/>
                <a:t> характеру </a:t>
              </a:r>
              <a:r>
                <a:rPr lang="ru-RU" dirty="0" err="1" smtClean="0"/>
                <a:t>їх</a:t>
              </a:r>
              <a:r>
                <a:rPr lang="ru-RU" dirty="0" smtClean="0"/>
                <a:t> </a:t>
              </a:r>
              <a:r>
                <a:rPr lang="ru-RU" dirty="0" err="1" smtClean="0"/>
                <a:t>дій</a:t>
              </a:r>
              <a:r>
                <a:rPr lang="ru-RU" dirty="0" smtClean="0"/>
                <a:t> </a:t>
              </a:r>
              <a:r>
                <a:rPr lang="ru-RU" dirty="0" err="1" smtClean="0"/>
                <a:t>ведуться</a:t>
              </a:r>
              <a:r>
                <a:rPr lang="ru-RU" dirty="0" smtClean="0"/>
                <a:t> у </a:t>
              </a:r>
              <a:r>
                <a:rPr lang="ru-RU" dirty="0" err="1" smtClean="0"/>
                <a:t>формі</a:t>
              </a:r>
              <a:r>
                <a:rPr lang="ru-RU" dirty="0" smtClean="0"/>
                <a:t>: </a:t>
              </a:r>
            </a:p>
          </p:txBody>
        </p:sp>
        <p:cxnSp>
          <p:nvCxnSpPr>
            <p:cNvPr id="6" name="Прямая со стрелкой 5"/>
            <p:cNvCxnSpPr>
              <a:stCxn id="4" idx="3"/>
            </p:cNvCxnSpPr>
            <p:nvPr/>
          </p:nvCxnSpPr>
          <p:spPr>
            <a:xfrm flipH="1">
              <a:off x="1558702" y="2095792"/>
              <a:ext cx="2225943" cy="9731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 flipH="1">
              <a:off x="1918742" y="1484784"/>
              <a:ext cx="8640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 flipH="1">
              <a:off x="3718942" y="2348880"/>
              <a:ext cx="1548172" cy="1800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 rot="10800000" flipH="1" flipV="1">
              <a:off x="8384082" y="2132856"/>
              <a:ext cx="2225943" cy="9731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>
              <a:off x="6851290" y="2348880"/>
              <a:ext cx="1548172" cy="1800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>
              <a:off x="9623598" y="1484784"/>
              <a:ext cx="8640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Скругленный прямоугольник 28"/>
          <p:cNvSpPr/>
          <p:nvPr/>
        </p:nvSpPr>
        <p:spPr>
          <a:xfrm>
            <a:off x="334566" y="1340768"/>
            <a:ext cx="1465633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кампаній</a:t>
            </a:r>
            <a:endParaRPr lang="ru-RU" dirty="0" smtClean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463358" y="4221088"/>
            <a:ext cx="223224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операцій</a:t>
            </a:r>
            <a:endParaRPr lang="ru-RU" dirty="0" smtClean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0559702" y="1340768"/>
            <a:ext cx="1512168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битв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9839622" y="3212976"/>
            <a:ext cx="194421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ударів</a:t>
            </a:r>
            <a:endParaRPr lang="ru-RU" dirty="0" smtClean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62558" y="3140968"/>
            <a:ext cx="194421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боїв</a:t>
            </a:r>
            <a:endParaRPr lang="ru-RU" dirty="0" smtClean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566814" y="4221088"/>
            <a:ext cx="223224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систематичних</a:t>
            </a:r>
            <a:r>
              <a:rPr lang="ru-RU" dirty="0" smtClean="0"/>
              <a:t> </a:t>
            </a:r>
            <a:r>
              <a:rPr lang="ru-RU" dirty="0" err="1" smtClean="0"/>
              <a:t>бойових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endParaRPr lang="ru-RU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21" y="836712"/>
            <a:ext cx="10971372" cy="5737824"/>
          </a:xfrm>
          <a:ln>
            <a:noFill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У </a:t>
            </a:r>
            <a:r>
              <a:rPr lang="ru-RU" sz="2400" dirty="0" err="1" smtClean="0"/>
              <a:t>доктрині</a:t>
            </a:r>
            <a:r>
              <a:rPr lang="ru-RU" sz="2400" dirty="0" smtClean="0"/>
              <a:t> </a:t>
            </a:r>
            <a:r>
              <a:rPr lang="ru-RU" sz="2400" dirty="0" err="1" smtClean="0"/>
              <a:t>міжнародного</a:t>
            </a:r>
            <a:r>
              <a:rPr lang="ru-RU" sz="2400" dirty="0" smtClean="0"/>
              <a:t> права </a:t>
            </a:r>
            <a:r>
              <a:rPr lang="ru-RU" sz="2400" dirty="0" err="1" smtClean="0"/>
              <a:t>під</a:t>
            </a:r>
            <a:r>
              <a:rPr lang="ru-RU" sz="2400" dirty="0" smtClean="0"/>
              <a:t> </a:t>
            </a:r>
            <a:r>
              <a:rPr lang="ru-RU" sz="2400" i="1" dirty="0" err="1" smtClean="0"/>
              <a:t>засобами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ведення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війни</a:t>
            </a:r>
            <a:r>
              <a:rPr lang="ru-RU" sz="2400" i="1" dirty="0" smtClean="0"/>
              <a:t> </a:t>
            </a:r>
            <a:r>
              <a:rPr lang="ru-RU" sz="2400" dirty="0" err="1" smtClean="0"/>
              <a:t>розуміють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зброю</a:t>
            </a:r>
            <a:r>
              <a:rPr lang="ru-RU" sz="2400" dirty="0" smtClean="0"/>
              <a:t> та </a:t>
            </a:r>
            <a:r>
              <a:rPr lang="ru-RU" sz="2400" dirty="0" err="1" smtClean="0"/>
              <a:t>інші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засоби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застосовуються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збройними</a:t>
            </a:r>
            <a:r>
              <a:rPr lang="ru-RU" sz="2400" dirty="0" smtClean="0"/>
              <a:t> силами </a:t>
            </a:r>
            <a:r>
              <a:rPr lang="ru-RU" sz="2400" dirty="0" err="1" smtClean="0"/>
              <a:t>воюючих</a:t>
            </a:r>
            <a:r>
              <a:rPr lang="ru-RU" sz="2400" dirty="0" smtClean="0"/>
              <a:t> </a:t>
            </a:r>
            <a:r>
              <a:rPr lang="ru-RU" sz="2400" dirty="0" err="1" smtClean="0"/>
              <a:t>сторін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завдання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шкоди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поразки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противникові</a:t>
            </a:r>
            <a:r>
              <a:rPr lang="ru-RU" sz="2400" dirty="0" smtClean="0"/>
              <a:t>, а </a:t>
            </a:r>
            <a:r>
              <a:rPr lang="ru-RU" sz="2400" dirty="0" err="1" smtClean="0"/>
              <a:t>під</a:t>
            </a:r>
            <a:r>
              <a:rPr lang="ru-RU" sz="2400" dirty="0" smtClean="0"/>
              <a:t> </a:t>
            </a:r>
            <a:r>
              <a:rPr lang="ru-RU" sz="2400" i="1" dirty="0" smtClean="0"/>
              <a:t>методами </a:t>
            </a:r>
            <a:r>
              <a:rPr lang="ru-RU" sz="2400" i="1" dirty="0" err="1" smtClean="0"/>
              <a:t>ведення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війни</a:t>
            </a:r>
            <a:r>
              <a:rPr lang="ru-RU" sz="2400" i="1" dirty="0" smtClean="0"/>
              <a:t> </a:t>
            </a:r>
            <a:r>
              <a:rPr lang="ru-RU" sz="2400" dirty="0" smtClean="0"/>
              <a:t>— порядок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способи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засобів</a:t>
            </a:r>
            <a:r>
              <a:rPr lang="ru-RU" sz="2400" dirty="0" smtClean="0"/>
              <a:t> </a:t>
            </a:r>
            <a:r>
              <a:rPr lang="ru-RU" sz="2400" dirty="0" err="1" smtClean="0"/>
              <a:t>ведення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війни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Відповідно</a:t>
            </a:r>
            <a:r>
              <a:rPr lang="ru-RU" sz="2400" dirty="0" smtClean="0"/>
              <a:t> </a:t>
            </a:r>
            <a:r>
              <a:rPr lang="ru-RU" sz="2400" dirty="0" err="1" smtClean="0"/>
              <a:t>всі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засоби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методи</a:t>
            </a:r>
            <a:r>
              <a:rPr lang="ru-RU" sz="2400" dirty="0" smtClean="0"/>
              <a:t> </a:t>
            </a:r>
            <a:r>
              <a:rPr lang="ru-RU" sz="2400" dirty="0" err="1" smtClean="0"/>
              <a:t>ведення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війни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умовно</a:t>
            </a:r>
            <a:r>
              <a:rPr lang="ru-RU" sz="2400" dirty="0" smtClean="0"/>
              <a:t> </a:t>
            </a:r>
            <a:r>
              <a:rPr lang="ru-RU" sz="2400" dirty="0" err="1" smtClean="0"/>
              <a:t>поділити</a:t>
            </a:r>
            <a:r>
              <a:rPr lang="ru-RU" sz="2400" dirty="0" smtClean="0"/>
              <a:t> на </a:t>
            </a:r>
            <a:r>
              <a:rPr lang="ru-RU" sz="2400" u="sng" dirty="0" err="1" smtClean="0">
                <a:solidFill>
                  <a:srgbClr val="FF0000"/>
                </a:solidFill>
              </a:rPr>
              <a:t>дозволені</a:t>
            </a:r>
            <a:r>
              <a:rPr lang="ru-RU" sz="2400" dirty="0" smtClean="0"/>
              <a:t> (</a:t>
            </a:r>
            <a:r>
              <a:rPr lang="ru-RU" sz="2400" dirty="0" err="1" smtClean="0"/>
              <a:t>законні</a:t>
            </a:r>
            <a:r>
              <a:rPr lang="ru-RU" sz="2400" dirty="0" smtClean="0"/>
              <a:t>) та </a:t>
            </a:r>
            <a:r>
              <a:rPr lang="ru-RU" sz="2400" u="sng" dirty="0" err="1" smtClean="0">
                <a:solidFill>
                  <a:srgbClr val="FF0000"/>
                </a:solidFill>
              </a:rPr>
              <a:t>недозволені</a:t>
            </a:r>
            <a:r>
              <a:rPr lang="ru-RU" sz="2400" dirty="0" smtClean="0"/>
              <a:t> (</a:t>
            </a:r>
            <a:r>
              <a:rPr lang="ru-RU" sz="2400" dirty="0" err="1" smtClean="0"/>
              <a:t>незаконні</a:t>
            </a:r>
            <a:r>
              <a:rPr lang="ru-RU" sz="2400" dirty="0" smtClean="0"/>
              <a:t>). </a:t>
            </a:r>
            <a:r>
              <a:rPr lang="ru-RU" sz="2400" dirty="0" err="1" smtClean="0"/>
              <a:t>Такий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поділ</a:t>
            </a:r>
            <a:r>
              <a:rPr lang="ru-RU" sz="2400" dirty="0" smtClean="0"/>
              <a:t> є </a:t>
            </a:r>
            <a:r>
              <a:rPr lang="ru-RU" sz="2400" dirty="0" err="1" smtClean="0"/>
              <a:t>здебільшого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доктринальним</a:t>
            </a:r>
            <a:r>
              <a:rPr lang="ru-RU" sz="2400" dirty="0" smtClean="0"/>
              <a:t>, </a:t>
            </a:r>
            <a:r>
              <a:rPr lang="ru-RU" sz="2400" dirty="0" err="1" smtClean="0"/>
              <a:t>докладно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проаналізованим</a:t>
            </a:r>
            <a:r>
              <a:rPr lang="ru-RU" sz="2400" dirty="0" smtClean="0"/>
              <a:t> у </a:t>
            </a:r>
            <a:r>
              <a:rPr lang="ru-RU" sz="2400" dirty="0" err="1" smtClean="0"/>
              <a:t>дослідженнях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міжнародного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гуманітарного</a:t>
            </a:r>
            <a:r>
              <a:rPr lang="ru-RU" sz="2400" dirty="0" smtClean="0"/>
              <a:t> права.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стосується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змісту</a:t>
            </a:r>
            <a:r>
              <a:rPr lang="ru-RU" sz="2400" dirty="0" smtClean="0"/>
              <a:t> </a:t>
            </a:r>
            <a:r>
              <a:rPr lang="ru-RU" sz="2400" dirty="0" err="1" smtClean="0"/>
              <a:t>конвенцій</a:t>
            </a:r>
            <a:r>
              <a:rPr lang="ru-RU" sz="2400" dirty="0" smtClean="0"/>
              <a:t> </a:t>
            </a:r>
            <a:r>
              <a:rPr lang="ru-RU" sz="2400" dirty="0" err="1" smtClean="0"/>
              <a:t>цієї</a:t>
            </a:r>
            <a:r>
              <a:rPr lang="ru-RU" sz="2400" dirty="0" smtClean="0"/>
              <a:t> </a:t>
            </a:r>
            <a:r>
              <a:rPr lang="ru-RU" sz="2400" dirty="0" err="1" smtClean="0"/>
              <a:t>галузі</a:t>
            </a:r>
            <a:r>
              <a:rPr lang="ru-RU" sz="2400" dirty="0" smtClean="0"/>
              <a:t>, то тут </a:t>
            </a:r>
            <a:r>
              <a:rPr lang="ru-RU" sz="2400" dirty="0" err="1" smtClean="0"/>
              <a:t>немає</a:t>
            </a:r>
            <a:r>
              <a:rPr lang="ru-RU" sz="2400" dirty="0" smtClean="0"/>
              <a:t> </a:t>
            </a:r>
            <a:r>
              <a:rPr lang="ru-RU" sz="2400" dirty="0" err="1" smtClean="0"/>
              <a:t>чіткого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поділу</a:t>
            </a:r>
            <a:r>
              <a:rPr lang="ru-RU" sz="2400" dirty="0" smtClean="0"/>
              <a:t> на </a:t>
            </a:r>
            <a:r>
              <a:rPr lang="ru-RU" sz="2400" dirty="0" err="1" smtClean="0"/>
              <a:t>засоби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методи</a:t>
            </a:r>
            <a:r>
              <a:rPr lang="ru-RU" sz="2400" dirty="0" smtClean="0"/>
              <a:t> </a:t>
            </a:r>
            <a:r>
              <a:rPr lang="ru-RU" sz="2400" dirty="0" err="1" smtClean="0"/>
              <a:t>ведення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бойових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дій</a:t>
            </a:r>
            <a:r>
              <a:rPr lang="ru-RU" sz="2400" dirty="0" smtClean="0"/>
              <a:t>, </a:t>
            </a:r>
            <a:r>
              <a:rPr lang="ru-RU" sz="2400" dirty="0" err="1" smtClean="0"/>
              <a:t>оскільки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ці</a:t>
            </a:r>
            <a:r>
              <a:rPr lang="ru-RU" sz="2400" dirty="0" smtClean="0"/>
              <a:t> </a:t>
            </a:r>
            <a:r>
              <a:rPr lang="ru-RU" sz="2400" dirty="0" err="1" smtClean="0"/>
              <a:t>норми</a:t>
            </a:r>
            <a:r>
              <a:rPr lang="ru-RU" sz="2400" dirty="0" smtClean="0"/>
              <a:t> </a:t>
            </a:r>
            <a:r>
              <a:rPr lang="ru-RU" sz="2400" dirty="0" err="1" smtClean="0"/>
              <a:t>почергово</a:t>
            </a:r>
            <a:r>
              <a:rPr lang="ru-RU" sz="2400" dirty="0" smtClean="0"/>
              <a:t> </a:t>
            </a:r>
            <a:r>
              <a:rPr lang="ru-RU" sz="2400" dirty="0" err="1" smtClean="0"/>
              <a:t>закріплюють</a:t>
            </a:r>
            <a:r>
              <a:rPr lang="ru-RU" sz="2400" dirty="0" smtClean="0"/>
              <a:t> 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призначення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21" y="764704"/>
            <a:ext cx="10971372" cy="4325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Право </a:t>
            </a:r>
            <a:r>
              <a:rPr lang="ru-RU" sz="2400" dirty="0" err="1" smtClean="0"/>
              <a:t>сторін</a:t>
            </a:r>
            <a:r>
              <a:rPr lang="ru-RU" sz="2400" dirty="0" smtClean="0"/>
              <a:t> у </a:t>
            </a:r>
            <a:r>
              <a:rPr lang="ru-RU" sz="2400" dirty="0" err="1" smtClean="0"/>
              <a:t>збройному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конфлікті</a:t>
            </a:r>
            <a:r>
              <a:rPr lang="ru-RU" sz="2400" dirty="0" smtClean="0"/>
              <a:t> </a:t>
            </a:r>
            <a:r>
              <a:rPr lang="ru-RU" sz="2400" dirty="0" err="1" smtClean="0"/>
              <a:t>обирати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методи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засоби</a:t>
            </a:r>
            <a:r>
              <a:rPr lang="ru-RU" sz="2400" dirty="0" smtClean="0"/>
              <a:t> </a:t>
            </a:r>
            <a:r>
              <a:rPr lang="ru-RU" sz="2400" dirty="0" err="1" smtClean="0"/>
              <a:t>ведення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війни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обмеженим</a:t>
            </a:r>
            <a:r>
              <a:rPr lang="ru-RU" sz="2400" dirty="0" smtClean="0"/>
              <a:t>. </a:t>
            </a:r>
            <a:r>
              <a:rPr lang="ru-RU" sz="2400" dirty="0" err="1" smtClean="0"/>
              <a:t>Існує</a:t>
            </a:r>
            <a:r>
              <a:rPr lang="ru-RU" sz="2400" dirty="0" smtClean="0"/>
              <a:t> принцип,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встановлює</a:t>
            </a:r>
            <a:r>
              <a:rPr lang="ru-RU" sz="2400" dirty="0" smtClean="0"/>
              <a:t> </a:t>
            </a:r>
            <a:r>
              <a:rPr lang="ru-RU" sz="2400" dirty="0" err="1" smtClean="0"/>
              <a:t>заборону</a:t>
            </a:r>
            <a:r>
              <a:rPr lang="ru-RU" sz="2400" dirty="0" smtClean="0"/>
              <a:t> </a:t>
            </a:r>
            <a:r>
              <a:rPr lang="ru-RU" sz="2400" dirty="0" err="1" smtClean="0"/>
              <a:t>застосування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зброї</a:t>
            </a:r>
            <a:r>
              <a:rPr lang="ru-RU" sz="2400" dirty="0" smtClean="0"/>
              <a:t>, </a:t>
            </a:r>
            <a:r>
              <a:rPr lang="ru-RU" sz="2400" dirty="0" err="1" smtClean="0"/>
              <a:t>снарядів</a:t>
            </a:r>
            <a:r>
              <a:rPr lang="ru-RU" sz="2400" dirty="0" smtClean="0"/>
              <a:t>, </a:t>
            </a:r>
            <a:r>
              <a:rPr lang="ru-RU" sz="2400" dirty="0" err="1" smtClean="0"/>
              <a:t>речовин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методів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можуть</a:t>
            </a:r>
            <a:r>
              <a:rPr lang="ru-RU" sz="2400" dirty="0" smtClean="0"/>
              <a:t> </a:t>
            </a:r>
            <a:r>
              <a:rPr lang="ru-RU" sz="2400" dirty="0" err="1" smtClean="0"/>
              <a:t>завдати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надмірних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ушкоджень</a:t>
            </a:r>
            <a:r>
              <a:rPr lang="ru-RU" sz="2400" dirty="0" smtClean="0"/>
              <a:t> 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страждань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 descr="1280864362_009_igrushki_resi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6854" y="2299121"/>
            <a:ext cx="5730974" cy="4298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534" y="692696"/>
            <a:ext cx="5413677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err="1" smtClean="0"/>
              <a:t>Міжнародне</a:t>
            </a:r>
            <a:r>
              <a:rPr lang="ru-RU" sz="2400" dirty="0" smtClean="0"/>
              <a:t> право </a:t>
            </a:r>
            <a:r>
              <a:rPr lang="ru-RU" sz="2400" dirty="0" err="1" smtClean="0"/>
              <a:t>обмежує</a:t>
            </a:r>
            <a:r>
              <a:rPr lang="ru-RU" sz="2400" dirty="0" smtClean="0"/>
              <a:t> </a:t>
            </a:r>
            <a:r>
              <a:rPr lang="ru-RU" sz="2400" dirty="0" err="1" smtClean="0"/>
              <a:t>законні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засоби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методи</a:t>
            </a:r>
            <a:r>
              <a:rPr lang="ru-RU" sz="2400" dirty="0" smtClean="0"/>
              <a:t> </a:t>
            </a:r>
            <a:r>
              <a:rPr lang="ru-RU" sz="2400" dirty="0" err="1" smtClean="0"/>
              <a:t>ведення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збройних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конфліктів</a:t>
            </a:r>
            <a:r>
              <a:rPr lang="ru-RU" sz="2400" dirty="0" smtClean="0"/>
              <a:t>.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засобами</a:t>
            </a:r>
            <a:r>
              <a:rPr lang="ru-RU" sz="2400" dirty="0" smtClean="0"/>
              <a:t> </a:t>
            </a:r>
            <a:r>
              <a:rPr lang="ru-RU" sz="2400" dirty="0" err="1" smtClean="0"/>
              <a:t>ведення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війни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розуміється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зброя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інші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засоби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застосовуються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збройними</a:t>
            </a:r>
            <a:r>
              <a:rPr lang="ru-RU" sz="2400" dirty="0" smtClean="0"/>
              <a:t> силами в </a:t>
            </a:r>
            <a:r>
              <a:rPr lang="ru-RU" sz="2400" dirty="0" err="1" smtClean="0"/>
              <a:t>конфлікті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заподіяння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шкоди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ураження</a:t>
            </a:r>
            <a:r>
              <a:rPr lang="ru-RU" sz="2400" dirty="0" smtClean="0"/>
              <a:t> ворога. </a:t>
            </a:r>
            <a:r>
              <a:rPr lang="ru-RU" sz="2400" dirty="0" err="1" smtClean="0"/>
              <a:t>Методи</a:t>
            </a:r>
            <a:r>
              <a:rPr lang="ru-RU" sz="2400" dirty="0" smtClean="0"/>
              <a:t> —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способи</a:t>
            </a:r>
            <a:r>
              <a:rPr lang="ru-RU" sz="2400" dirty="0" smtClean="0"/>
              <a:t> </a:t>
            </a:r>
            <a:r>
              <a:rPr lang="ru-RU" sz="2400" dirty="0" err="1" smtClean="0"/>
              <a:t>застосування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засобів</a:t>
            </a:r>
            <a:r>
              <a:rPr lang="ru-RU" sz="2400" dirty="0" smtClean="0"/>
              <a:t> </a:t>
            </a:r>
            <a:r>
              <a:rPr lang="ru-RU" sz="2400" dirty="0" err="1" smtClean="0"/>
              <a:t>ведення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війни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 descr="e2ad117e08d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7094" y="1305135"/>
            <a:ext cx="7103319" cy="4724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4606" y="1124744"/>
            <a:ext cx="10848468" cy="4680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3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Повністю</a:t>
            </a:r>
            <a:r>
              <a:rPr lang="ru-RU" sz="33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3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заборонені</a:t>
            </a:r>
            <a:r>
              <a:rPr lang="ru-RU" sz="33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 </a:t>
            </a:r>
          </a:p>
          <a:p>
            <a:pPr>
              <a:buNone/>
            </a:pPr>
            <a:endParaRPr lang="ru-RU" sz="3300" b="1" u="sng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2400" dirty="0" err="1" smtClean="0"/>
              <a:t>вибухові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запалювальні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кулі</a:t>
            </a:r>
            <a:r>
              <a:rPr lang="ru-RU" sz="2400" dirty="0" smtClean="0"/>
              <a:t>; </a:t>
            </a:r>
          </a:p>
          <a:p>
            <a:r>
              <a:rPr lang="ru-RU" sz="2400" dirty="0" err="1" smtClean="0"/>
              <a:t>кулі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розгортаються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сплющуються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людському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тілі</a:t>
            </a:r>
            <a:endParaRPr lang="ru-RU" sz="2400" dirty="0" smtClean="0"/>
          </a:p>
          <a:p>
            <a:r>
              <a:rPr lang="ru-RU" sz="2400" dirty="0" err="1" smtClean="0"/>
              <a:t>отрута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отруйна</a:t>
            </a:r>
            <a:r>
              <a:rPr lang="ru-RU" sz="2400" dirty="0" smtClean="0"/>
              <a:t> </a:t>
            </a:r>
            <a:r>
              <a:rPr lang="ru-RU" sz="2400" dirty="0" err="1" smtClean="0"/>
              <a:t>зброя</a:t>
            </a:r>
            <a:r>
              <a:rPr lang="ru-RU" sz="2400" dirty="0" smtClean="0"/>
              <a:t> (І</a:t>
            </a:r>
            <a:r>
              <a:rPr lang="en-US" sz="2400" dirty="0" smtClean="0"/>
              <a:t>V </a:t>
            </a:r>
            <a:r>
              <a:rPr lang="ru-RU" sz="2400" dirty="0" err="1" smtClean="0"/>
              <a:t>Гаазька</a:t>
            </a:r>
            <a:r>
              <a:rPr lang="ru-RU" sz="2400" dirty="0" smtClean="0"/>
              <a:t> </a:t>
            </a:r>
            <a:r>
              <a:rPr lang="ru-RU" sz="2400" dirty="0" err="1" smtClean="0"/>
              <a:t>конвенція</a:t>
            </a:r>
            <a:r>
              <a:rPr lang="ru-RU" sz="2400" dirty="0" smtClean="0"/>
              <a:t> 1907 р.); </a:t>
            </a:r>
          </a:p>
          <a:p>
            <a:r>
              <a:rPr lang="ru-RU" sz="2400" dirty="0" err="1" smtClean="0"/>
              <a:t>задушливі</a:t>
            </a:r>
            <a:r>
              <a:rPr lang="ru-RU" sz="2400" dirty="0" smtClean="0"/>
              <a:t>, </a:t>
            </a:r>
            <a:r>
              <a:rPr lang="ru-RU" sz="2400" dirty="0" err="1" smtClean="0"/>
              <a:t>отруйні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інші</a:t>
            </a:r>
            <a:r>
              <a:rPr lang="ru-RU" sz="2400" dirty="0" smtClean="0"/>
              <a:t> гази, </a:t>
            </a:r>
            <a:r>
              <a:rPr lang="ru-RU" sz="2400" dirty="0" err="1" smtClean="0"/>
              <a:t>рідини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процеси</a:t>
            </a:r>
            <a:r>
              <a:rPr lang="ru-RU" sz="2400" dirty="0" smtClean="0"/>
              <a:t> (</a:t>
            </a:r>
            <a:r>
              <a:rPr lang="ru-RU" sz="2400" dirty="0" err="1" smtClean="0"/>
              <a:t>Женевський</a:t>
            </a:r>
            <a:r>
              <a:rPr lang="ru-RU" sz="2400" dirty="0" smtClean="0"/>
              <a:t> протокол 1925 р.);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8450" y="1008112"/>
            <a:ext cx="10971372" cy="61653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3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Повністю</a:t>
            </a:r>
            <a:r>
              <a:rPr lang="ru-RU" sz="33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3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заборонені</a:t>
            </a:r>
            <a:r>
              <a:rPr lang="ru-RU" sz="33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 </a:t>
            </a:r>
          </a:p>
          <a:p>
            <a:endParaRPr lang="ru-RU" dirty="0" smtClean="0"/>
          </a:p>
          <a:p>
            <a:r>
              <a:rPr lang="ru-RU" sz="2400" dirty="0" err="1" smtClean="0"/>
              <a:t>біологічна</a:t>
            </a:r>
            <a:r>
              <a:rPr lang="ru-RU" sz="2400" dirty="0" smtClean="0"/>
              <a:t> </a:t>
            </a:r>
            <a:r>
              <a:rPr lang="ru-RU" sz="2400" dirty="0" err="1" smtClean="0"/>
              <a:t>зброя</a:t>
            </a:r>
            <a:r>
              <a:rPr lang="ru-RU" sz="2400" dirty="0" smtClean="0"/>
              <a:t> (</a:t>
            </a:r>
            <a:r>
              <a:rPr lang="ru-RU" sz="2400" dirty="0" err="1" smtClean="0"/>
              <a:t>Конвенція</a:t>
            </a:r>
            <a:r>
              <a:rPr lang="ru-RU" sz="2400" dirty="0" smtClean="0"/>
              <a:t> 1972 р.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Женевський</a:t>
            </a:r>
            <a:r>
              <a:rPr lang="ru-RU" sz="2400" dirty="0" smtClean="0"/>
              <a:t> протокол 1925 р.); </a:t>
            </a:r>
          </a:p>
          <a:p>
            <a:r>
              <a:rPr lang="ru-RU" sz="2400" dirty="0" err="1" smtClean="0"/>
              <a:t>засоби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впливу</a:t>
            </a:r>
            <a:r>
              <a:rPr lang="ru-RU" sz="2400" dirty="0" smtClean="0"/>
              <a:t> на </a:t>
            </a:r>
            <a:r>
              <a:rPr lang="ru-RU" sz="2400" dirty="0" err="1" smtClean="0"/>
              <a:t>природне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середовище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мають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широкі</a:t>
            </a:r>
            <a:r>
              <a:rPr lang="ru-RU" sz="2400" dirty="0" smtClean="0"/>
              <a:t> </a:t>
            </a:r>
            <a:r>
              <a:rPr lang="ru-RU" sz="2400" dirty="0" err="1" smtClean="0"/>
              <a:t>довгострокові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наслідки</a:t>
            </a:r>
            <a:r>
              <a:rPr lang="ru-RU" sz="2400" dirty="0" smtClean="0"/>
              <a:t>, як </a:t>
            </a:r>
            <a:r>
              <a:rPr lang="ru-RU" sz="2400" dirty="0" err="1" smtClean="0"/>
              <a:t>засоби</a:t>
            </a:r>
            <a:r>
              <a:rPr lang="ru-RU" sz="2400" dirty="0" smtClean="0"/>
              <a:t> </a:t>
            </a:r>
            <a:r>
              <a:rPr lang="ru-RU" sz="2400" dirty="0" err="1" smtClean="0"/>
              <a:t>знищення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завдання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шкоди</a:t>
            </a:r>
            <a:r>
              <a:rPr lang="ru-RU" sz="2400" dirty="0" smtClean="0"/>
              <a:t> </a:t>
            </a:r>
            <a:r>
              <a:rPr lang="ru-RU" sz="2400" dirty="0" err="1" smtClean="0"/>
              <a:t>іншій</a:t>
            </a:r>
            <a:r>
              <a:rPr lang="ru-RU" sz="2400" dirty="0" smtClean="0"/>
              <a:t> </a:t>
            </a:r>
            <a:r>
              <a:rPr lang="ru-RU" sz="2400" dirty="0" err="1" smtClean="0"/>
              <a:t>державі</a:t>
            </a:r>
            <a:r>
              <a:rPr lang="ru-RU" sz="2400" dirty="0" smtClean="0"/>
              <a:t> (</a:t>
            </a:r>
            <a:r>
              <a:rPr lang="ru-RU" sz="2400" dirty="0" err="1" smtClean="0"/>
              <a:t>Конвенція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заборону</a:t>
            </a:r>
            <a:r>
              <a:rPr lang="ru-RU" sz="2400" dirty="0" smtClean="0"/>
              <a:t> </a:t>
            </a:r>
            <a:r>
              <a:rPr lang="ru-RU" sz="2400" dirty="0" err="1" smtClean="0"/>
              <a:t>військового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будь-якого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ворожого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засобів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впливу</a:t>
            </a:r>
            <a:r>
              <a:rPr lang="ru-RU" sz="2400" dirty="0" smtClean="0"/>
              <a:t> на </a:t>
            </a:r>
            <a:r>
              <a:rPr lang="ru-RU" sz="2400" dirty="0" err="1" smtClean="0"/>
              <a:t>природне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середовище</a:t>
            </a:r>
            <a:r>
              <a:rPr lang="ru-RU" sz="2400" dirty="0" smtClean="0"/>
              <a:t> 1977 р.); </a:t>
            </a:r>
          </a:p>
          <a:p>
            <a:r>
              <a:rPr lang="ru-RU" sz="2400" dirty="0" err="1" smtClean="0"/>
              <a:t>будь-яка</a:t>
            </a:r>
            <a:r>
              <a:rPr lang="ru-RU" sz="2400" dirty="0" smtClean="0"/>
              <a:t> </a:t>
            </a:r>
            <a:r>
              <a:rPr lang="ru-RU" sz="2400" dirty="0" err="1" smtClean="0"/>
              <a:t>зброя</a:t>
            </a:r>
            <a:r>
              <a:rPr lang="ru-RU" sz="2400" dirty="0" smtClean="0"/>
              <a:t>, </a:t>
            </a:r>
            <a:r>
              <a:rPr lang="ru-RU" sz="2400" dirty="0" err="1" smtClean="0"/>
              <a:t>основна</a:t>
            </a:r>
            <a:r>
              <a:rPr lang="ru-RU" sz="2400" dirty="0" smtClean="0"/>
              <a:t> </a:t>
            </a:r>
            <a:r>
              <a:rPr lang="ru-RU" sz="2400" dirty="0" err="1" smtClean="0"/>
              <a:t>дія</a:t>
            </a:r>
            <a:r>
              <a:rPr lang="ru-RU" sz="2400" dirty="0" smtClean="0"/>
              <a:t> </a:t>
            </a:r>
            <a:r>
              <a:rPr lang="ru-RU" sz="2400" dirty="0" err="1" smtClean="0"/>
              <a:t>якої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полягає</a:t>
            </a:r>
            <a:r>
              <a:rPr lang="ru-RU" sz="2400" dirty="0" smtClean="0"/>
              <a:t> в </a:t>
            </a:r>
            <a:r>
              <a:rPr lang="ru-RU" sz="2400" dirty="0" err="1" smtClean="0"/>
              <a:t>нанесенні</a:t>
            </a:r>
            <a:r>
              <a:rPr lang="ru-RU" sz="2400" dirty="0" smtClean="0"/>
              <a:t> </a:t>
            </a:r>
            <a:r>
              <a:rPr lang="ru-RU" sz="2400" dirty="0" err="1" smtClean="0"/>
              <a:t>ушкоджень</a:t>
            </a:r>
            <a:r>
              <a:rPr lang="ru-RU" sz="2400" dirty="0" smtClean="0"/>
              <a:t> осколками,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не </a:t>
            </a:r>
            <a:r>
              <a:rPr lang="ru-RU" sz="2400" dirty="0" err="1" smtClean="0"/>
              <a:t>виявляються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людському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тілі</a:t>
            </a:r>
            <a:r>
              <a:rPr lang="ru-RU" sz="2400" dirty="0" smtClean="0"/>
              <a:t> </a:t>
            </a:r>
            <a:r>
              <a:rPr lang="ru-RU" sz="2400" dirty="0" err="1" smtClean="0"/>
              <a:t>рентгенівськими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променями</a:t>
            </a:r>
            <a:r>
              <a:rPr lang="ru-RU" sz="2400" dirty="0" smtClean="0"/>
              <a:t> </a:t>
            </a:r>
            <a:r>
              <a:rPr lang="ru-RU" sz="2400" dirty="0" err="1" smtClean="0"/>
              <a:t>тощо</a:t>
            </a:r>
            <a:r>
              <a:rPr lang="ru-RU" sz="2400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0710" y="1916833"/>
            <a:ext cx="8325948" cy="2016224"/>
          </a:xfrm>
        </p:spPr>
        <p:txBody>
          <a:bodyPr/>
          <a:lstStyle/>
          <a:p>
            <a:pPr algn="ctr"/>
            <a:r>
              <a:rPr lang="ru-RU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Міжнародне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право не </a:t>
            </a:r>
            <a:r>
              <a:rPr lang="ru-RU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містить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прямої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заборони </a:t>
            </a:r>
            <a:r>
              <a:rPr lang="ru-RU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використання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ядерної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зброї</a:t>
            </a:r>
            <a:r>
              <a:rPr lang="ru-RU" b="0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533</Words>
  <Application>Microsoft Office PowerPoint</Application>
  <PresentationFormat>Произвольный</PresentationFormat>
  <Paragraphs>44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«Засоби й методи ведення воєнних дій»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Міжнародне право не містить прямої заборони використання ядерної зброї.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Засоби й методи ведення воєнних дій</dc:title>
  <cp:lastModifiedBy>User</cp:lastModifiedBy>
  <cp:revision>17</cp:revision>
  <dcterms:modified xsi:type="dcterms:W3CDTF">2022-09-08T13:43:02Z</dcterms:modified>
</cp:coreProperties>
</file>