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v" ContentType="video/unknown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8" r:id="rId2"/>
    <p:sldId id="756" r:id="rId3"/>
    <p:sldId id="289" r:id="rId4"/>
    <p:sldId id="566" r:id="rId5"/>
    <p:sldId id="567" r:id="rId6"/>
    <p:sldId id="1299" r:id="rId7"/>
    <p:sldId id="1300" r:id="rId8"/>
    <p:sldId id="568" r:id="rId9"/>
    <p:sldId id="1302" r:id="rId10"/>
    <p:sldId id="581" r:id="rId11"/>
    <p:sldId id="582" r:id="rId12"/>
    <p:sldId id="583" r:id="rId13"/>
    <p:sldId id="1303" r:id="rId14"/>
    <p:sldId id="1304" r:id="rId15"/>
    <p:sldId id="1301" r:id="rId16"/>
    <p:sldId id="569" r:id="rId17"/>
    <p:sldId id="454" r:id="rId18"/>
    <p:sldId id="279" r:id="rId19"/>
    <p:sldId id="280" r:id="rId20"/>
    <p:sldId id="281" r:id="rId21"/>
    <p:sldId id="565" r:id="rId22"/>
    <p:sldId id="1305" r:id="rId23"/>
    <p:sldId id="282" r:id="rId24"/>
    <p:sldId id="290" r:id="rId25"/>
    <p:sldId id="62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BC5BC3"/>
    <a:srgbClr val="00B050"/>
    <a:srgbClr val="2F3242"/>
    <a:srgbClr val="709E32"/>
    <a:srgbClr val="1694E9"/>
    <a:srgbClr val="FFFF00"/>
    <a:srgbClr val="295FFF"/>
    <a:srgbClr val="FFB44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2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BE04B-0FEE-474E-98E3-E5C059B0E3D6}" type="datetimeFigureOut">
              <a:rPr lang="ru-RU" smtClean="0"/>
              <a:t>12.08.2021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8AAFC-F45B-4763-9C1F-8029DFCE03F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45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26D62-0A69-489C-AD8A-DBBB454FE69F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242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57AFC-C01B-4F35-8E90-7CDC7BDC9F41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4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7DF8-A1C4-4191-9BCE-6255C9741248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646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B527B-8C9A-436C-98CD-9931061FA41E}" type="datetime1">
              <a:rPr lang="uk-UA" smtClean="0"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0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E2E25-D864-431C-9803-DC1DF816B3B2}" type="datetime1">
              <a:rPr lang="uk-UA" smtClean="0"/>
              <a:t>12.08.2021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923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1627C-B8CA-44C8-AA80-F38F7E2DC942}" type="datetime1">
              <a:rPr lang="uk-UA" smtClean="0"/>
              <a:t>12.08.2021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05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820F-613B-4084-A210-F6071CA8AA12}" type="datetime1">
              <a:rPr lang="uk-UA" smtClean="0"/>
              <a:t>12.08.2021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499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3D5AF-C886-45A1-B5DC-5A526CB61C15}" type="datetime1">
              <a:rPr lang="uk-UA" smtClean="0"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2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D2A21-8E22-4A57-9D96-C14531AB525D}" type="datetime1">
              <a:rPr lang="uk-UA" smtClean="0"/>
              <a:t>12.08.2021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65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41F5A-B942-463D-BFFB-A6C0BF2A95D9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421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F5CA3-AACC-4614-BF69-00E689DA5E5C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75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BF2D6-4F70-474E-8189-F1C29A9FD449}" type="datetime1">
              <a:rPr lang="uk-UA" smtClean="0"/>
              <a:t>12.08.2021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A2CC5-B2C6-4302-92FF-8C073FD1154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1.png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7.xml"/><Relationship Id="rId7" Type="http://schemas.microsoft.com/office/2007/relationships/hdphoto" Target="../media/hdphoto5.wdp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3.png"/><Relationship Id="rId11" Type="http://schemas.openxmlformats.org/officeDocument/2006/relationships/image" Target="../media/image56.png"/><Relationship Id="rId5" Type="http://schemas.microsoft.com/office/2007/relationships/hdphoto" Target="../media/hdphoto4.wdp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4v"/><Relationship Id="rId1" Type="http://schemas.microsoft.com/office/2007/relationships/media" Target="../media/media4.m4v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microsoft.com/office/2007/relationships/hdphoto" Target="../media/hdphoto7.wdp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>
          <a:xfrm>
            <a:off x="1260389" y="1660783"/>
            <a:ext cx="1581665" cy="373964"/>
          </a:xfrm>
        </p:spPr>
        <p:txBody>
          <a:bodyPr/>
          <a:lstStyle/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3957" y="119911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6248" y="2660821"/>
            <a:ext cx="15816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Урок</a:t>
            </a:r>
          </a:p>
          <a:p>
            <a:pPr algn="ctr"/>
            <a:r>
              <a:rPr lang="uk-UA" sz="4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№02</a:t>
            </a:r>
            <a:endParaRPr lang="ru-RU" sz="4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17528" y="3319780"/>
            <a:ext cx="90989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Милуємося красою землі (продовження)</a:t>
            </a:r>
            <a:endParaRPr lang="ru-RU" sz="3200" b="1" dirty="0">
              <a:solidFill>
                <a:schemeClr val="tx2">
                  <a:lumMod val="75000"/>
                </a:schemeClr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Графічні засоби виразності. Створення образу дерева: «Ніжна берізка», «Кремезний дуб», «Струнка тополя» (кольорові олівці, пастель). Колективна композиція</a:t>
            </a:r>
          </a:p>
          <a:p>
            <a:pPr algn="ctr"/>
            <a:r>
              <a:rPr lang="uk-UA" sz="3200" b="1" dirty="0">
                <a:solidFill>
                  <a:schemeClr val="tx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«Збережи дерева – зелені легені планети!» </a:t>
            </a:r>
            <a:endParaRPr lang="ru-RU" sz="595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5965" y="368121"/>
            <a:ext cx="2402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Мистецтво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655D49-7F32-4DC9-BB58-64E9EDF4D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b="8502"/>
          <a:stretch/>
        </p:blipFill>
        <p:spPr>
          <a:xfrm>
            <a:off x="8842868" y="138101"/>
            <a:ext cx="3273631" cy="2836437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85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Прослухаймо вірш та налаштуймося на роботу.</a:t>
            </a:r>
          </a:p>
        </p:txBody>
      </p:sp>
      <p:sp>
        <p:nvSpPr>
          <p:cNvPr id="8" name="Полілінія: фігура 7">
            <a:extLst>
              <a:ext uri="{FF2B5EF4-FFF2-40B4-BE49-F238E27FC236}">
                <a16:creationId xmlns:a16="http://schemas.microsoft.com/office/drawing/2014/main" id="{FCBE19BA-91D5-4D3B-AF3C-FF463A782D5F}"/>
              </a:ext>
            </a:extLst>
          </p:cNvPr>
          <p:cNvSpPr/>
          <p:nvPr/>
        </p:nvSpPr>
        <p:spPr>
          <a:xfrm>
            <a:off x="3423959" y="2390386"/>
            <a:ext cx="7181626" cy="1417406"/>
          </a:xfrm>
          <a:custGeom>
            <a:avLst/>
            <a:gdLst>
              <a:gd name="connsiteX0" fmla="*/ 147916 w 7181626"/>
              <a:gd name="connsiteY0" fmla="*/ 448064 h 1417406"/>
              <a:gd name="connsiteX1" fmla="*/ 671791 w 7181626"/>
              <a:gd name="connsiteY1" fmla="*/ 1381514 h 1417406"/>
              <a:gd name="connsiteX2" fmla="*/ 1224241 w 7181626"/>
              <a:gd name="connsiteY2" fmla="*/ 1219589 h 1417406"/>
              <a:gd name="connsiteX3" fmla="*/ 2243416 w 7181626"/>
              <a:gd name="connsiteY3" fmla="*/ 1171964 h 1417406"/>
              <a:gd name="connsiteX4" fmla="*/ 2862541 w 7181626"/>
              <a:gd name="connsiteY4" fmla="*/ 1171964 h 1417406"/>
              <a:gd name="connsiteX5" fmla="*/ 3319741 w 7181626"/>
              <a:gd name="connsiteY5" fmla="*/ 1038614 h 1417406"/>
              <a:gd name="connsiteX6" fmla="*/ 4319866 w 7181626"/>
              <a:gd name="connsiteY6" fmla="*/ 1105289 h 1417406"/>
              <a:gd name="connsiteX7" fmla="*/ 4929466 w 7181626"/>
              <a:gd name="connsiteY7" fmla="*/ 1391039 h 1417406"/>
              <a:gd name="connsiteX8" fmla="*/ 5472391 w 7181626"/>
              <a:gd name="connsiteY8" fmla="*/ 1352939 h 1417406"/>
              <a:gd name="connsiteX9" fmla="*/ 5643841 w 7181626"/>
              <a:gd name="connsiteY9" fmla="*/ 1210064 h 1417406"/>
              <a:gd name="connsiteX10" fmla="*/ 5901016 w 7181626"/>
              <a:gd name="connsiteY10" fmla="*/ 1086239 h 1417406"/>
              <a:gd name="connsiteX11" fmla="*/ 6748741 w 7181626"/>
              <a:gd name="connsiteY11" fmla="*/ 1181489 h 1417406"/>
              <a:gd name="connsiteX12" fmla="*/ 6958291 w 7181626"/>
              <a:gd name="connsiteY12" fmla="*/ 495689 h 1417406"/>
              <a:gd name="connsiteX13" fmla="*/ 3548341 w 7181626"/>
              <a:gd name="connsiteY13" fmla="*/ 389 h 1417406"/>
              <a:gd name="connsiteX14" fmla="*/ 147916 w 7181626"/>
              <a:gd name="connsiteY14" fmla="*/ 448064 h 1417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181626" h="1417406">
                <a:moveTo>
                  <a:pt x="147916" y="448064"/>
                </a:moveTo>
                <a:cubicBezTo>
                  <a:pt x="-331509" y="678252"/>
                  <a:pt x="492403" y="1252926"/>
                  <a:pt x="671791" y="1381514"/>
                </a:cubicBezTo>
                <a:cubicBezTo>
                  <a:pt x="851179" y="1510102"/>
                  <a:pt x="962304" y="1254514"/>
                  <a:pt x="1224241" y="1219589"/>
                </a:cubicBezTo>
                <a:cubicBezTo>
                  <a:pt x="1486178" y="1184664"/>
                  <a:pt x="1970366" y="1179902"/>
                  <a:pt x="2243416" y="1171964"/>
                </a:cubicBezTo>
                <a:cubicBezTo>
                  <a:pt x="2516466" y="1164027"/>
                  <a:pt x="2683154" y="1194189"/>
                  <a:pt x="2862541" y="1171964"/>
                </a:cubicBezTo>
                <a:cubicBezTo>
                  <a:pt x="3041928" y="1149739"/>
                  <a:pt x="3076854" y="1049726"/>
                  <a:pt x="3319741" y="1038614"/>
                </a:cubicBezTo>
                <a:cubicBezTo>
                  <a:pt x="3562628" y="1027502"/>
                  <a:pt x="4051579" y="1046552"/>
                  <a:pt x="4319866" y="1105289"/>
                </a:cubicBezTo>
                <a:cubicBezTo>
                  <a:pt x="4588153" y="1164026"/>
                  <a:pt x="4737379" y="1349764"/>
                  <a:pt x="4929466" y="1391039"/>
                </a:cubicBezTo>
                <a:cubicBezTo>
                  <a:pt x="5121553" y="1432314"/>
                  <a:pt x="5353328" y="1383102"/>
                  <a:pt x="5472391" y="1352939"/>
                </a:cubicBezTo>
                <a:cubicBezTo>
                  <a:pt x="5591454" y="1322776"/>
                  <a:pt x="5572404" y="1254514"/>
                  <a:pt x="5643841" y="1210064"/>
                </a:cubicBezTo>
                <a:cubicBezTo>
                  <a:pt x="5715278" y="1165614"/>
                  <a:pt x="5716866" y="1091001"/>
                  <a:pt x="5901016" y="1086239"/>
                </a:cubicBezTo>
                <a:cubicBezTo>
                  <a:pt x="6085166" y="1081477"/>
                  <a:pt x="6572528" y="1279914"/>
                  <a:pt x="6748741" y="1181489"/>
                </a:cubicBezTo>
                <a:cubicBezTo>
                  <a:pt x="6924954" y="1083064"/>
                  <a:pt x="7491691" y="692539"/>
                  <a:pt x="6958291" y="495689"/>
                </a:cubicBezTo>
                <a:cubicBezTo>
                  <a:pt x="6424891" y="298839"/>
                  <a:pt x="4680228" y="11501"/>
                  <a:pt x="3548341" y="389"/>
                </a:cubicBezTo>
                <a:cubicBezTo>
                  <a:pt x="2416454" y="-10723"/>
                  <a:pt x="627341" y="217876"/>
                  <a:pt x="147916" y="44806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69B8F106-52D3-4E2F-A595-3B4F8D378452}"/>
              </a:ext>
            </a:extLst>
          </p:cNvPr>
          <p:cNvSpPr/>
          <p:nvPr/>
        </p:nvSpPr>
        <p:spPr>
          <a:xfrm>
            <a:off x="3257068" y="1619850"/>
            <a:ext cx="5539697" cy="359950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Добрий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день,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дорогі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друзі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Добрий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день!</a:t>
            </a: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На вас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чекає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гарний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день.</a:t>
            </a:r>
          </a:p>
          <a:p>
            <a:pPr algn="ctr"/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Бачу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всі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веселі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і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здорові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До уроку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всі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2">
                    <a:lumMod val="50000"/>
                  </a:schemeClr>
                </a:solidFill>
              </a:rPr>
              <a:t>готові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1867D5-B1C6-41B5-98F3-A3426D8246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7" r="48019" b="18378"/>
          <a:stretch/>
        </p:blipFill>
        <p:spPr>
          <a:xfrm>
            <a:off x="133060" y="1546069"/>
            <a:ext cx="3046943" cy="40158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79E8177-6840-4E00-BFD6-30DEA9AB6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36" t="18377" r="-4117" b="18378"/>
          <a:stretch/>
        </p:blipFill>
        <p:spPr>
          <a:xfrm>
            <a:off x="9011999" y="1678573"/>
            <a:ext cx="3046942" cy="401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58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Відгадайте загадку.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C33C289-6DE4-4C7B-973A-5282725F2981}"/>
              </a:ext>
            </a:extLst>
          </p:cNvPr>
          <p:cNvSpPr/>
          <p:nvPr/>
        </p:nvSpPr>
        <p:spPr>
          <a:xfrm>
            <a:off x="364427" y="1909890"/>
            <a:ext cx="5653476" cy="3038219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0" dirty="0">
                <a:solidFill>
                  <a:schemeClr val="bg1"/>
                </a:solidFill>
                <a:effectLst/>
              </a:rPr>
              <a:t>Атмосфера і вода,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i="0" dirty="0">
                <a:solidFill>
                  <a:schemeClr val="bg1"/>
                </a:solidFill>
                <a:effectLst/>
              </a:rPr>
              <a:t>Як </a:t>
            </a:r>
            <a:r>
              <a:rPr lang="ru-RU" sz="3200" b="1" i="0" dirty="0" err="1">
                <a:solidFill>
                  <a:schemeClr val="bg1"/>
                </a:solidFill>
                <a:effectLst/>
              </a:rPr>
              <a:t>сонце</a:t>
            </a:r>
            <a:r>
              <a:rPr lang="ru-RU" sz="3200" b="1" i="0" dirty="0">
                <a:solidFill>
                  <a:schemeClr val="bg1"/>
                </a:solidFill>
                <a:effectLst/>
              </a:rPr>
              <a:t> – кругла вона,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i="0" dirty="0" err="1">
                <a:solidFill>
                  <a:schemeClr val="bg1"/>
                </a:solidFill>
                <a:effectLst/>
              </a:rPr>
              <a:t>Постійно</a:t>
            </a:r>
            <a:r>
              <a:rPr lang="ru-RU" sz="3200" b="1" i="0" dirty="0">
                <a:solidFill>
                  <a:schemeClr val="bg1"/>
                </a:solidFill>
                <a:effectLst/>
              </a:rPr>
              <a:t> </a:t>
            </a:r>
            <a:r>
              <a:rPr lang="ru-RU" sz="3200" b="1" i="0" dirty="0" err="1">
                <a:solidFill>
                  <a:schemeClr val="bg1"/>
                </a:solidFill>
                <a:effectLst/>
              </a:rPr>
              <a:t>обертається</a:t>
            </a:r>
            <a:r>
              <a:rPr lang="ru-RU" sz="3200" b="1" i="0" dirty="0">
                <a:solidFill>
                  <a:schemeClr val="bg1"/>
                </a:solidFill>
                <a:effectLst/>
              </a:rPr>
              <a:t>,</a:t>
            </a:r>
            <a:br>
              <a:rPr lang="ru-RU" sz="3200" b="1" dirty="0">
                <a:solidFill>
                  <a:schemeClr val="bg1"/>
                </a:solidFill>
              </a:rPr>
            </a:br>
            <a:r>
              <a:rPr lang="ru-RU" sz="3200" b="1" i="0" dirty="0">
                <a:solidFill>
                  <a:schemeClr val="bg1"/>
                </a:solidFill>
                <a:effectLst/>
              </a:rPr>
              <a:t>Як </a:t>
            </a:r>
            <a:r>
              <a:rPr lang="ru-RU" sz="3200" b="1" i="0" dirty="0" err="1">
                <a:solidFill>
                  <a:schemeClr val="bg1"/>
                </a:solidFill>
                <a:effectLst/>
              </a:rPr>
              <a:t>ця</a:t>
            </a:r>
            <a:r>
              <a:rPr lang="ru-RU" sz="3200" b="1" i="0" dirty="0">
                <a:solidFill>
                  <a:schemeClr val="bg1"/>
                </a:solidFill>
                <a:effectLst/>
              </a:rPr>
              <a:t> планета </a:t>
            </a:r>
            <a:r>
              <a:rPr lang="ru-RU" sz="3200" b="1" i="0" dirty="0" err="1">
                <a:solidFill>
                  <a:schemeClr val="bg1"/>
                </a:solidFill>
                <a:effectLst/>
              </a:rPr>
              <a:t>називається</a:t>
            </a:r>
            <a:r>
              <a:rPr lang="ru-RU" sz="3200" b="1" i="0" dirty="0">
                <a:solidFill>
                  <a:schemeClr val="bg1"/>
                </a:solidFill>
                <a:effectLst/>
              </a:rPr>
              <a:t>?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кутник: округлені кути 1">
            <a:extLst>
              <a:ext uri="{FF2B5EF4-FFF2-40B4-BE49-F238E27FC236}">
                <a16:creationId xmlns:a16="http://schemas.microsoft.com/office/drawing/2014/main" id="{817D6F69-5BC3-4CF7-86A0-DF1444770657}"/>
              </a:ext>
            </a:extLst>
          </p:cNvPr>
          <p:cNvSpPr/>
          <p:nvPr/>
        </p:nvSpPr>
        <p:spPr>
          <a:xfrm>
            <a:off x="3355596" y="5410875"/>
            <a:ext cx="2548938" cy="90477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/>
              <a:t>Земля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90456E-E2EE-4209-B479-DB2E035E00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7" b="7705"/>
          <a:stretch/>
        </p:blipFill>
        <p:spPr>
          <a:xfrm>
            <a:off x="6643531" y="1414233"/>
            <a:ext cx="4840997" cy="494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9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Вправа «Асоціативний кущ» (які асоціації викликає слово «Земля»)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C3D6B3-7380-4F3D-922F-4E4A88AE63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3" t="18246" r="7761" b="16351"/>
          <a:stretch/>
        </p:blipFill>
        <p:spPr>
          <a:xfrm>
            <a:off x="4408200" y="2493814"/>
            <a:ext cx="4195295" cy="3878982"/>
          </a:xfrm>
          <a:prstGeom prst="rect">
            <a:avLst/>
          </a:prstGeom>
        </p:spPr>
      </p:pic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ECF0CD-B5D5-47B6-A887-A6C486BDC6BE}"/>
              </a:ext>
            </a:extLst>
          </p:cNvPr>
          <p:cNvSpPr/>
          <p:nvPr/>
        </p:nvSpPr>
        <p:spPr>
          <a:xfrm>
            <a:off x="4408200" y="2137156"/>
            <a:ext cx="3375600" cy="12918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uk-UA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ЗЕМЛЯ</a:t>
            </a:r>
            <a:endParaRPr lang="ru-RU" sz="8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03EEF5-CC7A-4490-9344-2181AA23B5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" r="1" b="9052"/>
          <a:stretch/>
        </p:blipFill>
        <p:spPr>
          <a:xfrm>
            <a:off x="526481" y="1289785"/>
            <a:ext cx="2730587" cy="27047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57A41B-E2BB-487E-9C8E-D3151903F52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7" t="18808" r="7561" b="29543"/>
          <a:stretch/>
        </p:blipFill>
        <p:spPr>
          <a:xfrm>
            <a:off x="363752" y="4401919"/>
            <a:ext cx="3948926" cy="2332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96CF5AB-07BC-4483-B3F0-2CB819ADBB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t="14505" r="8388" b="44281"/>
          <a:stretch/>
        </p:blipFill>
        <p:spPr>
          <a:xfrm>
            <a:off x="8210350" y="1063361"/>
            <a:ext cx="3762277" cy="214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E92326-13B2-4060-8476-210A3643B2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t="3789" r="4255" b="13965"/>
          <a:stretch/>
        </p:blipFill>
        <p:spPr>
          <a:xfrm>
            <a:off x="8603495" y="3567609"/>
            <a:ext cx="3309272" cy="314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0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Розповідь вчителя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1821365-6403-461D-9399-10B6E08B9E3E}"/>
              </a:ext>
            </a:extLst>
          </p:cNvPr>
          <p:cNvSpPr/>
          <p:nvPr/>
        </p:nvSpPr>
        <p:spPr>
          <a:xfrm>
            <a:off x="220047" y="1828800"/>
            <a:ext cx="4948719" cy="3878982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ts val="600"/>
              </a:spcBef>
            </a:pP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Ми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всі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говоримо: «Земля», а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кожен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бачить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розуміє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своє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. </a:t>
            </a:r>
            <a:endParaRPr lang="ru-RU" sz="2400" b="1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fontAlgn="base">
              <a:spcBef>
                <a:spcPts val="600"/>
              </a:spcBef>
            </a:pP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Для космонавта,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серед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зірок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сузір’їв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- вона планета,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єдина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у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Всесвіті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; для моряка – вона берег, суша,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така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жадана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після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довгого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плавання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;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A0DFEB-1198-4E3B-8980-686B46DFC5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" t="8703" b="18035"/>
          <a:stretch/>
        </p:blipFill>
        <p:spPr>
          <a:xfrm>
            <a:off x="7865378" y="1081364"/>
            <a:ext cx="4222284" cy="309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A5D24D-4944-4368-BFC8-52124ED90D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2915" r="2963" b="12494"/>
          <a:stretch/>
        </p:blipFill>
        <p:spPr>
          <a:xfrm>
            <a:off x="5218499" y="3161893"/>
            <a:ext cx="3609474" cy="3561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917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Розповідь вчителя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1821365-6403-461D-9399-10B6E08B9E3E}"/>
              </a:ext>
            </a:extLst>
          </p:cNvPr>
          <p:cNvSpPr/>
          <p:nvPr/>
        </p:nvSpPr>
        <p:spPr>
          <a:xfrm>
            <a:off x="383677" y="1780674"/>
            <a:ext cx="5073847" cy="4474382"/>
          </a:xfrm>
          <a:prstGeom prst="roundRect">
            <a:avLst/>
          </a:prstGeom>
          <a:solidFill>
            <a:srgbClr val="BC5BC3"/>
          </a:solidFill>
          <a:ln w="57150">
            <a:solidFill>
              <a:srgbClr val="7030A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ts val="600"/>
              </a:spcBef>
            </a:pP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Для солдата земля – образ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Батьківщини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її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просторів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та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цінність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яку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він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захищає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. Для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хлібороба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земля –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це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те, у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він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вкладає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свою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працю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і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любов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від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чого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жде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безцінного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хлібного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дару. І для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всіх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нас земля – наш край, де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живемо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рідна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хата,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рідна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природа, все,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що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 нас </a:t>
            </a:r>
            <a:r>
              <a:rPr lang="ru-RU" sz="2400" b="1" dirty="0" err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оточує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4E3E19-394F-4673-B178-B9E9443035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" b="21544"/>
          <a:stretch/>
        </p:blipFill>
        <p:spPr>
          <a:xfrm>
            <a:off x="7583355" y="1147813"/>
            <a:ext cx="4398746" cy="3258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5E63A3-27A3-4F9B-BBFE-D8E45D5EBDC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2130" b="78426" l="14600" r="84500">
                        <a14:foregroundMark x1="38500" y1="19722" x2="43800" y2="27778"/>
                        <a14:foregroundMark x1="43800" y1="27778" x2="48400" y2="16574"/>
                        <a14:foregroundMark x1="48400" y1="16574" x2="42200" y2="10556"/>
                        <a14:foregroundMark x1="42200" y1="10556" x2="34200" y2="14352"/>
                        <a14:foregroundMark x1="34200" y1="14352" x2="44000" y2="14259"/>
                        <a14:foregroundMark x1="44000" y1="14259" x2="48400" y2="19907"/>
                        <a14:foregroundMark x1="48400" y1="19907" x2="47100" y2="36574"/>
                        <a14:foregroundMark x1="79200" y1="52037" x2="75100" y2="53241"/>
                        <a14:foregroundMark x1="60200" y1="74907" x2="52000" y2="75463"/>
                        <a14:foregroundMark x1="52000" y1="75463" x2="63100" y2="74167"/>
                        <a14:foregroundMark x1="63100" y1="74167" x2="48700" y2="77870"/>
                        <a14:foregroundMark x1="48700" y1="77870" x2="17400" y2="77315"/>
                        <a14:foregroundMark x1="17400" y1="77315" x2="42400" y2="71944"/>
                        <a14:foregroundMark x1="42400" y1="71944" x2="58700" y2="73148"/>
                        <a14:foregroundMark x1="58700" y1="73148" x2="27900" y2="75370"/>
                        <a14:foregroundMark x1="27900" y1="75370" x2="55400" y2="71759"/>
                        <a14:foregroundMark x1="66700" y1="72500" x2="42500" y2="77222"/>
                        <a14:foregroundMark x1="42500" y1="77222" x2="30500" y2="76019"/>
                        <a14:foregroundMark x1="30500" y1="76019" x2="30500" y2="75833"/>
                        <a14:foregroundMark x1="41700" y1="12130" x2="40900" y2="12500"/>
                        <a14:foregroundMark x1="84500" y1="51574" x2="84400" y2="53981"/>
                        <a14:foregroundMark x1="26000" y1="74907" x2="19300" y2="76019"/>
                        <a14:foregroundMark x1="19300" y1="76019" x2="65900" y2="72963"/>
                        <a14:foregroundMark x1="65900" y1="72963" x2="57400" y2="76019"/>
                        <a14:foregroundMark x1="57400" y1="76019" x2="53200" y2="75463"/>
                        <a14:foregroundMark x1="43600" y1="75833" x2="44000" y2="76204"/>
                        <a14:foregroundMark x1="66300" y1="72870" x2="63800" y2="76019"/>
                        <a14:foregroundMark x1="38100" y1="76019" x2="30700" y2="75741"/>
                        <a14:foregroundMark x1="30700" y1="75741" x2="23100" y2="73241"/>
                        <a14:foregroundMark x1="23100" y1="73241" x2="36400" y2="73704"/>
                        <a14:foregroundMark x1="36400" y1="73704" x2="22600" y2="75093"/>
                        <a14:foregroundMark x1="22600" y1="75093" x2="66700" y2="72407"/>
                        <a14:foregroundMark x1="66700" y1="72407" x2="55800" y2="75648"/>
                        <a14:foregroundMark x1="55800" y1="75648" x2="20800" y2="74907"/>
                        <a14:foregroundMark x1="20800" y1="74907" x2="29700" y2="72222"/>
                        <a14:foregroundMark x1="29700" y1="72222" x2="30800" y2="72315"/>
                        <a14:foregroundMark x1="17500" y1="77037" x2="23600" y2="72037"/>
                        <a14:foregroundMark x1="23600" y1="72037" x2="50300" y2="71852"/>
                        <a14:foregroundMark x1="50300" y1="71852" x2="64600" y2="72315"/>
                        <a14:foregroundMark x1="64600" y1="72315" x2="56300" y2="78426"/>
                        <a14:foregroundMark x1="56300" y1="78426" x2="67600" y2="74352"/>
                        <a14:foregroundMark x1="67600" y1="74352" x2="63700" y2="76667"/>
                        <a14:foregroundMark x1="20700" y1="73333" x2="21000" y2="72222"/>
                        <a14:foregroundMark x1="14600" y1="73704" x2="19900" y2="73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51" t="9052" r="13357" b="16842"/>
          <a:stretch/>
        </p:blipFill>
        <p:spPr>
          <a:xfrm>
            <a:off x="5014762" y="2527480"/>
            <a:ext cx="4052235" cy="433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1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Розповідь вчителя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1821365-6403-461D-9399-10B6E08B9E3E}"/>
              </a:ext>
            </a:extLst>
          </p:cNvPr>
          <p:cNvSpPr/>
          <p:nvPr/>
        </p:nvSpPr>
        <p:spPr>
          <a:xfrm>
            <a:off x="383677" y="1780674"/>
            <a:ext cx="5352980" cy="4474382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ts val="600"/>
              </a:spcBef>
            </a:pPr>
            <a:r>
              <a:rPr lang="ru-RU" sz="2400" b="1" dirty="0"/>
              <a:t>З </a:t>
            </a:r>
            <a:r>
              <a:rPr lang="ru-RU" sz="2400" b="1" dirty="0" err="1"/>
              <a:t>дитинства</a:t>
            </a:r>
            <a:r>
              <a:rPr lang="ru-RU" sz="2400" b="1" dirty="0"/>
              <a:t> ми любимо </a:t>
            </a:r>
            <a:r>
              <a:rPr lang="ru-RU" sz="2400" b="1" dirty="0" err="1"/>
              <a:t>відпочивати</a:t>
            </a:r>
            <a:r>
              <a:rPr lang="ru-RU" sz="2400" b="1" dirty="0"/>
              <a:t> на </a:t>
            </a:r>
            <a:r>
              <a:rPr lang="ru-RU" sz="2400" b="1" dirty="0" err="1"/>
              <a:t>природі</a:t>
            </a:r>
            <a:r>
              <a:rPr lang="ru-RU" sz="2400" b="1" dirty="0"/>
              <a:t>: у </a:t>
            </a:r>
            <a:r>
              <a:rPr lang="ru-RU" sz="2400" b="1" dirty="0" err="1"/>
              <a:t>лісі</a:t>
            </a:r>
            <a:r>
              <a:rPr lang="ru-RU" sz="2400" b="1" dirty="0"/>
              <a:t> </a:t>
            </a:r>
            <a:r>
              <a:rPr lang="ru-RU" sz="2400" b="1" dirty="0" err="1"/>
              <a:t>чи</a:t>
            </a:r>
            <a:r>
              <a:rPr lang="ru-RU" sz="2400" b="1" dirty="0"/>
              <a:t> в </a:t>
            </a:r>
            <a:r>
              <a:rPr lang="ru-RU" sz="2400" b="1" dirty="0" err="1"/>
              <a:t>полі</a:t>
            </a:r>
            <a:r>
              <a:rPr lang="ru-RU" sz="2400" b="1" dirty="0"/>
              <a:t>, на </a:t>
            </a:r>
            <a:r>
              <a:rPr lang="ru-RU" sz="2400" b="1" dirty="0" err="1"/>
              <a:t>річці</a:t>
            </a:r>
            <a:r>
              <a:rPr lang="ru-RU" sz="2400" b="1" dirty="0"/>
              <a:t> </a:t>
            </a:r>
            <a:r>
              <a:rPr lang="ru-RU" sz="2400" b="1" dirty="0" err="1"/>
              <a:t>чи</a:t>
            </a:r>
            <a:r>
              <a:rPr lang="ru-RU" sz="2400" b="1" dirty="0"/>
              <a:t> на </a:t>
            </a:r>
            <a:r>
              <a:rPr lang="ru-RU" sz="2400" b="1" dirty="0" err="1"/>
              <a:t>березі</a:t>
            </a:r>
            <a:r>
              <a:rPr lang="ru-RU" sz="2400" b="1" dirty="0"/>
              <a:t> озера. </a:t>
            </a:r>
            <a:r>
              <a:rPr lang="ru-RU" sz="2400" b="1" dirty="0" err="1"/>
              <a:t>Утім</a:t>
            </a:r>
            <a:r>
              <a:rPr lang="ru-RU" sz="2400" b="1" dirty="0"/>
              <a:t> </a:t>
            </a:r>
            <a:r>
              <a:rPr lang="ru-RU" sz="2400" b="1" dirty="0" err="1"/>
              <a:t>потрібно</a:t>
            </a:r>
            <a:r>
              <a:rPr lang="ru-RU" sz="2400" b="1" dirty="0"/>
              <a:t> </a:t>
            </a:r>
            <a:r>
              <a:rPr lang="ru-RU" sz="2400" b="1" dirty="0" err="1"/>
              <a:t>пам’ятати</a:t>
            </a:r>
            <a:r>
              <a:rPr lang="ru-RU" sz="2400" b="1" dirty="0"/>
              <a:t>, </a:t>
            </a:r>
            <a:r>
              <a:rPr lang="ru-RU" sz="2400" b="1" dirty="0" err="1"/>
              <a:t>що</a:t>
            </a:r>
            <a:r>
              <a:rPr lang="ru-RU" sz="2400" b="1" dirty="0"/>
              <a:t> </a:t>
            </a:r>
            <a:r>
              <a:rPr lang="ru-RU" sz="2400" b="1" dirty="0" err="1"/>
              <a:t>цю</a:t>
            </a:r>
            <a:r>
              <a:rPr lang="ru-RU" sz="2400" b="1" dirty="0"/>
              <a:t> красу </a:t>
            </a:r>
            <a:r>
              <a:rPr lang="ru-RU" sz="2400" b="1" dirty="0" err="1"/>
              <a:t>слід</a:t>
            </a:r>
            <a:r>
              <a:rPr lang="ru-RU" sz="2400" b="1" dirty="0"/>
              <a:t> </a:t>
            </a:r>
            <a:r>
              <a:rPr lang="ru-RU" sz="2400" b="1" dirty="0" err="1"/>
              <a:t>охороняти</a:t>
            </a:r>
            <a:r>
              <a:rPr lang="ru-RU" sz="2400" b="1" dirty="0"/>
              <a:t>. </a:t>
            </a:r>
            <a:r>
              <a:rPr lang="ru-RU" sz="2400" b="1" dirty="0" err="1"/>
              <a:t>Адже</a:t>
            </a:r>
            <a:r>
              <a:rPr lang="ru-RU" sz="2400" b="1" dirty="0"/>
              <a:t> </a:t>
            </a:r>
            <a:r>
              <a:rPr lang="ru-RU" sz="2400" b="1" dirty="0" err="1"/>
              <a:t>бережливе</a:t>
            </a:r>
            <a:r>
              <a:rPr lang="ru-RU" sz="2400" b="1" dirty="0"/>
              <a:t> </a:t>
            </a:r>
            <a:r>
              <a:rPr lang="ru-RU" sz="2400" b="1" dirty="0" err="1"/>
              <a:t>ставлення</a:t>
            </a:r>
            <a:r>
              <a:rPr lang="ru-RU" sz="2400" b="1" dirty="0"/>
              <a:t> до </a:t>
            </a:r>
            <a:r>
              <a:rPr lang="ru-RU" sz="2400" b="1" dirty="0" err="1"/>
              <a:t>природних</a:t>
            </a:r>
            <a:r>
              <a:rPr lang="ru-RU" sz="2400" b="1" dirty="0"/>
              <a:t> </a:t>
            </a:r>
            <a:r>
              <a:rPr lang="ru-RU" sz="2400" b="1" dirty="0" err="1"/>
              <a:t>ресурсів</a:t>
            </a:r>
            <a:r>
              <a:rPr lang="ru-RU" sz="2400" b="1" dirty="0"/>
              <a:t> є </a:t>
            </a:r>
            <a:r>
              <a:rPr lang="ru-RU" sz="2400" b="1" dirty="0" err="1"/>
              <a:t>запорукою</a:t>
            </a:r>
            <a:r>
              <a:rPr lang="ru-RU" sz="2400" b="1" dirty="0"/>
              <a:t> </a:t>
            </a:r>
            <a:r>
              <a:rPr lang="ru-RU" sz="2400" b="1" dirty="0" err="1"/>
              <a:t>здоров’я</a:t>
            </a:r>
            <a:r>
              <a:rPr lang="ru-RU" sz="2400" b="1" dirty="0"/>
              <a:t> </a:t>
            </a:r>
            <a:r>
              <a:rPr lang="ru-RU" sz="2400" b="1" dirty="0" err="1"/>
              <a:t>нашого</a:t>
            </a:r>
            <a:r>
              <a:rPr lang="ru-RU" sz="2400" b="1" dirty="0"/>
              <a:t> та </a:t>
            </a:r>
            <a:r>
              <a:rPr lang="ru-RU" sz="2400" b="1" dirty="0" err="1"/>
              <a:t>майбутніх</a:t>
            </a:r>
            <a:r>
              <a:rPr lang="ru-RU" sz="2400" b="1" dirty="0"/>
              <a:t> </a:t>
            </a:r>
            <a:r>
              <a:rPr lang="ru-RU" sz="2400" b="1" dirty="0" err="1"/>
              <a:t>поколінь</a:t>
            </a:r>
            <a:r>
              <a:rPr lang="ru-RU" sz="2400" b="1" dirty="0"/>
              <a:t>. </a:t>
            </a:r>
            <a:endParaRPr lang="ru-RU" sz="24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51389E-539D-4F2B-A2CA-ED2F30952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" b="8643"/>
          <a:stretch/>
        </p:blipFill>
        <p:spPr>
          <a:xfrm>
            <a:off x="6238386" y="994737"/>
            <a:ext cx="5524901" cy="563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71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901134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Розгляньте світлини. </a:t>
            </a:r>
            <a:r>
              <a:rPr lang="ru-RU" sz="2000" b="1" dirty="0" err="1"/>
              <a:t>Чому</a:t>
            </a:r>
            <a:r>
              <a:rPr lang="ru-RU" sz="2000" b="1" dirty="0"/>
              <a:t> планета </a:t>
            </a:r>
            <a:r>
              <a:rPr lang="ru-RU" sz="2000" b="1" dirty="0" err="1"/>
              <a:t>стурбована</a:t>
            </a:r>
            <a:r>
              <a:rPr lang="ru-RU" sz="2000" b="1" dirty="0"/>
              <a:t>? На 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проблеми</a:t>
            </a:r>
            <a:r>
              <a:rPr lang="ru-RU" sz="2000" b="1" dirty="0"/>
              <a:t> </a:t>
            </a:r>
            <a:r>
              <a:rPr lang="ru-RU" sz="2000" b="1" dirty="0" err="1"/>
              <a:t>звертає</a:t>
            </a:r>
            <a:r>
              <a:rPr lang="ru-RU" sz="2000" b="1" dirty="0"/>
              <a:t> нашу </a:t>
            </a:r>
            <a:r>
              <a:rPr lang="ru-RU" sz="2000" b="1" dirty="0" err="1"/>
              <a:t>увагу</a:t>
            </a:r>
            <a:r>
              <a:rPr lang="ru-RU" sz="2000" b="1" dirty="0"/>
              <a:t> художник? </a:t>
            </a:r>
            <a:r>
              <a:rPr lang="ru-RU" sz="2000" b="1" dirty="0" err="1"/>
              <a:t>Обговоріть</a:t>
            </a:r>
            <a:r>
              <a:rPr lang="ru-RU" sz="2000" b="1" dirty="0"/>
              <a:t> з </a:t>
            </a:r>
            <a:r>
              <a:rPr lang="ru-RU" sz="2000" b="1" dirty="0" err="1"/>
              <a:t>друзями</a:t>
            </a:r>
            <a:r>
              <a:rPr lang="ru-RU" sz="2000" b="1" dirty="0"/>
              <a:t>, </a:t>
            </a:r>
            <a:r>
              <a:rPr lang="ru-RU" sz="2000" b="1" dirty="0" err="1"/>
              <a:t>навіщо</a:t>
            </a:r>
            <a:r>
              <a:rPr lang="ru-RU" sz="2000" b="1" dirty="0"/>
              <a:t> </a:t>
            </a:r>
            <a:r>
              <a:rPr lang="ru-RU" sz="2000" b="1" dirty="0" err="1"/>
              <a:t>потрібно</a:t>
            </a:r>
            <a:r>
              <a:rPr lang="ru-RU" sz="2000" b="1" dirty="0"/>
              <a:t> </a:t>
            </a:r>
            <a:r>
              <a:rPr lang="ru-RU" sz="2000" b="1" dirty="0" err="1"/>
              <a:t>берегти</a:t>
            </a:r>
            <a:r>
              <a:rPr lang="ru-RU" sz="2000" b="1" dirty="0"/>
              <a:t> Землю. </a:t>
            </a:r>
            <a:r>
              <a:rPr lang="ru-RU" sz="2000" b="1" dirty="0" err="1"/>
              <a:t>Уявіть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це</a:t>
            </a:r>
            <a:r>
              <a:rPr lang="ru-RU" sz="2000" b="1" dirty="0"/>
              <a:t> </a:t>
            </a:r>
            <a:r>
              <a:rPr lang="ru-RU" sz="2000" b="1" dirty="0" err="1"/>
              <a:t>комікс</a:t>
            </a:r>
            <a:r>
              <a:rPr lang="ru-RU" sz="2000" b="1" dirty="0"/>
              <a:t>. Придумайте текст до кожного </a:t>
            </a:r>
            <a:r>
              <a:rPr lang="ru-RU" sz="2000" b="1" dirty="0" err="1"/>
              <a:t>зображення</a:t>
            </a:r>
            <a:r>
              <a:rPr lang="ru-RU" sz="2000" b="1" dirty="0"/>
              <a:t>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Немного рисунков Франтишека Чаннера о влиянии человека на Землю Экология, Экоактивисты, Длиннопост, Рисунок">
            <a:extLst>
              <a:ext uri="{FF2B5EF4-FFF2-40B4-BE49-F238E27FC236}">
                <a16:creationId xmlns:a16="http://schemas.microsoft.com/office/drawing/2014/main" id="{0D293773-49A4-4E6C-8934-943674E86B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884" r="9483" b="3364"/>
          <a:stretch/>
        </p:blipFill>
        <p:spPr bwMode="auto">
          <a:xfrm>
            <a:off x="298418" y="3941281"/>
            <a:ext cx="3436218" cy="2757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﻿©2019 FRANTISEK CZANNER,Смешные комиксы,веб-комиксы с юмором и их переводы,Всё самое интересное,интересное, познавательное,,фэндомы,angry earth,жизнь,Земля,длиннопост">
            <a:extLst>
              <a:ext uri="{FF2B5EF4-FFF2-40B4-BE49-F238E27FC236}">
                <a16:creationId xmlns:a16="http://schemas.microsoft.com/office/drawing/2014/main" id="{8E31F0B3-DD75-4B27-AC5B-C1B48B57D1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10468" r="22753" b="14305"/>
          <a:stretch/>
        </p:blipFill>
        <p:spPr bwMode="auto">
          <a:xfrm>
            <a:off x="8131267" y="1523718"/>
            <a:ext cx="3813688" cy="2576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F126496F-E34E-45B7-9E31-D7938C76F8AA}"/>
              </a:ext>
            </a:extLst>
          </p:cNvPr>
          <p:cNvGrpSpPr/>
          <p:nvPr/>
        </p:nvGrpSpPr>
        <p:grpSpPr>
          <a:xfrm>
            <a:off x="4023933" y="4198521"/>
            <a:ext cx="4144133" cy="2518045"/>
            <a:chOff x="4108885" y="4171079"/>
            <a:chExt cx="4217731" cy="2612728"/>
          </a:xfrm>
        </p:grpSpPr>
        <p:pic>
          <p:nvPicPr>
            <p:cNvPr id="1034" name="Picture 10" descr="﻿©2019 FRANTISEK C2ANNER&#10;ANGRYTT ARTH&#10;fl ANGRY EARTH&#10;AHGRYEARTH,Смешные комиксы,веб-комиксы с юмором и их переводы,Всё самое интересное,интересное, познавательное,,фэндомы,angry earth,жизнь,Земля,длиннопост">
              <a:extLst>
                <a:ext uri="{FF2B5EF4-FFF2-40B4-BE49-F238E27FC236}">
                  <a16:creationId xmlns:a16="http://schemas.microsoft.com/office/drawing/2014/main" id="{B72038E1-5E33-472E-93FF-800EED87C02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6" t="6838" r="15544" b="13178"/>
            <a:stretch/>
          </p:blipFill>
          <p:spPr bwMode="auto">
            <a:xfrm>
              <a:off x="4108885" y="4171079"/>
              <a:ext cx="4217731" cy="26127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кутник 8">
              <a:extLst>
                <a:ext uri="{FF2B5EF4-FFF2-40B4-BE49-F238E27FC236}">
                  <a16:creationId xmlns:a16="http://schemas.microsoft.com/office/drawing/2014/main" id="{8A97A0B1-8842-4195-A2B2-F74240A11A2E}"/>
                </a:ext>
              </a:extLst>
            </p:cNvPr>
            <p:cNvSpPr/>
            <p:nvPr/>
          </p:nvSpPr>
          <p:spPr>
            <a:xfrm>
              <a:off x="7841970" y="4273617"/>
              <a:ext cx="484646" cy="74114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634BC589-A285-45C0-B8A6-1313DA23C4FC}"/>
              </a:ext>
            </a:extLst>
          </p:cNvPr>
          <p:cNvGrpSpPr/>
          <p:nvPr/>
        </p:nvGrpSpPr>
        <p:grpSpPr>
          <a:xfrm>
            <a:off x="8351520" y="4245272"/>
            <a:ext cx="3619955" cy="2367814"/>
            <a:chOff x="8467707" y="4301489"/>
            <a:chExt cx="3619955" cy="2367814"/>
          </a:xfrm>
        </p:grpSpPr>
        <p:pic>
          <p:nvPicPr>
            <p:cNvPr id="1036" name="Picture 12" descr="﻿@2014 FRANTISEK C2ANNER,Смешные комиксы,веб-комиксы с юмором и их переводы,Всё самое интересное,интересное, познавательное,,фэндомы,angry earth,жизнь,Земля,длиннопост">
              <a:extLst>
                <a:ext uri="{FF2B5EF4-FFF2-40B4-BE49-F238E27FC236}">
                  <a16:creationId xmlns:a16="http://schemas.microsoft.com/office/drawing/2014/main" id="{7DFA1941-51DF-4A9E-8C18-01885BC19E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1" t="10398" r="8673" b="14937"/>
            <a:stretch/>
          </p:blipFill>
          <p:spPr bwMode="auto">
            <a:xfrm>
              <a:off x="8467707" y="4301489"/>
              <a:ext cx="3605195" cy="23678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Прямокутник 16">
              <a:extLst>
                <a:ext uri="{FF2B5EF4-FFF2-40B4-BE49-F238E27FC236}">
                  <a16:creationId xmlns:a16="http://schemas.microsoft.com/office/drawing/2014/main" id="{D97C8F43-4F37-4D7D-B5A7-484D880F2033}"/>
                </a:ext>
              </a:extLst>
            </p:cNvPr>
            <p:cNvSpPr/>
            <p:nvPr/>
          </p:nvSpPr>
          <p:spPr>
            <a:xfrm>
              <a:off x="11317853" y="4301489"/>
              <a:ext cx="769809" cy="78746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FFFFFF"/>
                </a:solidFill>
              </a:endParaRPr>
            </a:p>
          </p:txBody>
        </p:sp>
      </p:grpSp>
      <p:pic>
        <p:nvPicPr>
          <p:cNvPr id="1038" name="Picture 14" descr="﻿©20/9 FRANTISEK C2ANNER,Смешные комиксы,веб-комиксы с юмором и их переводы,Всё самое интересное,интересное, познавательное,,фэндомы,angry earth,жизнь,Земля,длиннопост">
            <a:extLst>
              <a:ext uri="{FF2B5EF4-FFF2-40B4-BE49-F238E27FC236}">
                <a16:creationId xmlns:a16="http://schemas.microsoft.com/office/drawing/2014/main" id="{6E44D89E-6934-470B-AA19-13B1A2AE9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" t="8523" r="1420" b="13241"/>
          <a:stretch/>
        </p:blipFill>
        <p:spPr bwMode="auto">
          <a:xfrm>
            <a:off x="203629" y="1637191"/>
            <a:ext cx="4309648" cy="2046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6EF5971-74E9-4E9F-8D3A-DACD72ABC622}"/>
              </a:ext>
            </a:extLst>
          </p:cNvPr>
          <p:cNvSpPr/>
          <p:nvPr/>
        </p:nvSpPr>
        <p:spPr>
          <a:xfrm>
            <a:off x="3355596" y="1682321"/>
            <a:ext cx="1155423" cy="75876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2B3785A2-CD52-410F-B553-BA349BF3C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0" t="8378" r="8013" b="12050"/>
          <a:stretch/>
        </p:blipFill>
        <p:spPr bwMode="auto">
          <a:xfrm>
            <a:off x="4731391" y="1602297"/>
            <a:ext cx="2960486" cy="23952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81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8"/>
            <a:ext cx="8732066" cy="705097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Розгляньте</a:t>
            </a:r>
            <a:r>
              <a:rPr lang="ru-RU" sz="2000" b="1" dirty="0"/>
              <a:t> </a:t>
            </a:r>
            <a:r>
              <a:rPr lang="ru-RU" sz="2000" b="1" dirty="0" err="1"/>
              <a:t>світлини</a:t>
            </a:r>
            <a:r>
              <a:rPr lang="ru-RU" sz="2000" b="1" dirty="0"/>
              <a:t>. До </a:t>
            </a:r>
            <a:r>
              <a:rPr lang="ru-RU" sz="2000" b="1" dirty="0" err="1"/>
              <a:t>якого</a:t>
            </a:r>
            <a:r>
              <a:rPr lang="ru-RU" sz="2000" b="1" dirty="0"/>
              <a:t> виду </a:t>
            </a:r>
            <a:r>
              <a:rPr lang="ru-RU" sz="2000" b="1" dirty="0" err="1"/>
              <a:t>образотворчого</a:t>
            </a:r>
            <a:r>
              <a:rPr lang="ru-RU" sz="2000" b="1" dirty="0"/>
              <a:t> </a:t>
            </a:r>
            <a:r>
              <a:rPr lang="ru-RU" sz="2000" b="1" dirty="0" err="1"/>
              <a:t>мистецтва</a:t>
            </a:r>
            <a:r>
              <a:rPr lang="ru-RU" sz="2000" b="1" dirty="0"/>
              <a:t> </a:t>
            </a:r>
            <a:r>
              <a:rPr lang="ru-RU" sz="2000" b="1" dirty="0" err="1"/>
              <a:t>можна</a:t>
            </a:r>
            <a:r>
              <a:rPr lang="ru-RU" sz="2000" b="1" dirty="0"/>
              <a:t> </a:t>
            </a:r>
            <a:r>
              <a:rPr lang="ru-RU" sz="2000" b="1" dirty="0" err="1"/>
              <a:t>віднести</a:t>
            </a:r>
            <a:r>
              <a:rPr lang="ru-RU" sz="2000" b="1" dirty="0"/>
              <a:t> </a:t>
            </a:r>
            <a:r>
              <a:rPr lang="ru-RU" sz="2000" b="1" dirty="0" err="1"/>
              <a:t>картини</a:t>
            </a:r>
            <a:r>
              <a:rPr lang="ru-RU" sz="2000" b="1" dirty="0"/>
              <a:t>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2054" name="Picture 6" descr="Раскраска Ель - распечатать в формате А4">
            <a:extLst>
              <a:ext uri="{FF2B5EF4-FFF2-40B4-BE49-F238E27FC236}">
                <a16:creationId xmlns:a16="http://schemas.microsoft.com/office/drawing/2014/main" id="{DF4E9862-6F42-4D05-9E99-70D988CC1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8" t="12600" r="20751" b="16085"/>
          <a:stretch/>
        </p:blipFill>
        <p:spPr bwMode="auto">
          <a:xfrm>
            <a:off x="8887865" y="1562523"/>
            <a:ext cx="2964818" cy="47355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Рисование дерево: Учимся рисовать деревья —">
            <a:extLst>
              <a:ext uri="{FF2B5EF4-FFF2-40B4-BE49-F238E27FC236}">
                <a16:creationId xmlns:a16="http://schemas.microsoft.com/office/drawing/2014/main" id="{2CD1821F-D3D3-4875-ABF2-5ABEDBB85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05" y="1562523"/>
            <a:ext cx="3707349" cy="47355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FB204F86-EA65-4D0E-8846-5DBDDBD944AF}"/>
              </a:ext>
            </a:extLst>
          </p:cNvPr>
          <p:cNvSpPr/>
          <p:nvPr/>
        </p:nvSpPr>
        <p:spPr>
          <a:xfrm>
            <a:off x="339317" y="3791896"/>
            <a:ext cx="4145295" cy="2571576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accent6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ts val="600"/>
              </a:spcBef>
            </a:pPr>
            <a:r>
              <a:rPr lang="ru-RU" sz="2400" b="1" dirty="0"/>
              <a:t>За </a:t>
            </a:r>
            <a:r>
              <a:rPr lang="ru-RU" sz="2400" b="1" dirty="0" err="1"/>
              <a:t>допомогою</a:t>
            </a:r>
            <a:r>
              <a:rPr lang="ru-RU" sz="2400" b="1" dirty="0"/>
              <a:t> </a:t>
            </a:r>
            <a:r>
              <a:rPr lang="ru-RU" sz="2400" b="1" dirty="0" err="1"/>
              <a:t>графічних</a:t>
            </a:r>
            <a:r>
              <a:rPr lang="ru-RU" sz="2400" b="1" dirty="0"/>
              <a:t> </a:t>
            </a:r>
            <a:r>
              <a:rPr lang="ru-RU" sz="2400" b="1" dirty="0" err="1"/>
              <a:t>засобів</a:t>
            </a:r>
            <a:r>
              <a:rPr lang="ru-RU" sz="2400" b="1" dirty="0"/>
              <a:t> </a:t>
            </a:r>
            <a:r>
              <a:rPr lang="ru-RU" sz="2400" b="1" dirty="0" err="1"/>
              <a:t>виразності</a:t>
            </a:r>
            <a:r>
              <a:rPr lang="ru-RU" sz="2400" b="1" dirty="0"/>
              <a:t> - </a:t>
            </a:r>
            <a:r>
              <a:rPr lang="ru-RU" sz="2400" b="1" dirty="0" err="1"/>
              <a:t>це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FFFF00"/>
                </a:solidFill>
              </a:rPr>
              <a:t>точки</a:t>
            </a:r>
            <a:r>
              <a:rPr lang="ru-RU" sz="2400" b="1" dirty="0"/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лінії</a:t>
            </a:r>
            <a:r>
              <a:rPr lang="ru-RU" sz="2400" b="1" dirty="0"/>
              <a:t>, </a:t>
            </a:r>
            <a:r>
              <a:rPr lang="ru-RU" sz="2400" b="1" dirty="0">
                <a:solidFill>
                  <a:srgbClr val="FFFF00"/>
                </a:solidFill>
              </a:rPr>
              <a:t>штрихи</a:t>
            </a:r>
            <a:r>
              <a:rPr lang="ru-RU" sz="2400" b="1" dirty="0"/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плями</a:t>
            </a:r>
            <a:r>
              <a:rPr lang="ru-RU" sz="2400" b="1" dirty="0"/>
              <a:t>, </a:t>
            </a:r>
            <a:r>
              <a:rPr lang="ru-RU" sz="2400" b="1" dirty="0" err="1"/>
              <a:t>митці</a:t>
            </a:r>
            <a:r>
              <a:rPr lang="ru-RU" sz="2400" b="1" dirty="0"/>
              <a:t> </a:t>
            </a:r>
            <a:r>
              <a:rPr lang="ru-RU" sz="2400" b="1" dirty="0" err="1"/>
              <a:t>відображають</a:t>
            </a:r>
            <a:r>
              <a:rPr lang="ru-RU" sz="2400" b="1" dirty="0"/>
              <a:t> </a:t>
            </a:r>
            <a:r>
              <a:rPr lang="ru-RU" sz="2400" b="1" dirty="0" err="1"/>
              <a:t>природні</a:t>
            </a:r>
            <a:r>
              <a:rPr lang="ru-RU" sz="2400" b="1" dirty="0"/>
              <a:t> </a:t>
            </a:r>
            <a:r>
              <a:rPr lang="ru-RU" sz="2400" b="1" dirty="0" err="1"/>
              <a:t>об’єкти</a:t>
            </a:r>
            <a:r>
              <a:rPr lang="ru-RU" sz="2400" b="1" dirty="0"/>
              <a:t>. </a:t>
            </a:r>
            <a:endParaRPr lang="ru-RU" sz="24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FB7D6700-621D-47DA-90E6-42C93D907070}"/>
              </a:ext>
            </a:extLst>
          </p:cNvPr>
          <p:cNvSpPr/>
          <p:nvPr/>
        </p:nvSpPr>
        <p:spPr>
          <a:xfrm>
            <a:off x="331399" y="1562522"/>
            <a:ext cx="4145295" cy="1866477"/>
          </a:xfrm>
          <a:prstGeom prst="roundRect">
            <a:avLst/>
          </a:prstGeom>
          <a:solidFill>
            <a:srgbClr val="C00000"/>
          </a:solidFill>
          <a:ln w="57150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400" b="1" dirty="0"/>
              <a:t>Графіка — це зображення предметів лініями, крапками, штрихами, плямами.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4093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Запам’ятайте!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E57F428-A601-4C2E-9F3B-97F6F34F0CB2}"/>
              </a:ext>
            </a:extLst>
          </p:cNvPr>
          <p:cNvSpPr/>
          <p:nvPr/>
        </p:nvSpPr>
        <p:spPr>
          <a:xfrm>
            <a:off x="2471740" y="1301720"/>
            <a:ext cx="8953183" cy="2157088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2F32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Лінія</a:t>
            </a:r>
            <a:r>
              <a:rPr lang="ru-RU" sz="2400" b="1" dirty="0"/>
              <a:t> – </a:t>
            </a:r>
            <a:r>
              <a:rPr lang="ru-RU" sz="2400" b="1" dirty="0" err="1"/>
              <a:t>основний</a:t>
            </a:r>
            <a:r>
              <a:rPr lang="ru-RU" sz="2400" b="1" dirty="0"/>
              <a:t> </a:t>
            </a:r>
            <a:r>
              <a:rPr lang="ru-RU" sz="2400" b="1" dirty="0" err="1"/>
              <a:t>виражальний</a:t>
            </a:r>
            <a:r>
              <a:rPr lang="ru-RU" sz="2400" b="1" dirty="0"/>
              <a:t> </a:t>
            </a:r>
            <a:r>
              <a:rPr lang="ru-RU" sz="2400" b="1" dirty="0" err="1"/>
              <a:t>засіб</a:t>
            </a:r>
            <a:r>
              <a:rPr lang="ru-RU" sz="2400" b="1" dirty="0"/>
              <a:t>. Вона </a:t>
            </a:r>
            <a:r>
              <a:rPr lang="ru-RU" sz="2400" b="1" dirty="0" err="1"/>
              <a:t>може</a:t>
            </a:r>
            <a:r>
              <a:rPr lang="ru-RU" sz="2400" b="1" dirty="0"/>
              <a:t> бути короткою і </a:t>
            </a:r>
            <a:r>
              <a:rPr lang="ru-RU" sz="2400" b="1" dirty="0" err="1"/>
              <a:t>довгою</a:t>
            </a:r>
            <a:r>
              <a:rPr lang="ru-RU" sz="2400" b="1" dirty="0"/>
              <a:t>, </a:t>
            </a:r>
            <a:r>
              <a:rPr lang="ru-RU" sz="2400" b="1" dirty="0" err="1"/>
              <a:t>переривчастою</a:t>
            </a:r>
            <a:r>
              <a:rPr lang="ru-RU" sz="2400" b="1" dirty="0"/>
              <a:t> і </a:t>
            </a:r>
            <a:r>
              <a:rPr lang="ru-RU" sz="2400" b="1" dirty="0" err="1"/>
              <a:t>неперервною</a:t>
            </a:r>
            <a:r>
              <a:rPr lang="ru-RU" sz="2400" b="1" dirty="0"/>
              <a:t>, </a:t>
            </a:r>
            <a:r>
              <a:rPr lang="ru-RU" sz="2400" b="1" dirty="0" err="1"/>
              <a:t>однаковою</a:t>
            </a:r>
            <a:r>
              <a:rPr lang="ru-RU" sz="2400" b="1" dirty="0"/>
              <a:t> </a:t>
            </a:r>
            <a:r>
              <a:rPr lang="ru-RU" sz="2400" b="1" dirty="0" err="1"/>
              <a:t>або</a:t>
            </a:r>
            <a:r>
              <a:rPr lang="ru-RU" sz="2400" b="1" dirty="0"/>
              <a:t> </a:t>
            </a:r>
            <a:r>
              <a:rPr lang="ru-RU" sz="2400" b="1" dirty="0" err="1"/>
              <a:t>різною</a:t>
            </a:r>
            <a:r>
              <a:rPr lang="ru-RU" sz="2400" b="1" dirty="0"/>
              <a:t> за </a:t>
            </a:r>
            <a:r>
              <a:rPr lang="ru-RU" sz="2400" b="1" dirty="0" err="1"/>
              <a:t>товщиною</a:t>
            </a:r>
            <a:r>
              <a:rPr lang="ru-RU" sz="2400" b="1" dirty="0"/>
              <a:t> та </a:t>
            </a:r>
            <a:r>
              <a:rPr lang="ru-RU" sz="2400" b="1" dirty="0" err="1"/>
              <a:t>тональністю</a:t>
            </a:r>
            <a:r>
              <a:rPr lang="ru-RU" sz="2400" b="1" dirty="0"/>
              <a:t>. За </a:t>
            </a:r>
            <a:r>
              <a:rPr lang="ru-RU" sz="2400" b="1" dirty="0" err="1"/>
              <a:t>допомогою</a:t>
            </a:r>
            <a:r>
              <a:rPr lang="ru-RU" sz="2400" b="1" dirty="0"/>
              <a:t> </a:t>
            </a:r>
            <a:r>
              <a:rPr lang="ru-RU" sz="2400" b="1" dirty="0" err="1"/>
              <a:t>ліній</a:t>
            </a:r>
            <a:r>
              <a:rPr lang="ru-RU" sz="2400" b="1" dirty="0"/>
              <a:t> </a:t>
            </a:r>
            <a:r>
              <a:rPr lang="ru-RU" sz="2400" b="1" dirty="0" err="1"/>
              <a:t>зображається</a:t>
            </a:r>
            <a:r>
              <a:rPr lang="ru-RU" sz="2400" b="1" dirty="0"/>
              <a:t> </a:t>
            </a:r>
            <a:r>
              <a:rPr lang="ru-RU" sz="2400" b="1" dirty="0" err="1"/>
              <a:t>видимий</a:t>
            </a:r>
            <a:r>
              <a:rPr lang="ru-RU" sz="2400" b="1" dirty="0"/>
              <a:t> контур предмета.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1BC17E-9FB0-4729-AB14-D7EB6B574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4" y="3084844"/>
            <a:ext cx="3687645" cy="3773156"/>
          </a:xfrm>
          <a:prstGeom prst="rect">
            <a:avLst/>
          </a:prstGeom>
        </p:spPr>
      </p:pic>
      <p:pic>
        <p:nvPicPr>
          <p:cNvPr id="1028" name="Picture 4" descr="Розмальовка Зелене яблуко - Клікніть щоб відкрити версію для друку">
            <a:extLst>
              <a:ext uri="{FF2B5EF4-FFF2-40B4-BE49-F238E27FC236}">
                <a16:creationId xmlns:a16="http://schemas.microsoft.com/office/drawing/2014/main" id="{A32D7E58-26CB-49AD-A429-739A6D61E3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2" r="1182" b="9058"/>
          <a:stretch/>
        </p:blipFill>
        <p:spPr bwMode="auto">
          <a:xfrm>
            <a:off x="4029289" y="3702168"/>
            <a:ext cx="2693058" cy="294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7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Запам’ятайте!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E57F428-A601-4C2E-9F3B-97F6F34F0CB2}"/>
              </a:ext>
            </a:extLst>
          </p:cNvPr>
          <p:cNvSpPr/>
          <p:nvPr/>
        </p:nvSpPr>
        <p:spPr>
          <a:xfrm>
            <a:off x="2400332" y="1398322"/>
            <a:ext cx="8953183" cy="1734207"/>
          </a:xfrm>
          <a:prstGeom prst="roundRect">
            <a:avLst/>
          </a:prstGeom>
          <a:solidFill>
            <a:schemeClr val="accent6"/>
          </a:solidFill>
          <a:ln w="38100">
            <a:solidFill>
              <a:srgbClr val="2F32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Штрих – коротка риска, </a:t>
            </a:r>
            <a:r>
              <a:rPr lang="ru-RU" sz="2400" b="1" dirty="0" err="1"/>
              <a:t>виконана</a:t>
            </a:r>
            <a:r>
              <a:rPr lang="ru-RU" sz="2400" b="1" dirty="0"/>
              <a:t> одним рухом </a:t>
            </a:r>
            <a:r>
              <a:rPr lang="ru-RU" sz="2400" b="1" dirty="0" err="1"/>
              <a:t>олівця</a:t>
            </a:r>
            <a:r>
              <a:rPr lang="ru-RU" sz="2400" b="1" dirty="0"/>
              <a:t>, пера. </a:t>
            </a:r>
            <a:r>
              <a:rPr lang="ru-RU" sz="2400" b="1" dirty="0" err="1"/>
              <a:t>Призначення</a:t>
            </a:r>
            <a:r>
              <a:rPr lang="ru-RU" sz="2400" b="1" dirty="0"/>
              <a:t> штриха – </a:t>
            </a:r>
            <a:r>
              <a:rPr lang="ru-RU" sz="2400" b="1" dirty="0" err="1"/>
              <a:t>відтворення</a:t>
            </a:r>
            <a:r>
              <a:rPr lang="ru-RU" sz="2400" b="1" dirty="0"/>
              <a:t> </a:t>
            </a:r>
            <a:r>
              <a:rPr lang="ru-RU" sz="2400" b="1" dirty="0" err="1"/>
              <a:t>об'ємних</a:t>
            </a:r>
            <a:r>
              <a:rPr lang="ru-RU" sz="2400" b="1" dirty="0"/>
              <a:t> </a:t>
            </a:r>
            <a:r>
              <a:rPr lang="ru-RU" sz="2400" b="1" dirty="0" err="1"/>
              <a:t>властивостей</a:t>
            </a:r>
            <a:r>
              <a:rPr lang="ru-RU" sz="2400" b="1" dirty="0"/>
              <a:t>, </a:t>
            </a:r>
            <a:r>
              <a:rPr lang="ru-RU" sz="2400" b="1" dirty="0" err="1"/>
              <a:t>форми</a:t>
            </a:r>
            <a:r>
              <a:rPr lang="ru-RU" sz="2400" b="1" dirty="0"/>
              <a:t> </a:t>
            </a:r>
            <a:r>
              <a:rPr lang="ru-RU" sz="2400" b="1" dirty="0" err="1"/>
              <a:t>зображення</a:t>
            </a:r>
            <a:r>
              <a:rPr lang="ru-RU" sz="2400" b="1" dirty="0"/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1BC17E-9FB0-4729-AB14-D7EB6B574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4" y="3084844"/>
            <a:ext cx="3687645" cy="3773156"/>
          </a:xfrm>
          <a:prstGeom prst="rect">
            <a:avLst/>
          </a:prstGeom>
        </p:spPr>
      </p:pic>
      <p:pic>
        <p:nvPicPr>
          <p:cNvPr id="2052" name="Picture 4" descr="Розмальовка Apple - Клікніть щоб відкрити версію для друку">
            <a:extLst>
              <a:ext uri="{FF2B5EF4-FFF2-40B4-BE49-F238E27FC236}">
                <a16:creationId xmlns:a16="http://schemas.microsoft.com/office/drawing/2014/main" id="{D65AE8A7-BA4C-4198-9DB1-8D8088F93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065" y="3429000"/>
            <a:ext cx="3197658" cy="319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Розмальовка Зелене яблуко - Клікніть щоб відкрити версію для друку">
            <a:extLst>
              <a:ext uri="{FF2B5EF4-FFF2-40B4-BE49-F238E27FC236}">
                <a16:creationId xmlns:a16="http://schemas.microsoft.com/office/drawing/2014/main" id="{536CBE2E-B01C-4BC0-A9CB-7F7149D5D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2" r="1182" b="9058"/>
          <a:stretch/>
        </p:blipFill>
        <p:spPr bwMode="auto">
          <a:xfrm>
            <a:off x="3651815" y="3710769"/>
            <a:ext cx="2693058" cy="294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73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350A040-4BC5-4749-8F9B-D857E2B1A8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4" t="6750" r="14794" b="12899"/>
          <a:stretch/>
        </p:blipFill>
        <p:spPr bwMode="auto">
          <a:xfrm>
            <a:off x="9016558" y="3428999"/>
            <a:ext cx="3071103" cy="334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Розмальовка Зелене яблуко - Клікніть щоб відкрити версію для друку">
            <a:extLst>
              <a:ext uri="{FF2B5EF4-FFF2-40B4-BE49-F238E27FC236}">
                <a16:creationId xmlns:a16="http://schemas.microsoft.com/office/drawing/2014/main" id="{536CBE2E-B01C-4BC0-A9CB-7F7149D5D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2" r="1182" b="9058"/>
          <a:stretch/>
        </p:blipFill>
        <p:spPr bwMode="auto">
          <a:xfrm>
            <a:off x="3061298" y="3670155"/>
            <a:ext cx="2693058" cy="294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Запам’ятайте!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E57F428-A601-4C2E-9F3B-97F6F34F0CB2}"/>
              </a:ext>
            </a:extLst>
          </p:cNvPr>
          <p:cNvSpPr/>
          <p:nvPr/>
        </p:nvSpPr>
        <p:spPr>
          <a:xfrm>
            <a:off x="2400332" y="1398323"/>
            <a:ext cx="8953183" cy="1489132"/>
          </a:xfrm>
          <a:prstGeom prst="roundRect">
            <a:avLst/>
          </a:prstGeom>
          <a:solidFill>
            <a:schemeClr val="accent6"/>
          </a:solidFill>
          <a:ln w="38100">
            <a:solidFill>
              <a:srgbClr val="2F324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Пляма</a:t>
            </a:r>
            <a:r>
              <a:rPr lang="ru-RU" sz="2400" b="1" dirty="0"/>
              <a:t> – </a:t>
            </a:r>
            <a:r>
              <a:rPr lang="ru-RU" sz="2400" b="1" dirty="0" err="1"/>
              <a:t>виділяється</a:t>
            </a:r>
            <a:r>
              <a:rPr lang="ru-RU" sz="2400" b="1" dirty="0"/>
              <a:t> тоном, </a:t>
            </a:r>
            <a:r>
              <a:rPr lang="ru-RU" sz="2400" b="1" dirty="0" err="1"/>
              <a:t>насиченістю</a:t>
            </a:r>
            <a:r>
              <a:rPr lang="ru-RU" sz="2400" b="1" dirty="0"/>
              <a:t>, </a:t>
            </a:r>
            <a:r>
              <a:rPr lang="ru-RU" sz="2400" b="1" dirty="0" err="1"/>
              <a:t>освітленістю</a:t>
            </a:r>
            <a:r>
              <a:rPr lang="ru-RU" sz="2400" b="1" dirty="0"/>
              <a:t>. </a:t>
            </a:r>
            <a:r>
              <a:rPr lang="ru-RU" sz="2400" b="1" dirty="0" err="1"/>
              <a:t>Чорна</a:t>
            </a:r>
            <a:r>
              <a:rPr lang="ru-RU" sz="2400" b="1" dirty="0"/>
              <a:t> і </a:t>
            </a:r>
            <a:r>
              <a:rPr lang="ru-RU" sz="2400" b="1" dirty="0" err="1"/>
              <a:t>біла</a:t>
            </a:r>
            <a:r>
              <a:rPr lang="ru-RU" sz="2400" b="1" dirty="0"/>
              <a:t> </a:t>
            </a:r>
            <a:r>
              <a:rPr lang="ru-RU" sz="2400" b="1" dirty="0" err="1"/>
              <a:t>плями</a:t>
            </a:r>
            <a:r>
              <a:rPr lang="ru-RU" sz="2400" b="1" dirty="0"/>
              <a:t> </a:t>
            </a:r>
            <a:r>
              <a:rPr lang="ru-RU" sz="2400" b="1" dirty="0" err="1"/>
              <a:t>утворюють</a:t>
            </a:r>
            <a:r>
              <a:rPr lang="ru-RU" sz="2400" b="1" dirty="0"/>
              <a:t> контраст. </a:t>
            </a:r>
            <a:r>
              <a:rPr lang="ru-RU" sz="2400" b="1" dirty="0" err="1"/>
              <a:t>Тонову</a:t>
            </a:r>
            <a:r>
              <a:rPr lang="ru-RU" sz="2400" b="1" dirty="0"/>
              <a:t> </a:t>
            </a:r>
            <a:r>
              <a:rPr lang="ru-RU" sz="2400" b="1" dirty="0" err="1"/>
              <a:t>пляму</a:t>
            </a:r>
            <a:r>
              <a:rPr lang="ru-RU" sz="2400" b="1" dirty="0"/>
              <a:t> </a:t>
            </a:r>
            <a:r>
              <a:rPr lang="ru-RU" sz="2400" b="1" dirty="0" err="1"/>
              <a:t>можна</a:t>
            </a:r>
            <a:r>
              <a:rPr lang="ru-RU" sz="2400" b="1" dirty="0"/>
              <a:t> </a:t>
            </a:r>
            <a:r>
              <a:rPr lang="ru-RU" sz="2400" b="1" dirty="0" err="1"/>
              <a:t>створити</a:t>
            </a:r>
            <a:r>
              <a:rPr lang="ru-RU" sz="2400" b="1" dirty="0"/>
              <a:t> на </a:t>
            </a:r>
            <a:r>
              <a:rPr lang="ru-RU" sz="2400" b="1" dirty="0" err="1"/>
              <a:t>папері</a:t>
            </a:r>
            <a:r>
              <a:rPr lang="ru-RU" sz="2400" b="1" dirty="0"/>
              <a:t> </a:t>
            </a:r>
            <a:r>
              <a:rPr lang="ru-RU" sz="2400" b="1" dirty="0" err="1"/>
              <a:t>штриховкою</a:t>
            </a:r>
            <a:r>
              <a:rPr lang="ru-RU" sz="2400" b="1" dirty="0"/>
              <a:t> </a:t>
            </a:r>
            <a:r>
              <a:rPr lang="ru-RU" sz="2400" b="1" dirty="0" err="1"/>
              <a:t>олівцем</a:t>
            </a:r>
            <a:r>
              <a:rPr lang="ru-RU" sz="2400" b="1" dirty="0"/>
              <a:t>, </a:t>
            </a:r>
            <a:r>
              <a:rPr lang="ru-RU" sz="2400" b="1" dirty="0" err="1"/>
              <a:t>вуглиною</a:t>
            </a:r>
            <a:r>
              <a:rPr lang="ru-RU" sz="2400" b="1" dirty="0"/>
              <a:t>, </a:t>
            </a:r>
            <a:r>
              <a:rPr lang="ru-RU" sz="2400" b="1" dirty="0" err="1"/>
              <a:t>пензлем</a:t>
            </a:r>
            <a:r>
              <a:rPr lang="ru-RU" sz="2400" b="1" dirty="0"/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1BC17E-9FB0-4729-AB14-D7EB6B574E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44" y="3084844"/>
            <a:ext cx="3687645" cy="3773156"/>
          </a:xfrm>
          <a:prstGeom prst="rect">
            <a:avLst/>
          </a:prstGeom>
        </p:spPr>
      </p:pic>
      <p:pic>
        <p:nvPicPr>
          <p:cNvPr id="2052" name="Picture 4" descr="Розмальовка Apple - Клікніть щоб відкрити версію для друку">
            <a:extLst>
              <a:ext uri="{FF2B5EF4-FFF2-40B4-BE49-F238E27FC236}">
                <a16:creationId xmlns:a16="http://schemas.microsoft.com/office/drawing/2014/main" id="{D65AE8A7-BA4C-4198-9DB1-8D8088F93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665" y="3549577"/>
            <a:ext cx="3197658" cy="319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3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9" t="30513" r="28935" b="36241"/>
          <a:stretch/>
        </p:blipFill>
        <p:spPr>
          <a:xfrm>
            <a:off x="6558035" y="3628894"/>
            <a:ext cx="2381727" cy="9073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5" t="36182" r="15493" b="42487"/>
          <a:stretch/>
        </p:blipFill>
        <p:spPr>
          <a:xfrm>
            <a:off x="6304589" y="5427626"/>
            <a:ext cx="2229188" cy="433416"/>
          </a:xfrm>
          <a:prstGeom prst="rect">
            <a:avLst/>
          </a:prstGeom>
        </p:spPr>
      </p:pic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30"/>
            <a:ext cx="8732066" cy="500208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У графіці використовують такі інструменти.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Ручки PNG фото скачать бесплатно, ручка для письма PNG фот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762">
            <a:off x="8556125" y="2104873"/>
            <a:ext cx="2207358" cy="220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андаши PNG фото скача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2493" flipH="1">
            <a:off x="8478744" y="4092488"/>
            <a:ext cx="1806793" cy="177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rker – Page 5 – Free Icons Downloa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86"/>
          <a:stretch/>
        </p:blipFill>
        <p:spPr bwMode="auto">
          <a:xfrm>
            <a:off x="6502429" y="1267512"/>
            <a:ext cx="2438400" cy="215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1A8C9FA6-CD10-411E-8DA0-0C3DF71AF05F}"/>
              </a:ext>
            </a:extLst>
          </p:cNvPr>
          <p:cNvSpPr/>
          <p:nvPr/>
        </p:nvSpPr>
        <p:spPr>
          <a:xfrm>
            <a:off x="510709" y="1334995"/>
            <a:ext cx="4622787" cy="2921099"/>
          </a:xfrm>
          <a:prstGeom prst="roundRect">
            <a:avLst/>
          </a:prstGeom>
          <a:ln w="5715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/>
              <a:t>Щоб</a:t>
            </a:r>
            <a:r>
              <a:rPr lang="ru-RU" sz="2400" b="1" dirty="0"/>
              <a:t> провести </a:t>
            </a:r>
            <a:r>
              <a:rPr lang="ru-RU" sz="2400" b="1" dirty="0" err="1"/>
              <a:t>чіткі</a:t>
            </a:r>
            <a:r>
              <a:rPr lang="ru-RU" sz="2400" b="1" dirty="0"/>
              <a:t> </a:t>
            </a:r>
            <a:r>
              <a:rPr lang="ru-RU" sz="2400" b="1" dirty="0" err="1"/>
              <a:t>лінії</a:t>
            </a:r>
            <a:r>
              <a:rPr lang="ru-RU" sz="2400" b="1" dirty="0"/>
              <a:t>, </a:t>
            </a:r>
            <a:r>
              <a:rPr lang="ru-RU" sz="2400" b="1" dirty="0" err="1"/>
              <a:t>промалювати</a:t>
            </a:r>
            <a:r>
              <a:rPr lang="ru-RU" sz="2400" b="1" dirty="0"/>
              <a:t> </a:t>
            </a:r>
            <a:r>
              <a:rPr lang="ru-RU" sz="2400" b="1" dirty="0" err="1"/>
              <a:t>деталі</a:t>
            </a:r>
            <a:r>
              <a:rPr lang="ru-RU" sz="2400" b="1" dirty="0"/>
              <a:t>, </a:t>
            </a:r>
            <a:r>
              <a:rPr lang="ru-RU" sz="2400" b="1" dirty="0" err="1"/>
              <a:t>застосовують</a:t>
            </a:r>
            <a:r>
              <a:rPr lang="ru-RU" sz="2400" b="1" dirty="0"/>
              <a:t> </a:t>
            </a:r>
            <a:r>
              <a:rPr lang="ru-RU" sz="2400" b="1" dirty="0" err="1"/>
              <a:t>графітні</a:t>
            </a:r>
            <a:r>
              <a:rPr lang="ru-RU" sz="2400" b="1" dirty="0"/>
              <a:t> </a:t>
            </a:r>
            <a:r>
              <a:rPr lang="ru-RU" sz="2400" b="1" dirty="0" err="1"/>
              <a:t>олівці</a:t>
            </a:r>
            <a:r>
              <a:rPr lang="ru-RU" sz="2400" b="1" dirty="0"/>
              <a:t>, </a:t>
            </a:r>
            <a:r>
              <a:rPr lang="ru-RU" sz="2400" b="1" dirty="0" err="1"/>
              <a:t>фломастери</a:t>
            </a:r>
            <a:r>
              <a:rPr lang="ru-RU" sz="2400" b="1" dirty="0"/>
              <a:t>, </a:t>
            </a:r>
            <a:r>
              <a:rPr lang="ru-RU" sz="2400" b="1" dirty="0" err="1"/>
              <a:t>маркери</a:t>
            </a:r>
            <a:r>
              <a:rPr lang="ru-RU" sz="2400" b="1" dirty="0"/>
              <a:t>, </a:t>
            </a:r>
            <a:r>
              <a:rPr lang="ru-RU" sz="2400" b="1" dirty="0" err="1"/>
              <a:t>кулькові</a:t>
            </a:r>
            <a:r>
              <a:rPr lang="ru-RU" sz="2400" b="1" dirty="0"/>
              <a:t> й </a:t>
            </a:r>
            <a:r>
              <a:rPr lang="ru-RU" sz="2400" b="1" dirty="0" err="1"/>
              <a:t>гелеві</a:t>
            </a:r>
            <a:r>
              <a:rPr lang="ru-RU" sz="2400" b="1" dirty="0"/>
              <a:t> ручки.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C48848-7016-4AF3-9E2A-10B776C179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3"/>
          <a:stretch/>
        </p:blipFill>
        <p:spPr>
          <a:xfrm>
            <a:off x="-530812" y="3918180"/>
            <a:ext cx="3247190" cy="292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42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Восковые карандаши: стоковые фото, изображения | Скачать Восковые карандаши  картинки на Depositphotos">
            <a:extLst>
              <a:ext uri="{FF2B5EF4-FFF2-40B4-BE49-F238E27FC236}">
                <a16:creationId xmlns:a16="http://schemas.microsoft.com/office/drawing/2014/main" id="{E762A82B-99CA-493E-A1B5-E45E9A597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t="13360" r="6772" b="7263"/>
          <a:stretch/>
        </p:blipFill>
        <p:spPr bwMode="auto">
          <a:xfrm>
            <a:off x="3667643" y="4024188"/>
            <a:ext cx="2742782" cy="258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30"/>
            <a:ext cx="8732066" cy="500208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У графіці використовують такі інструменти.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1A8C9FA6-CD10-411E-8DA0-0C3DF71AF05F}"/>
              </a:ext>
            </a:extLst>
          </p:cNvPr>
          <p:cNvSpPr/>
          <p:nvPr/>
        </p:nvSpPr>
        <p:spPr>
          <a:xfrm>
            <a:off x="510709" y="1334995"/>
            <a:ext cx="4622787" cy="2583185"/>
          </a:xfrm>
          <a:prstGeom prst="roundRect">
            <a:avLst/>
          </a:prstGeom>
          <a:ln w="5715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err="1"/>
              <a:t>Передати</a:t>
            </a:r>
            <a:r>
              <a:rPr lang="ru-RU" sz="2400" b="1" dirty="0"/>
              <a:t> </a:t>
            </a:r>
            <a:r>
              <a:rPr lang="ru-RU" sz="2400" b="1" dirty="0" err="1"/>
              <a:t>м’якість</a:t>
            </a:r>
            <a:r>
              <a:rPr lang="ru-RU" sz="2400" b="1" dirty="0"/>
              <a:t> і </a:t>
            </a:r>
            <a:r>
              <a:rPr lang="ru-RU" sz="2400" b="1" dirty="0" err="1"/>
              <a:t>ніжність</a:t>
            </a:r>
            <a:r>
              <a:rPr lang="ru-RU" sz="2400" b="1" dirty="0"/>
              <a:t> </a:t>
            </a:r>
            <a:r>
              <a:rPr lang="ru-RU" sz="2400" b="1" dirty="0" err="1"/>
              <a:t>зображуваного</a:t>
            </a:r>
            <a:r>
              <a:rPr lang="ru-RU" sz="2400" b="1" dirty="0"/>
              <a:t> </a:t>
            </a:r>
            <a:r>
              <a:rPr lang="ru-RU" sz="2400" b="1" dirty="0" err="1"/>
              <a:t>допомагають</a:t>
            </a:r>
            <a:r>
              <a:rPr lang="ru-RU" sz="2400" b="1" dirty="0"/>
              <a:t> </a:t>
            </a:r>
            <a:r>
              <a:rPr lang="ru-RU" sz="2400" b="1" dirty="0" err="1"/>
              <a:t>вуглина</a:t>
            </a:r>
            <a:r>
              <a:rPr lang="ru-RU" sz="2400" b="1" dirty="0"/>
              <a:t>, </a:t>
            </a:r>
            <a:r>
              <a:rPr lang="ru-RU" sz="2400" b="1" dirty="0" err="1"/>
              <a:t>крейда</a:t>
            </a:r>
            <a:r>
              <a:rPr lang="ru-RU" sz="2400" b="1" dirty="0"/>
              <a:t>, </a:t>
            </a:r>
            <a:r>
              <a:rPr lang="ru-RU" sz="2400" b="1" dirty="0" err="1"/>
              <a:t>кольорові</a:t>
            </a:r>
            <a:r>
              <a:rPr lang="ru-RU" sz="2400" b="1" dirty="0"/>
              <a:t> й </a:t>
            </a:r>
            <a:r>
              <a:rPr lang="ru-RU" sz="2400" b="1" dirty="0" err="1"/>
              <a:t>воскові</a:t>
            </a:r>
            <a:r>
              <a:rPr lang="ru-RU" sz="2400" b="1" dirty="0"/>
              <a:t> </a:t>
            </a:r>
            <a:r>
              <a:rPr lang="ru-RU" sz="2400" b="1" dirty="0" err="1"/>
              <a:t>олівці</a:t>
            </a:r>
            <a:r>
              <a:rPr lang="ru-RU" sz="2400" b="1" dirty="0"/>
              <a:t>, пастель.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C48848-7016-4AF3-9E2A-10B776C179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3"/>
          <a:stretch/>
        </p:blipFill>
        <p:spPr>
          <a:xfrm>
            <a:off x="-530813" y="3598619"/>
            <a:ext cx="3602425" cy="3240659"/>
          </a:xfrm>
          <a:prstGeom prst="rect">
            <a:avLst/>
          </a:prstGeom>
        </p:spPr>
      </p:pic>
      <p:pic>
        <p:nvPicPr>
          <p:cNvPr id="12290" name="Picture 2" descr="Вугілля Деревне | ЛьвівПак">
            <a:extLst>
              <a:ext uri="{FF2B5EF4-FFF2-40B4-BE49-F238E27FC236}">
                <a16:creationId xmlns:a16="http://schemas.microsoft.com/office/drawing/2014/main" id="{00BC4E6F-085E-46AE-BB38-EBDA854D4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112" y="1167696"/>
            <a:ext cx="2374717" cy="227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8,958 мел, фотографии, рисунки, изображения, фотографии, без роялти">
            <a:extLst>
              <a:ext uri="{FF2B5EF4-FFF2-40B4-BE49-F238E27FC236}">
                <a16:creationId xmlns:a16="http://schemas.microsoft.com/office/drawing/2014/main" id="{ED6C738A-4388-436B-AA2E-D5520B6763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3" t="11996" r="7172" b="7287"/>
          <a:stretch/>
        </p:blipFill>
        <p:spPr bwMode="auto">
          <a:xfrm>
            <a:off x="8470089" y="1241658"/>
            <a:ext cx="3437192" cy="22746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8" name="Picture 10" descr="Как рисовать масляной пастелью для начинающих поэтапно">
            <a:extLst>
              <a:ext uri="{FF2B5EF4-FFF2-40B4-BE49-F238E27FC236}">
                <a16:creationId xmlns:a16="http://schemas.microsoft.com/office/drawing/2014/main" id="{46C04951-9BA4-4F6A-9FB1-419847D67B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31"/>
          <a:stretch/>
        </p:blipFill>
        <p:spPr bwMode="auto">
          <a:xfrm>
            <a:off x="8470089" y="3993948"/>
            <a:ext cx="3565654" cy="2648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Карандаши - Png картинки и иконки без фона">
            <a:extLst>
              <a:ext uri="{FF2B5EF4-FFF2-40B4-BE49-F238E27FC236}">
                <a16:creationId xmlns:a16="http://schemas.microsoft.com/office/drawing/2014/main" id="{160C3D71-68D0-4BFF-8A25-578744DDE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779" y="3598619"/>
            <a:ext cx="2352957" cy="304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45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Порівняйте</a:t>
            </a:r>
            <a:r>
              <a:rPr lang="ru-RU" sz="2000" b="1" dirty="0"/>
              <a:t> </a:t>
            </a:r>
            <a:r>
              <a:rPr lang="ru-RU" sz="2000" b="1" dirty="0" err="1"/>
              <a:t>зображення</a:t>
            </a:r>
            <a:r>
              <a:rPr lang="ru-RU" sz="2000" b="1" dirty="0"/>
              <a:t> дерев, </a:t>
            </a:r>
            <a:r>
              <a:rPr lang="ru-RU" sz="2000" b="1" dirty="0" err="1"/>
              <a:t>виконані</a:t>
            </a:r>
            <a:r>
              <a:rPr lang="ru-RU" sz="2000" b="1" dirty="0"/>
              <a:t> </a:t>
            </a:r>
            <a:r>
              <a:rPr lang="ru-RU" sz="2000" b="1" dirty="0" err="1"/>
              <a:t>пастеллю</a:t>
            </a:r>
            <a:r>
              <a:rPr lang="ru-RU" sz="2000" b="1" dirty="0"/>
              <a:t> і </a:t>
            </a:r>
            <a:r>
              <a:rPr lang="ru-RU" sz="2000" b="1" dirty="0" err="1"/>
              <a:t>гелевою</a:t>
            </a:r>
            <a:r>
              <a:rPr lang="ru-RU" sz="2000" b="1" dirty="0"/>
              <a:t> ручкою.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14338" name="Picture 2" descr="Моя графика | Блог художника">
            <a:extLst>
              <a:ext uri="{FF2B5EF4-FFF2-40B4-BE49-F238E27FC236}">
                <a16:creationId xmlns:a16="http://schemas.microsoft.com/office/drawing/2014/main" id="{66BF0DB1-F9B6-4B71-970C-AB5E1A09F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664" y="1337911"/>
            <a:ext cx="4076190" cy="5159432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0BA11B-F9A2-4F0C-B15C-C3ED554EE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8" y="1707519"/>
            <a:ext cx="6154009" cy="4420217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97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79930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Подивіться</a:t>
            </a:r>
            <a:r>
              <a:rPr lang="ru-RU" sz="2000" b="1" dirty="0"/>
              <a:t>, як </a:t>
            </a:r>
            <a:r>
              <a:rPr lang="ru-RU" sz="2000" b="1" dirty="0" err="1"/>
              <a:t>наші</a:t>
            </a:r>
            <a:r>
              <a:rPr lang="ru-RU" sz="2000" b="1" dirty="0"/>
              <a:t> </a:t>
            </a:r>
            <a:r>
              <a:rPr lang="ru-RU" sz="2000" b="1" dirty="0" err="1"/>
              <a:t>друзі</a:t>
            </a:r>
            <a:r>
              <a:rPr lang="ru-RU" sz="2000" b="1" dirty="0"/>
              <a:t> </a:t>
            </a:r>
            <a:r>
              <a:rPr lang="ru-RU" sz="2000" b="1" dirty="0" err="1"/>
              <a:t>зобразили</a:t>
            </a:r>
            <a:r>
              <a:rPr lang="ru-RU" sz="2000" b="1" dirty="0"/>
              <a:t> красу </a:t>
            </a:r>
            <a:r>
              <a:rPr lang="ru-RU" sz="2000" b="1" dirty="0" err="1"/>
              <a:t>довкілля</a:t>
            </a:r>
            <a:r>
              <a:rPr lang="ru-RU" sz="2000" b="1" dirty="0"/>
              <a:t>. </a:t>
            </a:r>
            <a:r>
              <a:rPr lang="ru-RU" sz="2000" b="1" dirty="0" err="1"/>
              <a:t>Хто</a:t>
            </a:r>
            <a:r>
              <a:rPr lang="ru-RU" sz="2000" b="1" dirty="0"/>
              <a:t> з них </a:t>
            </a:r>
            <a:r>
              <a:rPr lang="ru-RU" sz="2000" b="1" dirty="0" err="1"/>
              <a:t>які</a:t>
            </a:r>
            <a:r>
              <a:rPr lang="ru-RU" sz="2000" b="1" dirty="0"/>
              <a:t> </a:t>
            </a:r>
            <a:r>
              <a:rPr lang="ru-RU" sz="2000" b="1" dirty="0" err="1"/>
              <a:t>графічні</a:t>
            </a:r>
            <a:r>
              <a:rPr lang="ru-RU" sz="2000" b="1" dirty="0"/>
              <a:t> </a:t>
            </a:r>
            <a:r>
              <a:rPr lang="ru-RU" sz="2000" b="1" dirty="0" err="1"/>
              <a:t>засоби</a:t>
            </a:r>
            <a:r>
              <a:rPr lang="ru-RU" sz="2000" b="1" dirty="0"/>
              <a:t> </a:t>
            </a:r>
            <a:r>
              <a:rPr lang="ru-RU" sz="2000" b="1" dirty="0" err="1"/>
              <a:t>використав</a:t>
            </a:r>
            <a:r>
              <a:rPr lang="ru-RU" sz="2000" b="1" dirty="0"/>
              <a:t>?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C92EF0-C864-4286-A322-E068E22B5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97" y="1456402"/>
            <a:ext cx="11145805" cy="512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4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Фізкультхвилинка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9119B7A-EE3F-4C85-B067-F5C3A20660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9" y="1266380"/>
            <a:ext cx="11814711" cy="5328928"/>
          </a:xfrm>
          <a:prstGeom prst="rect">
            <a:avLst/>
          </a:prstGeom>
        </p:spPr>
      </p:pic>
      <p:pic>
        <p:nvPicPr>
          <p:cNvPr id="2" name="Фізкультхвилинка №3">
            <a:hlinkClick r:id="" action="ppaction://media"/>
            <a:extLst>
              <a:ext uri="{FF2B5EF4-FFF2-40B4-BE49-F238E27FC236}">
                <a16:creationId xmlns:a16="http://schemas.microsoft.com/office/drawing/2014/main" id="{ED02F633-AB42-452C-9DDA-EF6EDB3189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5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373" t="14523" r="8429" b="18095"/>
          <a:stretch/>
        </p:blipFill>
        <p:spPr>
          <a:xfrm>
            <a:off x="7023749" y="980304"/>
            <a:ext cx="4816930" cy="4425945"/>
          </a:xfrm>
          <a:prstGeom prst="rect">
            <a:avLst/>
          </a:prstGeom>
        </p:spPr>
      </p:pic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Правила безпеки на уроці образотворчого мистецтва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67663" y="5409852"/>
            <a:ext cx="4896133" cy="1237772"/>
          </a:xfrm>
          <a:prstGeom prst="round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Роботу розпочинати лише з дозволу вчителя.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86"/>
          <a:stretch/>
        </p:blipFill>
        <p:spPr>
          <a:xfrm>
            <a:off x="361667" y="1291851"/>
            <a:ext cx="4759324" cy="3820887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6984148" y="5409852"/>
            <a:ext cx="4896133" cy="1237772"/>
          </a:xfrm>
          <a:prstGeom prst="round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Використовувати інструмент тільки за призначенням.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59407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5" t="14048" r="9568" b="22143"/>
          <a:stretch/>
        </p:blipFill>
        <p:spPr>
          <a:xfrm>
            <a:off x="267663" y="1114676"/>
            <a:ext cx="5225144" cy="4376057"/>
          </a:xfrm>
          <a:prstGeom prst="rect">
            <a:avLst/>
          </a:prstGeom>
        </p:spPr>
      </p:pic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Правила безпеки на уроці образотворчого мистецтва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67663" y="5409852"/>
            <a:ext cx="4896133" cy="1237772"/>
          </a:xfrm>
          <a:prstGeom prst="round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Користуватися прийомами роботи з інструментами, як показав учитель.</a:t>
            </a:r>
            <a:endParaRPr lang="ru-RU" sz="28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16805" y="5409852"/>
            <a:ext cx="4896133" cy="1237772"/>
          </a:xfrm>
          <a:prstGeom prst="roundRect">
            <a:avLst/>
          </a:prstGeom>
          <a:solidFill>
            <a:srgbClr val="00B050"/>
          </a:solidFill>
          <a:ln>
            <a:solidFill>
              <a:srgbClr val="2F3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/>
              <a:t>Тримати своє робоче місце у належному порядку.</a:t>
            </a:r>
            <a:endParaRPr lang="ru-RU" sz="2800" b="1" dirty="0"/>
          </a:p>
        </p:txBody>
      </p:sp>
      <p:pic>
        <p:nvPicPr>
          <p:cNvPr id="4098" name="Picture 2" descr="https://img0.liveinternet.ru/images/attach/c/2/69/261/69261128_0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29" y="1224225"/>
            <a:ext cx="3968107" cy="409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08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99004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Використовуючи</a:t>
            </a:r>
            <a:r>
              <a:rPr lang="ru-RU" sz="2000" b="1" dirty="0"/>
              <a:t> </a:t>
            </a:r>
            <a:r>
              <a:rPr lang="ru-RU" sz="2000" b="1" dirty="0" err="1"/>
              <a:t>засоби</a:t>
            </a:r>
            <a:r>
              <a:rPr lang="ru-RU" sz="2000" b="1" dirty="0"/>
              <a:t> </a:t>
            </a:r>
            <a:r>
              <a:rPr lang="ru-RU" sz="2000" b="1" dirty="0" err="1"/>
              <a:t>виразності</a:t>
            </a:r>
            <a:r>
              <a:rPr lang="ru-RU" sz="2000" b="1" dirty="0"/>
              <a:t> </a:t>
            </a:r>
            <a:r>
              <a:rPr lang="ru-RU" sz="2000" b="1" dirty="0" err="1"/>
              <a:t>графіки</a:t>
            </a:r>
            <a:r>
              <a:rPr lang="ru-RU" sz="2000" b="1" dirty="0"/>
              <a:t>, </a:t>
            </a:r>
            <a:r>
              <a:rPr lang="ru-RU" sz="2000" b="1" dirty="0" err="1"/>
              <a:t>створіть</a:t>
            </a:r>
            <a:r>
              <a:rPr lang="ru-RU" sz="2000" b="1" dirty="0"/>
              <a:t> образ дерева: «</a:t>
            </a:r>
            <a:r>
              <a:rPr lang="ru-RU" sz="2000" b="1" dirty="0" err="1"/>
              <a:t>Ніжна</a:t>
            </a:r>
            <a:r>
              <a:rPr lang="ru-RU" sz="2000" b="1" dirty="0"/>
              <a:t> </a:t>
            </a:r>
            <a:r>
              <a:rPr lang="ru-RU" sz="2000" b="1" dirty="0" err="1"/>
              <a:t>берізка</a:t>
            </a:r>
            <a:r>
              <a:rPr lang="ru-RU" sz="2000" b="1" dirty="0"/>
              <a:t>», «</a:t>
            </a:r>
            <a:r>
              <a:rPr lang="ru-RU" sz="2000" b="1" dirty="0" err="1"/>
              <a:t>Кремезний</a:t>
            </a:r>
            <a:r>
              <a:rPr lang="ru-RU" sz="2000" b="1" dirty="0"/>
              <a:t> дуб», «Струнка тополя» (</a:t>
            </a:r>
            <a:r>
              <a:rPr lang="ru-RU" sz="2000" b="1" dirty="0" err="1"/>
              <a:t>кольорові</a:t>
            </a:r>
            <a:r>
              <a:rPr lang="ru-RU" sz="2000" b="1" dirty="0"/>
              <a:t> </a:t>
            </a:r>
            <a:r>
              <a:rPr lang="ru-RU" sz="2000" b="1" dirty="0" err="1"/>
              <a:t>олівці</a:t>
            </a:r>
            <a:r>
              <a:rPr lang="ru-RU" sz="2000" b="1" dirty="0"/>
              <a:t>, пастель). 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714313-FE35-49D9-8471-A589D18BBE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254838" y="1895150"/>
            <a:ext cx="1906194" cy="13589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BE47DC-5587-4C80-849C-D120FCCD89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8" t="-529" r="9385" b="10937"/>
          <a:stretch/>
        </p:blipFill>
        <p:spPr>
          <a:xfrm>
            <a:off x="158094" y="4902397"/>
            <a:ext cx="2099683" cy="1761253"/>
          </a:xfrm>
          <a:prstGeom prst="rect">
            <a:avLst/>
          </a:prstGeom>
        </p:spPr>
      </p:pic>
      <p:pic>
        <p:nvPicPr>
          <p:cNvPr id="8" name="Picture 2" descr="ÐÐ°ÑÑÐ¸Ð½ÐºÐ¸ Ð¿Ð¾ Ð·Ð°Ð¿ÑÐ¾ÑÑ Ð²Ð¸Ð´ÐµÐ¾">
            <a:extLst>
              <a:ext uri="{FF2B5EF4-FFF2-40B4-BE49-F238E27FC236}">
                <a16:creationId xmlns:a16="http://schemas.microsoft.com/office/drawing/2014/main" id="{8C4F1C12-3AD9-4FFC-B6AC-49A5703BB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34" b="17200"/>
          <a:stretch/>
        </p:blipFill>
        <p:spPr bwMode="auto">
          <a:xfrm>
            <a:off x="254838" y="3563770"/>
            <a:ext cx="1838270" cy="118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Дерево">
            <a:hlinkClick r:id="" action="ppaction://media"/>
            <a:extLst>
              <a:ext uri="{FF2B5EF4-FFF2-40B4-BE49-F238E27FC236}">
                <a16:creationId xmlns:a16="http://schemas.microsoft.com/office/drawing/2014/main" id="{AC294401-FEE5-4304-AA38-EB2F285285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687736" y="1456402"/>
            <a:ext cx="9249426" cy="5202802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478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9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73750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Послідовність малювання </a:t>
            </a:r>
            <a:r>
              <a:rPr lang="ru-RU" sz="2000" b="1" dirty="0"/>
              <a:t>дерева</a:t>
            </a:r>
            <a:r>
              <a:rPr lang="uk-UA" sz="2000" b="1" dirty="0">
                <a:solidFill>
                  <a:schemeClr val="bg1"/>
                </a:solidFill>
              </a:rPr>
              <a:t>. </a:t>
            </a:r>
            <a:r>
              <a:rPr lang="ru-RU" sz="2000" b="1" dirty="0" err="1"/>
              <a:t>Об’єднайте</a:t>
            </a:r>
            <a:r>
              <a:rPr lang="ru-RU" sz="2000" b="1" dirty="0"/>
              <a:t> </a:t>
            </a:r>
            <a:r>
              <a:rPr lang="ru-RU" sz="2000" b="1" dirty="0" err="1"/>
              <a:t>свої</a:t>
            </a:r>
            <a:r>
              <a:rPr lang="ru-RU" sz="2000" b="1" dirty="0"/>
              <a:t> </a:t>
            </a:r>
            <a:r>
              <a:rPr lang="ru-RU" sz="2000" b="1" dirty="0" err="1"/>
              <a:t>малюнки</a:t>
            </a:r>
            <a:r>
              <a:rPr lang="ru-RU" sz="2000" b="1" dirty="0"/>
              <a:t> в </a:t>
            </a:r>
            <a:r>
              <a:rPr lang="ru-RU" sz="2000" b="1" dirty="0" err="1"/>
              <a:t>колективну</a:t>
            </a:r>
            <a:r>
              <a:rPr lang="ru-RU" sz="2000" b="1" dirty="0"/>
              <a:t> </a:t>
            </a:r>
            <a:r>
              <a:rPr lang="ru-RU" sz="2000" b="1" dirty="0" err="1"/>
              <a:t>композицію</a:t>
            </a:r>
            <a:r>
              <a:rPr lang="ru-RU" sz="2000" b="1" dirty="0"/>
              <a:t> «</a:t>
            </a:r>
            <a:r>
              <a:rPr lang="ru-RU" sz="2000" b="1" dirty="0" err="1"/>
              <a:t>Збережи</a:t>
            </a:r>
            <a:r>
              <a:rPr lang="ru-RU" sz="2000" b="1" dirty="0"/>
              <a:t> дерева – </a:t>
            </a:r>
            <a:r>
              <a:rPr lang="ru-RU" sz="2000" b="1" dirty="0" err="1"/>
              <a:t>зелені</a:t>
            </a:r>
            <a:r>
              <a:rPr lang="ru-RU" sz="2000" b="1" dirty="0"/>
              <a:t> </a:t>
            </a:r>
            <a:r>
              <a:rPr lang="ru-RU" sz="2000" b="1" dirty="0" err="1"/>
              <a:t>легені</a:t>
            </a:r>
            <a:r>
              <a:rPr lang="ru-RU" sz="2000" b="1" dirty="0"/>
              <a:t> </a:t>
            </a:r>
            <a:r>
              <a:rPr lang="ru-RU" sz="2000" b="1" dirty="0" err="1"/>
              <a:t>планети</a:t>
            </a:r>
            <a:r>
              <a:rPr lang="ru-RU" sz="2000" b="1" dirty="0"/>
              <a:t>!».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626D486-D488-423C-A8EA-63A442779C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106" t="11509" r="34316" b="9193"/>
          <a:stretch/>
        </p:blipFill>
        <p:spPr>
          <a:xfrm>
            <a:off x="171247" y="1367137"/>
            <a:ext cx="3079837" cy="4350269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0CF5EB-2EBB-49FF-AFC0-C17116F529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106" t="11228" r="34316" b="9474"/>
          <a:stretch/>
        </p:blipFill>
        <p:spPr>
          <a:xfrm>
            <a:off x="2787705" y="2348622"/>
            <a:ext cx="3079837" cy="4350270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253E49-F1F3-435C-8D3E-176FDB07B49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4263" t="10837" r="34000" b="9895"/>
          <a:stretch/>
        </p:blipFill>
        <p:spPr>
          <a:xfrm>
            <a:off x="5946189" y="1367137"/>
            <a:ext cx="3096385" cy="4350271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C049DA-6F94-4182-A157-060026B8A82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4895" t="10948" r="34474" b="9193"/>
          <a:stretch/>
        </p:blipFill>
        <p:spPr>
          <a:xfrm>
            <a:off x="9121221" y="2348622"/>
            <a:ext cx="2966441" cy="4350271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002 - Музика для образотворчого мистецва">
            <a:hlinkClick r:id="" action="ppaction://media"/>
            <a:extLst>
              <a:ext uri="{FF2B5EF4-FFF2-40B4-BE49-F238E27FC236}">
                <a16:creationId xmlns:a16="http://schemas.microsoft.com/office/drawing/2014/main" id="{2C88DEF1-577D-4DA6-A2A2-6E8EA7B860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04800" y="6272172"/>
            <a:ext cx="426720" cy="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9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2020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Гімнастика для очей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F70354-AC86-4451-9374-B0ECE2C699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" t="19029" r="4683" b="16505"/>
          <a:stretch/>
        </p:blipFill>
        <p:spPr>
          <a:xfrm>
            <a:off x="683579" y="1678981"/>
            <a:ext cx="10955045" cy="44210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9EF476-82D4-43B3-AE2B-35C11B15486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13334" r="91845" b="74110"/>
          <a:stretch/>
        </p:blipFill>
        <p:spPr>
          <a:xfrm>
            <a:off x="84922" y="994737"/>
            <a:ext cx="889961" cy="86113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B75EE9E-5970-4B0B-8CE6-90C38836E6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5" t="16156" r="79686" b="74110"/>
          <a:stretch/>
        </p:blipFill>
        <p:spPr>
          <a:xfrm>
            <a:off x="2545966" y="1170555"/>
            <a:ext cx="889961" cy="66757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BC785B1-C6C8-413B-A06B-F8A6303C51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3" t="16156" r="62305" b="74110"/>
          <a:stretch/>
        </p:blipFill>
        <p:spPr>
          <a:xfrm>
            <a:off x="4834332" y="1297240"/>
            <a:ext cx="1326769" cy="6675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D879D9-742B-4C30-AD99-1676CEC463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8" t="14023" r="48280" b="76243"/>
          <a:stretch/>
        </p:blipFill>
        <p:spPr>
          <a:xfrm>
            <a:off x="7480204" y="1047751"/>
            <a:ext cx="1326769" cy="6675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34BDB6-5777-4128-9D6C-71ED898723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" t="27489" r="86147" b="62493"/>
          <a:stretch/>
        </p:blipFill>
        <p:spPr>
          <a:xfrm>
            <a:off x="10172473" y="1196418"/>
            <a:ext cx="1326769" cy="6870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431D62C-03FD-40A1-8C4E-BCB2832B74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1" t="25383" r="71147" b="62785"/>
          <a:stretch/>
        </p:blipFill>
        <p:spPr>
          <a:xfrm>
            <a:off x="10569540" y="3705658"/>
            <a:ext cx="1326769" cy="8114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E18D3F6-490A-4110-B448-E5E39ABA1A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3" t="25383" r="55945" b="62785"/>
          <a:stretch/>
        </p:blipFill>
        <p:spPr>
          <a:xfrm>
            <a:off x="9051636" y="5816026"/>
            <a:ext cx="1326769" cy="81147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44BD13F-B057-4F2B-9C2D-C391D49050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3" t="25383" r="45295" b="62785"/>
          <a:stretch/>
        </p:blipFill>
        <p:spPr>
          <a:xfrm>
            <a:off x="6464648" y="5816026"/>
            <a:ext cx="1326769" cy="81147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32C2FA8-B135-41AC-B440-801A008F91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6" t="26050" r="34532" b="62118"/>
          <a:stretch/>
        </p:blipFill>
        <p:spPr>
          <a:xfrm>
            <a:off x="4343625" y="6014121"/>
            <a:ext cx="1326769" cy="8114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AAA58F0-F4B7-4AD4-899B-9EF2E8E51CF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11" t="26050" r="18907" b="62118"/>
          <a:stretch/>
        </p:blipFill>
        <p:spPr>
          <a:xfrm>
            <a:off x="946115" y="5992671"/>
            <a:ext cx="1326769" cy="81147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008EE52-A5F1-4D33-B36B-23EB6CA70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8" t="26050" r="5240" b="62118"/>
          <a:stretch/>
        </p:blipFill>
        <p:spPr>
          <a:xfrm>
            <a:off x="20194" y="4367541"/>
            <a:ext cx="1326769" cy="81147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47DF2B3-9F46-4E8F-B9C7-7F44632F89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43" t="49358" r="34075" b="38810"/>
          <a:stretch/>
        </p:blipFill>
        <p:spPr>
          <a:xfrm>
            <a:off x="1361636" y="3567617"/>
            <a:ext cx="1052628" cy="64380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59883E8-FE86-4865-BD44-07468E48FA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1" t="49358" r="46240" b="40509"/>
          <a:stretch/>
        </p:blipFill>
        <p:spPr>
          <a:xfrm>
            <a:off x="4316418" y="3613837"/>
            <a:ext cx="827931" cy="55136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5B505AF-A426-4CDE-8BB9-0138108C43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3" t="50590" r="72488" b="39277"/>
          <a:stretch/>
        </p:blipFill>
        <p:spPr>
          <a:xfrm>
            <a:off x="6499238" y="3613837"/>
            <a:ext cx="1096830" cy="55136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E977F35-CB4E-4B02-B455-686FF88D30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6" t="62228" r="60425" b="27639"/>
          <a:stretch/>
        </p:blipFill>
        <p:spPr>
          <a:xfrm>
            <a:off x="10874836" y="5716987"/>
            <a:ext cx="1096830" cy="551368"/>
          </a:xfrm>
          <a:prstGeom prst="rect">
            <a:avLst/>
          </a:prstGeom>
        </p:spPr>
      </p:pic>
      <p:pic>
        <p:nvPicPr>
          <p:cNvPr id="2" name="Гімнастика для очей №4">
            <a:hlinkClick r:id="" action="ppaction://media"/>
            <a:extLst>
              <a:ext uri="{FF2B5EF4-FFF2-40B4-BE49-F238E27FC236}">
                <a16:creationId xmlns:a16="http://schemas.microsoft.com/office/drawing/2014/main" id="{B8076168-520D-4BBD-8E0A-9AD21652BC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1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659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Продемонструйте власні малюнки.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7F2024-9261-40F3-9955-052C45E78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2"/>
          <a:stretch/>
        </p:blipFill>
        <p:spPr>
          <a:xfrm>
            <a:off x="3355596" y="1098637"/>
            <a:ext cx="6151159" cy="5633528"/>
          </a:xfrm>
          <a:prstGeom prst="rect">
            <a:avLst/>
          </a:prstGeom>
        </p:spPr>
      </p:pic>
      <p:pic>
        <p:nvPicPr>
          <p:cNvPr id="3074" name="Picture 2" descr="Изображения Дерево графика | Бесплатные векторы, стоковые фото и PSD">
            <a:extLst>
              <a:ext uri="{FF2B5EF4-FFF2-40B4-BE49-F238E27FC236}">
                <a16:creationId xmlns:a16="http://schemas.microsoft.com/office/drawing/2014/main" id="{FDF5CC9B-60AE-41E0-9B34-C18EBE085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703" y="3657600"/>
            <a:ext cx="1446845" cy="1721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44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494529"/>
            <a:ext cx="8732066" cy="641252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/>
              <a:t>Повправляйтеся</a:t>
            </a:r>
            <a:r>
              <a:rPr lang="ru-RU" sz="2000" b="1" dirty="0"/>
              <a:t> разом з Мед-Артом </a:t>
            </a:r>
            <a:r>
              <a:rPr lang="ru-RU" sz="2000" b="1" dirty="0" err="1"/>
              <a:t>зображувати</a:t>
            </a:r>
            <a:r>
              <a:rPr lang="ru-RU" sz="2000" b="1" dirty="0"/>
              <a:t> дерева на </a:t>
            </a:r>
            <a:r>
              <a:rPr lang="ru-RU" sz="2000" b="1" dirty="0" err="1"/>
              <a:t>комп’ютері</a:t>
            </a:r>
            <a:r>
              <a:rPr lang="ru-RU" sz="2000" b="1" dirty="0"/>
              <a:t> </a:t>
            </a:r>
            <a:r>
              <a:rPr lang="ru-RU" sz="2000" b="1" dirty="0" err="1"/>
              <a:t>чи</a:t>
            </a:r>
            <a:r>
              <a:rPr lang="ru-RU" sz="2000" b="1" dirty="0"/>
              <a:t> </a:t>
            </a:r>
            <a:r>
              <a:rPr lang="ru-RU" sz="2000" b="1" dirty="0" err="1"/>
              <a:t>планшеті</a:t>
            </a:r>
            <a:r>
              <a:rPr lang="ru-RU" sz="2000" b="1" dirty="0"/>
              <a:t>.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2B64A09-766B-42C4-8DEE-5090341B4E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0"/>
          <a:stretch/>
        </p:blipFill>
        <p:spPr>
          <a:xfrm>
            <a:off x="959384" y="1769932"/>
            <a:ext cx="4291321" cy="49289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5E4B67-F4EF-4A52-872E-BAD41668F4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8" t="9901" r="9770" b="20112"/>
          <a:stretch/>
        </p:blipFill>
        <p:spPr>
          <a:xfrm>
            <a:off x="6412720" y="1306566"/>
            <a:ext cx="5012467" cy="470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1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6F18290F-02C1-493B-B24A-343BB9484D7F}"/>
              </a:ext>
            </a:extLst>
          </p:cNvPr>
          <p:cNvSpPr/>
          <p:nvPr/>
        </p:nvSpPr>
        <p:spPr>
          <a:xfrm>
            <a:off x="3355596" y="494529"/>
            <a:ext cx="8732066" cy="485775"/>
          </a:xfrm>
          <a:prstGeom prst="rect">
            <a:avLst/>
          </a:prstGeom>
          <a:solidFill>
            <a:srgbClr val="2F324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>
                <a:solidFill>
                  <a:schemeClr val="bg1"/>
                </a:solidFill>
              </a:rPr>
              <a:t>Рефлексійна</a:t>
            </a:r>
            <a:r>
              <a:rPr lang="uk-UA" sz="2000" b="1" dirty="0">
                <a:solidFill>
                  <a:schemeClr val="bg1"/>
                </a:solidFill>
              </a:rPr>
              <a:t> вправа «Дерево зростання»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8" name="Дата 1">
            <a:extLst>
              <a:ext uri="{FF2B5EF4-FFF2-40B4-BE49-F238E27FC236}">
                <a16:creationId xmlns:a16="http://schemas.microsoft.com/office/drawing/2014/main" id="{37B11F9D-A2DF-4436-8B3D-7D173A225923}"/>
              </a:ext>
            </a:extLst>
          </p:cNvPr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12.08.2021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4C5E1-3716-4492-BBB5-B41AA4913A2C}"/>
              </a:ext>
            </a:extLst>
          </p:cNvPr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✓ Разноцветные кленовые листья #24 скачать клипарт бесплатно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31" y="1082438"/>
            <a:ext cx="5944969" cy="526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19346794">
            <a:off x="1188603" y="4073355"/>
            <a:ext cx="2731466" cy="5107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дуже сподобалось</a:t>
            </a:r>
          </a:p>
        </p:txBody>
      </p:sp>
      <p:sp>
        <p:nvSpPr>
          <p:cNvPr id="11" name="TextBox 10"/>
          <p:cNvSpPr txBox="1"/>
          <p:nvPr/>
        </p:nvSpPr>
        <p:spPr>
          <a:xfrm rot="21361312">
            <a:off x="2576426" y="2167011"/>
            <a:ext cx="2328441" cy="51077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не сподобалось</a:t>
            </a:r>
          </a:p>
        </p:txBody>
      </p:sp>
      <p:sp>
        <p:nvSpPr>
          <p:cNvPr id="12" name="TextBox 11"/>
          <p:cNvSpPr txBox="1"/>
          <p:nvPr/>
        </p:nvSpPr>
        <p:spPr>
          <a:xfrm rot="2350801">
            <a:off x="3873261" y="3806714"/>
            <a:ext cx="1950825" cy="510778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сподобалось</a:t>
            </a:r>
          </a:p>
        </p:txBody>
      </p:sp>
      <p:pic>
        <p:nvPicPr>
          <p:cNvPr id="1030" name="Picture 6" descr="Клипарт#елка#дерево#деревья#clipart#wood# | Дерев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974" y="1077930"/>
            <a:ext cx="4212226" cy="578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сенние листья клена - Поиск в Google | Leaf art, Plant leav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29" y="1525545"/>
            <a:ext cx="1241740" cy="11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129" y="1288332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✓ Красный кленовый лист #33 скачать клипарт бесплатно - Clipart-D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3247909"/>
            <a:ext cx="10001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✓ Красный кленовый лист #33 скачать клипарт бесплатно - Clipart-D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575" y="2276245"/>
            <a:ext cx="10001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✓ Красный кленовый лист #33 скачать клипарт бесплатно - Clipart-DB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246" y="3853297"/>
            <a:ext cx="10001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9401" y="1744772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568" y="2728228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0210" y="2268120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898" y="2268120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осенние листья клена - Поиск в Google | Leaf art, Plant leav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29" y="2276245"/>
            <a:ext cx="1241740" cy="11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осенние листья клена - Поиск в Google | Leaf art, Plant leav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5654" y="2376809"/>
            <a:ext cx="1241740" cy="11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осенние листья клена - Поиск в Google | Leaf art, Plant leav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913" y="3064424"/>
            <a:ext cx="1241740" cy="11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осенние листья клена - Поиск в Google | Leaf art, Plant leaves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928" y="3064424"/>
            <a:ext cx="1241740" cy="115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485" y="1288384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49" y="2010888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949" y="2887290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704" y="2887290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464" y="1143437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431" y="3428095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129" y="1791178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Наклейка Листочек PNG - AVATAN PLU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442" y="2872061"/>
            <a:ext cx="829227" cy="81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07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2673</TotalTime>
  <Words>694</Words>
  <Application>Microsoft Office PowerPoint</Application>
  <PresentationFormat>Широкий екран</PresentationFormat>
  <Paragraphs>106</Paragraphs>
  <Slides>25</Slides>
  <Notes>0</Notes>
  <HiddenSlides>0</HiddenSlides>
  <MMClips>4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Monotype Corsiva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Vasyl Tsupa</dc:creator>
  <cp:lastModifiedBy>Юлія Цупа</cp:lastModifiedBy>
  <cp:revision>154</cp:revision>
  <dcterms:created xsi:type="dcterms:W3CDTF">2018-01-05T16:38:53Z</dcterms:created>
  <dcterms:modified xsi:type="dcterms:W3CDTF">2021-08-12T20:12:45Z</dcterms:modified>
</cp:coreProperties>
</file>