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92" r:id="rId3"/>
    <p:sldId id="280" r:id="rId4"/>
    <p:sldId id="278" r:id="rId5"/>
    <p:sldId id="286" r:id="rId6"/>
    <p:sldId id="287" r:id="rId7"/>
    <p:sldId id="288" r:id="rId8"/>
    <p:sldId id="289" r:id="rId9"/>
    <p:sldId id="282" r:id="rId10"/>
    <p:sldId id="283" r:id="rId11"/>
    <p:sldId id="285" r:id="rId12"/>
    <p:sldId id="281" r:id="rId13"/>
    <p:sldId id="291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4660"/>
  </p:normalViewPr>
  <p:slideViewPr>
    <p:cSldViewPr>
      <p:cViewPr varScale="1">
        <p:scale>
          <a:sx n="162" d="100"/>
          <a:sy n="162" d="100"/>
        </p:scale>
        <p:origin x="1686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20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96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5935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5474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8066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0669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667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35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270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3454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1888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9986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86291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377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406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69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953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11.09.2022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784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3000"/>
            <a:lum/>
          </a:blip>
          <a:srcRect/>
          <a:stretch>
            <a:fillRect l="-29000" r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941611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Segoe Print" panose="02000600000000000000" pitchFamily="2" charset="0"/>
                <a:cs typeface="Times New Roman" pitchFamily="18" charset="0"/>
              </a:rPr>
              <a:t>ФАСТІВСЬКИЙ ЦЕНТР ВІЙСЬКОВО-ПАТРІОТИЧНОГО ВИХОВАННЯ «ГАРТ» </a:t>
            </a:r>
            <a:endParaRPr lang="ru-RU" sz="2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Segoe Print" panose="02000600000000000000" pitchFamily="2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661248"/>
            <a:ext cx="9144000" cy="936104"/>
          </a:xfrm>
          <a:solidFill>
            <a:schemeClr val="bg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r"/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Підготував вчитель  предмету 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Захист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uk-UA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uk-UA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Камінський</a:t>
            </a:r>
            <a:r>
              <a:rPr lang="uk-UA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Олександр Ігорович</a:t>
            </a:r>
            <a:endParaRPr lang="ru-RU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" y="3076503"/>
            <a:ext cx="9143999" cy="138499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Заняття 1.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Система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світової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колективної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Система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безпеки</a:t>
            </a:r>
            <a:r>
              <a:rPr lang="ru-RU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uk-UA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. Міжнародне військове співробітництво</a:t>
            </a:r>
            <a:endParaRPr lang="ru-RU" sz="2800" b="1" dirty="0">
              <a:ln/>
              <a:solidFill>
                <a:sysClr val="windowText" lastClr="0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060848"/>
            <a:ext cx="8460432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uk-UA" sz="2800" dirty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itchFamily="18" charset="0"/>
              </a:rPr>
              <a:t>Розділ 1. Основи національної безпеки України</a:t>
            </a:r>
            <a:endParaRPr lang="ru-RU" sz="280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368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sz="2800" dirty="0"/>
              <a:t>    21 березня 2014 року держави-учасниці ОБСЄ ухвалили рішення про </a:t>
            </a:r>
            <a:r>
              <a:rPr lang="uk-UA" sz="2800" b="1" dirty="0"/>
              <a:t>направлення  в Україну Спеціальної моніторингової місії ОБСЄ( СММ ОБСЄ)</a:t>
            </a:r>
          </a:p>
          <a:p>
            <a:pPr>
              <a:buNone/>
            </a:pPr>
            <a:endParaRPr lang="uk-UA" sz="2800" b="1" dirty="0"/>
          </a:p>
          <a:p>
            <a:pPr>
              <a:buNone/>
            </a:pPr>
            <a:endParaRPr lang="uk-UA" sz="2800" b="1" dirty="0"/>
          </a:p>
          <a:p>
            <a:pPr>
              <a:buNone/>
            </a:pPr>
            <a:endParaRPr lang="uk-UA" sz="2800" b="1" dirty="0"/>
          </a:p>
          <a:p>
            <a:pPr>
              <a:buNone/>
            </a:pPr>
            <a:endParaRPr lang="uk-UA" sz="2800" b="1" dirty="0"/>
          </a:p>
          <a:p>
            <a:pPr>
              <a:buNone/>
            </a:pPr>
            <a:endParaRPr lang="uk-UA" sz="2800" b="1" dirty="0"/>
          </a:p>
          <a:p>
            <a:pPr>
              <a:buNone/>
            </a:pPr>
            <a:endParaRPr lang="uk-UA" sz="2800" b="1" dirty="0"/>
          </a:p>
          <a:p>
            <a:pPr>
              <a:buNone/>
            </a:pPr>
            <a:endParaRPr lang="uk-UA" sz="2800" b="1" dirty="0"/>
          </a:p>
          <a:p>
            <a:pPr>
              <a:buNone/>
            </a:pPr>
            <a:r>
              <a:rPr lang="uk-UA" sz="2800" b="1" dirty="0"/>
              <a:t>    </a:t>
            </a:r>
            <a:r>
              <a:rPr lang="uk-UA" sz="2800" dirty="0"/>
              <a:t>Це місія </a:t>
            </a:r>
            <a:r>
              <a:rPr lang="uk-UA" sz="2800" b="1" dirty="0"/>
              <a:t>неозброєних цивільних спостерігачів ОБСЄ</a:t>
            </a:r>
            <a:r>
              <a:rPr lang="uk-UA" sz="2800" dirty="0"/>
              <a:t>,яка тимчасово проводить моніторинг та звітує про ситуацію з дотримання </a:t>
            </a:r>
            <a:r>
              <a:rPr lang="uk-UA" sz="2800" b="1" dirty="0"/>
              <a:t>прав людини та гуманітарну ситуацію </a:t>
            </a:r>
            <a:r>
              <a:rPr lang="uk-UA" sz="2800" dirty="0"/>
              <a:t>як у зоні конфлікту на Донбасі,так і по всій території України</a:t>
            </a:r>
            <a:endParaRPr lang="ru-RU" sz="2800" dirty="0"/>
          </a:p>
        </p:txBody>
      </p:sp>
      <p:pic>
        <p:nvPicPr>
          <p:cNvPr id="4" name="Рисунок 3" descr="16864_279ff1b607929db8f2ea37ff608f24e5_83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68760"/>
            <a:ext cx="4499992" cy="3312368"/>
          </a:xfrm>
          <a:prstGeom prst="rect">
            <a:avLst/>
          </a:prstGeom>
        </p:spPr>
      </p:pic>
      <p:pic>
        <p:nvPicPr>
          <p:cNvPr id="5" name="Рисунок 4" descr="39377073_3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1268760"/>
            <a:ext cx="4644008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r>
              <a:rPr lang="uk-UA" sz="3200" b="1" dirty="0"/>
              <a:t>4.Перспективи вступу України в НАТО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4283968" cy="587727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/>
              <a:t>   </a:t>
            </a:r>
            <a:r>
              <a:rPr lang="uk-UA" sz="2800" dirty="0"/>
              <a:t>В установчому документі </a:t>
            </a:r>
            <a:r>
              <a:rPr lang="uk-UA" sz="2800" b="1" dirty="0"/>
              <a:t>НАТО(ст.10 Північноатлантичного договору) </a:t>
            </a:r>
            <a:r>
              <a:rPr lang="uk-UA" sz="2800" dirty="0"/>
              <a:t>проголошується,що кожна європейська держава,яка здатна розвивати принципи цього Договору і сприяти безпеці в Північноатлантичному регіоні,</a:t>
            </a:r>
            <a:r>
              <a:rPr lang="uk-UA" sz="2800" b="1" dirty="0"/>
              <a:t>може бути запрошена до приєднання до НАТО</a:t>
            </a:r>
            <a:endParaRPr lang="ru-RU" sz="2800" b="1" dirty="0"/>
          </a:p>
        </p:txBody>
      </p:sp>
      <p:pic>
        <p:nvPicPr>
          <p:cNvPr id="4" name="Рисунок 3" descr="ukraina_nato_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836712"/>
            <a:ext cx="4860032" cy="3024336"/>
          </a:xfrm>
          <a:prstGeom prst="rect">
            <a:avLst/>
          </a:prstGeom>
        </p:spPr>
      </p:pic>
      <p:pic>
        <p:nvPicPr>
          <p:cNvPr id="5" name="Рисунок 4" descr="345px-NATO_relations_in_Europe_(disputed_territories)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3861048"/>
            <a:ext cx="4932040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4" name="Содержимое 3" descr="jiznenn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052736"/>
            <a:ext cx="8136904" cy="5622174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 </a:t>
            </a:r>
            <a:endParaRPr lang="ru-RU" dirty="0"/>
          </a:p>
        </p:txBody>
      </p:sp>
      <p:pic>
        <p:nvPicPr>
          <p:cNvPr id="4" name="Содержимое 3" descr="halabov-11-6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78543" cy="68580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086102" cy="836712"/>
          </a:xfrm>
        </p:spPr>
        <p:txBody>
          <a:bodyPr>
            <a:normAutofit/>
          </a:bodyPr>
          <a:lstStyle/>
          <a:p>
            <a:pPr algn="ctr"/>
            <a:r>
              <a:rPr lang="uk-UA" sz="4000" b="1" dirty="0">
                <a:latin typeface="Arial Black" panose="020B0A04020102020204" pitchFamily="34" charset="0"/>
              </a:rPr>
              <a:t>Навчальні питання</a:t>
            </a:r>
            <a:endParaRPr lang="ru-RU" sz="4000" b="1" dirty="0">
              <a:latin typeface="Arial Black" panose="020B0A04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348880"/>
            <a:ext cx="8086102" cy="3600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dirty="0"/>
              <a:t>   </a:t>
            </a:r>
            <a:r>
              <a:rPr lang="uk-UA" sz="3600" dirty="0">
                <a:latin typeface="Gabriola" panose="04040605051002020D02" pitchFamily="82" charset="0"/>
              </a:rPr>
              <a:t>1. Система світової колективної безпеки.</a:t>
            </a:r>
          </a:p>
          <a:p>
            <a:pPr>
              <a:buNone/>
            </a:pPr>
            <a:r>
              <a:rPr lang="uk-UA" sz="3600" dirty="0">
                <a:latin typeface="Gabriola" panose="04040605051002020D02" pitchFamily="82" charset="0"/>
              </a:rPr>
              <a:t>   2. Система національної  безпеки України.</a:t>
            </a:r>
          </a:p>
          <a:p>
            <a:pPr>
              <a:buNone/>
            </a:pPr>
            <a:r>
              <a:rPr lang="uk-UA" sz="3600" dirty="0">
                <a:latin typeface="Gabriola" panose="04040605051002020D02" pitchFamily="82" charset="0"/>
              </a:rPr>
              <a:t>   3. Формати відносин України з НАТО та структурами системи колективної безпеки.</a:t>
            </a:r>
          </a:p>
          <a:p>
            <a:pPr>
              <a:buNone/>
            </a:pPr>
            <a:r>
              <a:rPr lang="uk-UA" sz="3600" dirty="0">
                <a:latin typeface="Gabriola" panose="04040605051002020D02" pitchFamily="82" charset="0"/>
              </a:rPr>
              <a:t>   4. Перспективи вступу України в НАТО.</a:t>
            </a:r>
            <a:endParaRPr lang="ru-RU" sz="3600" dirty="0">
              <a:latin typeface="Gabriola" panose="04040605051002020D02" pitchFamily="82" charset="0"/>
            </a:endParaRPr>
          </a:p>
          <a:p>
            <a:pPr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4807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sz="3200" b="1" dirty="0">
                <a:latin typeface="Franklin Gothic Heavy" panose="020B0903020102020204" pitchFamily="34" charset="0"/>
              </a:rPr>
              <a:t>1. Система світової колективної безпеки</a:t>
            </a:r>
            <a:endParaRPr lang="ru-RU" sz="3200" b="1" dirty="0">
              <a:latin typeface="Franklin Gothic Heavy" panose="020B0903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609329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400" b="1" dirty="0">
                <a:latin typeface="Franklin Gothic Medium" panose="020B0603020102020204" pitchFamily="34" charset="0"/>
              </a:rPr>
              <a:t>Світова (міжнародна) безпека</a:t>
            </a:r>
            <a:r>
              <a:rPr lang="en-US" sz="2400" dirty="0">
                <a:latin typeface="Franklin Gothic Medium" panose="020B0603020102020204" pitchFamily="34" charset="0"/>
              </a:rPr>
              <a:t> —</a:t>
            </a:r>
            <a:r>
              <a:rPr lang="uk-UA" sz="2400" dirty="0">
                <a:latin typeface="Franklin Gothic Medium" panose="020B0603020102020204" pitchFamily="34" charset="0"/>
              </a:rPr>
              <a:t> це стан міжнародних відносин,за якого їх </a:t>
            </a:r>
            <a:r>
              <a:rPr lang="uk-UA" sz="2400" dirty="0" err="1">
                <a:latin typeface="Franklin Gothic Medium" panose="020B0603020102020204" pitchFamily="34" charset="0"/>
              </a:rPr>
              <a:t>суб</a:t>
            </a:r>
            <a:r>
              <a:rPr lang="en-US" sz="2400" dirty="0">
                <a:latin typeface="Franklin Gothic Medium" panose="020B0603020102020204" pitchFamily="34" charset="0"/>
              </a:rPr>
              <a:t>’</a:t>
            </a:r>
            <a:r>
              <a:rPr lang="uk-UA" sz="2400" dirty="0" err="1">
                <a:latin typeface="Franklin Gothic Medium" panose="020B0603020102020204" pitchFamily="34" charset="0"/>
              </a:rPr>
              <a:t>єктам</a:t>
            </a:r>
            <a:r>
              <a:rPr lang="uk-UA" sz="2400" dirty="0">
                <a:latin typeface="Franklin Gothic Medium" panose="020B0603020102020204" pitchFamily="34" charset="0"/>
              </a:rPr>
              <a:t> (державам) </a:t>
            </a:r>
            <a:r>
              <a:rPr lang="uk-UA" sz="2400" u="sng" dirty="0">
                <a:latin typeface="Franklin Gothic Medium" panose="020B0603020102020204" pitchFamily="34" charset="0"/>
              </a:rPr>
              <a:t>не загрожує небезпека війни або інше посягання ззовні </a:t>
            </a:r>
            <a:r>
              <a:rPr lang="uk-UA" sz="2400" dirty="0">
                <a:latin typeface="Franklin Gothic Medium" panose="020B0603020102020204" pitchFamily="34" charset="0"/>
              </a:rPr>
              <a:t>на суверенне існування і незалежний розвиток.</a:t>
            </a:r>
          </a:p>
          <a:p>
            <a:pPr>
              <a:buNone/>
            </a:pPr>
            <a:endParaRPr lang="uk-UA" sz="2400" dirty="0">
              <a:latin typeface="Franklin Gothic Medium" panose="020B0603020102020204" pitchFamily="34" charset="0"/>
            </a:endParaRPr>
          </a:p>
          <a:p>
            <a:pPr algn="ctr">
              <a:buNone/>
            </a:pPr>
            <a:r>
              <a:rPr lang="uk-UA" sz="2400" b="1" dirty="0">
                <a:latin typeface="Franklin Gothic Medium" panose="020B0603020102020204" pitchFamily="34" charset="0"/>
              </a:rPr>
              <a:t>Система колективної безпеки</a:t>
            </a:r>
            <a:r>
              <a:rPr lang="en-US" sz="2400" b="1" dirty="0">
                <a:latin typeface="Franklin Gothic Medium" panose="020B0603020102020204" pitchFamily="34" charset="0"/>
              </a:rPr>
              <a:t> </a:t>
            </a:r>
            <a:r>
              <a:rPr lang="en-US" sz="2400" dirty="0">
                <a:latin typeface="Franklin Gothic Medium" panose="020B0603020102020204" pitchFamily="34" charset="0"/>
              </a:rPr>
              <a:t>—</a:t>
            </a:r>
            <a:r>
              <a:rPr lang="uk-UA" sz="2400" dirty="0">
                <a:latin typeface="Franklin Gothic Medium" panose="020B0603020102020204" pitchFamily="34" charset="0"/>
              </a:rPr>
              <a:t>це </a:t>
            </a:r>
            <a:r>
              <a:rPr lang="uk-UA" sz="2400" u="sng" dirty="0">
                <a:latin typeface="Franklin Gothic Medium" panose="020B0603020102020204" pitchFamily="34" charset="0"/>
              </a:rPr>
              <a:t>сукупність</a:t>
            </a:r>
            <a:r>
              <a:rPr lang="uk-UA" sz="2400" dirty="0">
                <a:latin typeface="Franklin Gothic Medium" panose="020B0603020102020204" pitchFamily="34" charset="0"/>
              </a:rPr>
              <a:t> міждержавних організацій,міжнародних договорів та угод,колективних органів і сил,створена зусиллями кількох держав або всієї світової спільноти </a:t>
            </a:r>
            <a:r>
              <a:rPr lang="uk-UA" sz="2400" u="sng" dirty="0">
                <a:latin typeface="Franklin Gothic Medium" panose="020B0603020102020204" pitchFamily="34" charset="0"/>
              </a:rPr>
              <a:t>для запобігання різного  роду загрозам </a:t>
            </a:r>
            <a:r>
              <a:rPr lang="uk-UA" sz="2400" dirty="0">
                <a:latin typeface="Franklin Gothic Medium" panose="020B0603020102020204" pitchFamily="34" charset="0"/>
              </a:rPr>
              <a:t>(економічним,військовим,екологічним та ін.) існуванню і розвитку людської цивілізації на регіональному або глобальному рівні або нейтралізації їх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1115616" y="227687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499992" y="227687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7884368" y="2276872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image0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5301208"/>
            <a:ext cx="8496944" cy="13167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uk-UA" sz="2400" b="1" dirty="0">
                <a:latin typeface="Franklin Gothic Heavy" panose="020B0903020102020204" pitchFamily="34" charset="0"/>
              </a:rPr>
              <a:t>Універсальна система колективної безпеки </a:t>
            </a:r>
            <a:r>
              <a:rPr lang="uk-UA" sz="2400" dirty="0">
                <a:latin typeface="Franklin Gothic Heavy" panose="020B0903020102020204" pitchFamily="34" charset="0"/>
              </a:rPr>
              <a:t>заснована на нормах Статуту ООН і передбачає дії держав-членів ООН відповідно до рішень цієї організації</a:t>
            </a:r>
          </a:p>
          <a:p>
            <a:pPr>
              <a:buNone/>
            </a:pPr>
            <a:endParaRPr lang="uk-UA" sz="2400" b="1" dirty="0"/>
          </a:p>
          <a:p>
            <a:pPr>
              <a:buNone/>
            </a:pPr>
            <a:endParaRPr lang="uk-UA" sz="2400" b="1" dirty="0"/>
          </a:p>
          <a:p>
            <a:pPr>
              <a:buNone/>
            </a:pPr>
            <a:endParaRPr lang="uk-UA" sz="2400" b="1" dirty="0"/>
          </a:p>
          <a:p>
            <a:pPr>
              <a:buNone/>
            </a:pPr>
            <a:endParaRPr lang="uk-UA" sz="2400" b="1" dirty="0"/>
          </a:p>
          <a:p>
            <a:pPr>
              <a:buNone/>
            </a:pPr>
            <a:endParaRPr lang="uk-UA" sz="2400" b="1" dirty="0"/>
          </a:p>
          <a:p>
            <a:pPr algn="ctr">
              <a:buNone/>
            </a:pPr>
            <a:r>
              <a:rPr lang="uk-UA" sz="2400" b="1" dirty="0">
                <a:latin typeface="Franklin Gothic Heavy" panose="020B0903020102020204" pitchFamily="34" charset="0"/>
              </a:rPr>
              <a:t>Система колективних заходів,закріплена в Статуті ООН,охоплює</a:t>
            </a:r>
            <a:r>
              <a:rPr lang="uk-UA" sz="2400" b="1" dirty="0"/>
              <a:t>:</a:t>
            </a:r>
          </a:p>
          <a:p>
            <a:pPr algn="ctr">
              <a:buNone/>
            </a:pPr>
            <a:r>
              <a:rPr lang="ru-RU" sz="2400" dirty="0" err="1">
                <a:latin typeface="Franklin Gothic Medium" panose="020B0603020102020204" pitchFamily="34" charset="0"/>
              </a:rPr>
              <a:t>♦заходи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щодо</a:t>
            </a:r>
            <a:r>
              <a:rPr lang="ru-RU" sz="2400" dirty="0">
                <a:latin typeface="Franklin Gothic Medium" panose="020B0603020102020204" pitchFamily="34" charset="0"/>
              </a:rPr>
              <a:t> заборони погрози силою </a:t>
            </a:r>
            <a:r>
              <a:rPr lang="ru-RU" sz="2400" dirty="0" err="1">
                <a:latin typeface="Franklin Gothic Medium" panose="020B0603020102020204" pitchFamily="34" charset="0"/>
              </a:rPr>
              <a:t>або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її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застосування</a:t>
            </a:r>
            <a:r>
              <a:rPr lang="ru-RU" sz="2400" dirty="0">
                <a:latin typeface="Franklin Gothic Medium" panose="020B0603020102020204" pitchFamily="34" charset="0"/>
              </a:rPr>
              <a:t> у </a:t>
            </a:r>
            <a:r>
              <a:rPr lang="ru-RU" sz="2400" dirty="0" err="1">
                <a:latin typeface="Franklin Gothic Medium" panose="020B0603020102020204" pitchFamily="34" charset="0"/>
              </a:rPr>
              <a:t>відносинах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між</a:t>
            </a:r>
            <a:r>
              <a:rPr lang="ru-RU" sz="2400" dirty="0">
                <a:latin typeface="Franklin Gothic Medium" panose="020B0603020102020204" pitchFamily="34" charset="0"/>
              </a:rPr>
              <a:t> державами;</a:t>
            </a:r>
          </a:p>
          <a:p>
            <a:pPr algn="ctr">
              <a:buNone/>
            </a:pPr>
            <a:r>
              <a:rPr lang="ru-RU" sz="2400" dirty="0" err="1">
                <a:latin typeface="Franklin Gothic Medium" panose="020B0603020102020204" pitchFamily="34" charset="0"/>
              </a:rPr>
              <a:t>♦заходи</a:t>
            </a:r>
            <a:r>
              <a:rPr lang="ru-RU" sz="2400" dirty="0">
                <a:latin typeface="Franklin Gothic Medium" panose="020B0603020102020204" pitchFamily="34" charset="0"/>
              </a:rPr>
              <a:t> мирного </a:t>
            </a:r>
            <a:r>
              <a:rPr lang="ru-RU" sz="2400" dirty="0" err="1">
                <a:latin typeface="Franklin Gothic Medium" panose="020B0603020102020204" pitchFamily="34" charset="0"/>
              </a:rPr>
              <a:t>розв</a:t>
            </a:r>
            <a:r>
              <a:rPr lang="en-US" sz="2400" dirty="0">
                <a:latin typeface="Franklin Gothic Medium" panose="020B0603020102020204" pitchFamily="34" charset="0"/>
              </a:rPr>
              <a:t>’</a:t>
            </a:r>
            <a:r>
              <a:rPr lang="ru-RU" sz="2400" dirty="0" err="1">
                <a:latin typeface="Franklin Gothic Medium" panose="020B0603020102020204" pitchFamily="34" charset="0"/>
              </a:rPr>
              <a:t>язання</a:t>
            </a:r>
            <a:r>
              <a:rPr lang="ru-RU" sz="2400" dirty="0">
                <a:latin typeface="Franklin Gothic Medium" panose="020B0603020102020204" pitchFamily="34" charset="0"/>
              </a:rPr>
              <a:t> м</a:t>
            </a:r>
            <a:r>
              <a:rPr lang="uk-UA" sz="2400" dirty="0" err="1">
                <a:latin typeface="Franklin Gothic Medium" panose="020B0603020102020204" pitchFamily="34" charset="0"/>
              </a:rPr>
              <a:t>іжнародних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суперечок</a:t>
            </a:r>
            <a:r>
              <a:rPr lang="ru-RU" sz="2400" dirty="0">
                <a:latin typeface="Franklin Gothic Medium" panose="020B0603020102020204" pitchFamily="34" charset="0"/>
              </a:rPr>
              <a:t>;</a:t>
            </a:r>
          </a:p>
          <a:p>
            <a:pPr algn="ctr">
              <a:buNone/>
            </a:pPr>
            <a:r>
              <a:rPr lang="ru-RU" sz="2400" dirty="0" err="1">
                <a:latin typeface="Franklin Gothic Medium" panose="020B0603020102020204" pitchFamily="34" charset="0"/>
              </a:rPr>
              <a:t>♦заходи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розброєння</a:t>
            </a:r>
            <a:r>
              <a:rPr lang="ru-RU" sz="2400" dirty="0">
                <a:latin typeface="Franklin Gothic Medium" panose="020B0603020102020204" pitchFamily="34" charset="0"/>
              </a:rPr>
              <a:t>;</a:t>
            </a:r>
          </a:p>
          <a:p>
            <a:pPr algn="ctr">
              <a:buNone/>
            </a:pPr>
            <a:r>
              <a:rPr lang="ru-RU" sz="2400" dirty="0" err="1">
                <a:latin typeface="Franklin Gothic Medium" panose="020B0603020102020204" pitchFamily="34" charset="0"/>
              </a:rPr>
              <a:t>♦заходи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з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використанням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регіональних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організацій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безпеки</a:t>
            </a:r>
            <a:r>
              <a:rPr lang="ru-RU" sz="2400" dirty="0">
                <a:latin typeface="Franklin Gothic Medium" panose="020B0603020102020204" pitchFamily="34" charset="0"/>
              </a:rPr>
              <a:t>;</a:t>
            </a:r>
          </a:p>
          <a:p>
            <a:pPr algn="ctr">
              <a:buNone/>
            </a:pPr>
            <a:r>
              <a:rPr lang="ru-RU" sz="2400" dirty="0" err="1">
                <a:latin typeface="Franklin Gothic Medium" panose="020B0603020102020204" pitchFamily="34" charset="0"/>
              </a:rPr>
              <a:t>♦тимчасові</a:t>
            </a:r>
            <a:r>
              <a:rPr lang="ru-RU" sz="2400" dirty="0">
                <a:latin typeface="Franklin Gothic Medium" panose="020B0603020102020204" pitchFamily="34" charset="0"/>
              </a:rPr>
              <a:t> заходи </a:t>
            </a:r>
            <a:r>
              <a:rPr lang="ru-RU" sz="2400" dirty="0" err="1">
                <a:latin typeface="Franklin Gothic Medium" panose="020B0603020102020204" pitchFamily="34" charset="0"/>
              </a:rPr>
              <a:t>з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припинення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порушень</a:t>
            </a:r>
            <a:r>
              <a:rPr lang="ru-RU" sz="2400" dirty="0">
                <a:latin typeface="Franklin Gothic Medium" panose="020B0603020102020204" pitchFamily="34" charset="0"/>
              </a:rPr>
              <a:t> миру;</a:t>
            </a:r>
          </a:p>
          <a:p>
            <a:pPr algn="ctr">
              <a:buNone/>
            </a:pPr>
            <a:r>
              <a:rPr lang="ru-RU" sz="2400" dirty="0" err="1">
                <a:latin typeface="Franklin Gothic Medium" panose="020B0603020102020204" pitchFamily="34" charset="0"/>
              </a:rPr>
              <a:t>♦примусові</a:t>
            </a:r>
            <a:r>
              <a:rPr lang="ru-RU" sz="2400" dirty="0">
                <a:latin typeface="Franklin Gothic Medium" panose="020B0603020102020204" pitchFamily="34" charset="0"/>
              </a:rPr>
              <a:t> заходи </a:t>
            </a:r>
            <a:r>
              <a:rPr lang="ru-RU" sz="2400" dirty="0" err="1">
                <a:latin typeface="Franklin Gothic Medium" panose="020B0603020102020204" pitchFamily="34" charset="0"/>
              </a:rPr>
              <a:t>безпеки</a:t>
            </a:r>
            <a:r>
              <a:rPr lang="ru-RU" sz="2400" dirty="0">
                <a:latin typeface="Franklin Gothic Medium" panose="020B0603020102020204" pitchFamily="34" charset="0"/>
              </a:rPr>
              <a:t> без </a:t>
            </a:r>
            <a:r>
              <a:rPr lang="ru-RU" sz="2400" dirty="0" err="1">
                <a:latin typeface="Franklin Gothic Medium" panose="020B0603020102020204" pitchFamily="34" charset="0"/>
              </a:rPr>
              <a:t>застосування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збойних</a:t>
            </a:r>
            <a:r>
              <a:rPr lang="ru-RU" sz="2400" dirty="0">
                <a:latin typeface="Franklin Gothic Medium" panose="020B0603020102020204" pitchFamily="34" charset="0"/>
              </a:rPr>
              <a:t> сил;</a:t>
            </a:r>
          </a:p>
          <a:p>
            <a:pPr algn="ctr">
              <a:buNone/>
            </a:pPr>
            <a:r>
              <a:rPr lang="ru-RU" sz="2400" dirty="0" err="1">
                <a:latin typeface="Franklin Gothic Medium" panose="020B0603020102020204" pitchFamily="34" charset="0"/>
              </a:rPr>
              <a:t>♦примусові</a:t>
            </a:r>
            <a:r>
              <a:rPr lang="ru-RU" sz="2400" dirty="0">
                <a:latin typeface="Franklin Gothic Medium" panose="020B0603020102020204" pitchFamily="34" charset="0"/>
              </a:rPr>
              <a:t> заходи </a:t>
            </a:r>
            <a:r>
              <a:rPr lang="ru-RU" sz="2400" dirty="0" err="1">
                <a:latin typeface="Franklin Gothic Medium" panose="020B0603020102020204" pitchFamily="34" charset="0"/>
              </a:rPr>
              <a:t>безпеки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із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застосуванням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збройних</a:t>
            </a:r>
            <a:r>
              <a:rPr lang="ru-RU" sz="2400" dirty="0">
                <a:latin typeface="Franklin Gothic Medium" panose="020B0603020102020204" pitchFamily="34" charset="0"/>
              </a:rPr>
              <a:t> сил.</a:t>
            </a:r>
          </a:p>
        </p:txBody>
      </p:sp>
      <p:pic>
        <p:nvPicPr>
          <p:cNvPr id="5" name="Рисунок 4" descr="image002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254238"/>
            <a:ext cx="2952328" cy="1728192"/>
          </a:xfrm>
          <a:prstGeom prst="rect">
            <a:avLst/>
          </a:prstGeom>
        </p:spPr>
      </p:pic>
      <p:pic>
        <p:nvPicPr>
          <p:cNvPr id="6" name="Рисунок 5" descr="2017-10-24_16-06-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75040" y="1254237"/>
            <a:ext cx="3240360" cy="172819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9372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sz="2800" b="1" dirty="0">
                <a:latin typeface="Franklin Gothic Heavy" panose="020B0903020102020204" pitchFamily="34" charset="0"/>
              </a:rPr>
              <a:t>Основні регіональні системи колективної безпеки</a:t>
            </a:r>
            <a:endParaRPr lang="ru-RU" sz="2800" b="1" dirty="0">
              <a:latin typeface="Franklin Gothic Heavy" panose="020B0903020102020204" pitchFamily="34" charset="0"/>
            </a:endParaRPr>
          </a:p>
        </p:txBody>
      </p:sp>
      <p:pic>
        <p:nvPicPr>
          <p:cNvPr id="4" name="Содержимое 3" descr="256526w540zc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263680" y="3893260"/>
            <a:ext cx="2880320" cy="2040325"/>
          </a:xfrm>
        </p:spPr>
      </p:pic>
      <p:pic>
        <p:nvPicPr>
          <p:cNvPr id="5" name="Рисунок 4" descr="shutterstock_154802510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93260"/>
            <a:ext cx="2880320" cy="1997404"/>
          </a:xfrm>
          <a:prstGeom prst="rect">
            <a:avLst/>
          </a:prstGeom>
        </p:spPr>
      </p:pic>
      <p:pic>
        <p:nvPicPr>
          <p:cNvPr id="6" name="Рисунок 5" descr="1.r695x4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25117" y="971010"/>
            <a:ext cx="3527673" cy="2232248"/>
          </a:xfrm>
          <a:prstGeom prst="rect">
            <a:avLst/>
          </a:prstGeom>
        </p:spPr>
      </p:pic>
      <p:pic>
        <p:nvPicPr>
          <p:cNvPr id="7" name="Рисунок 6" descr="flickr_com_20wykell_id26601_650x410_650x4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4390" y="949370"/>
            <a:ext cx="3527673" cy="2232248"/>
          </a:xfrm>
          <a:prstGeom prst="rect">
            <a:avLst/>
          </a:prstGeom>
        </p:spPr>
      </p:pic>
      <p:pic>
        <p:nvPicPr>
          <p:cNvPr id="8" name="Рисунок 7" descr="image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446" y="3897254"/>
            <a:ext cx="2880320" cy="2019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5949280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Організація Північноатлантичного договору(НАТО)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64390" y="3212976"/>
            <a:ext cx="352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Ліга арабських держав (ЛАД)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25117" y="3284984"/>
            <a:ext cx="3527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Співдружність Незалежних Держав(СНД</a:t>
            </a:r>
            <a:r>
              <a:rPr lang="uk-UA" dirty="0"/>
              <a:t>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31446" y="6087779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Організація африканської єдності (ОАЄ)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263286" y="6059340"/>
            <a:ext cx="288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/>
              <a:t>Організація з безпеки та співробітництва(ОБСЄ)</a:t>
            </a:r>
            <a:endParaRPr lang="ru-RU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uk-UA" sz="3200" b="1" dirty="0">
                <a:latin typeface="Franklin Gothic Heavy" panose="020B0903020102020204" pitchFamily="34" charset="0"/>
              </a:rPr>
              <a:t>2. Система національної  безпеки України</a:t>
            </a:r>
            <a:endParaRPr lang="ru-RU" sz="3200" b="1" dirty="0">
              <a:latin typeface="Franklin Gothic Heavy" panose="020B09030201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6836" y="980728"/>
            <a:ext cx="9010328" cy="53614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/>
              <a:t>—</a:t>
            </a:r>
            <a:r>
              <a:rPr lang="uk-UA" sz="2400" dirty="0"/>
              <a:t> </a:t>
            </a:r>
            <a:r>
              <a:rPr lang="uk-UA" sz="2400" dirty="0">
                <a:latin typeface="Franklin Gothic Medium" panose="020B0603020102020204" pitchFamily="34" charset="0"/>
              </a:rPr>
              <a:t>сукупність окремих відносно самостійних і </a:t>
            </a:r>
            <a:r>
              <a:rPr lang="uk-UA" sz="2400" dirty="0" err="1">
                <a:latin typeface="Franklin Gothic Medium" panose="020B0603020102020204" pitchFamily="34" charset="0"/>
              </a:rPr>
              <a:t>взаємопов</a:t>
            </a:r>
            <a:r>
              <a:rPr lang="en-US" sz="2400" dirty="0">
                <a:latin typeface="Franklin Gothic Medium" panose="020B0603020102020204" pitchFamily="34" charset="0"/>
              </a:rPr>
              <a:t>’</a:t>
            </a:r>
            <a:r>
              <a:rPr lang="ru-RU" sz="2400" dirty="0" err="1">
                <a:latin typeface="Franklin Gothic Medium" panose="020B0603020102020204" pitchFamily="34" charset="0"/>
              </a:rPr>
              <a:t>язаних</a:t>
            </a:r>
            <a:r>
              <a:rPr lang="ru-RU" sz="2400" dirty="0">
                <a:latin typeface="Franklin Gothic Medium" panose="020B0603020102020204" pitchFamily="34" charset="0"/>
              </a:rPr>
              <a:t> та в</a:t>
            </a:r>
            <a:r>
              <a:rPr lang="uk-UA" sz="2400" dirty="0" err="1">
                <a:latin typeface="Franklin Gothic Medium" panose="020B0603020102020204" pitchFamily="34" charset="0"/>
              </a:rPr>
              <a:t>ідокремлених</a:t>
            </a:r>
            <a:r>
              <a:rPr lang="uk-UA" sz="2400" dirty="0">
                <a:latin typeface="Franklin Gothic Medium" panose="020B0603020102020204" pitchFamily="34" charset="0"/>
              </a:rPr>
              <a:t> елементів,що утворюють певну цілісність,яка </a:t>
            </a:r>
            <a:r>
              <a:rPr lang="uk-UA" sz="2400" dirty="0" err="1">
                <a:latin typeface="Franklin Gothic Medium" panose="020B0603020102020204" pitchFamily="34" charset="0"/>
              </a:rPr>
              <a:t>забеспечує</a:t>
            </a:r>
            <a:r>
              <a:rPr lang="uk-UA" sz="2400" dirty="0">
                <a:latin typeface="Franklin Gothic Medium" panose="020B0603020102020204" pitchFamily="34" charset="0"/>
              </a:rPr>
              <a:t> розвиток та захищеність життєво важливих інтересів людини і громадянина,суспільства і держави від внутрішніх і зовнішніх загроз</a:t>
            </a:r>
            <a:endParaRPr lang="ru-RU" sz="2400" dirty="0">
              <a:latin typeface="Franklin Gothic Medium" panose="020B0603020102020204" pitchFamily="34" charset="0"/>
            </a:endParaRPr>
          </a:p>
        </p:txBody>
      </p:sp>
      <p:pic>
        <p:nvPicPr>
          <p:cNvPr id="4" name="Рисунок 3" descr="image003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748" y="2989486"/>
            <a:ext cx="7488832" cy="388843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77" y="5013176"/>
            <a:ext cx="9144000" cy="544036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2600" b="1" dirty="0">
                <a:latin typeface="Franklin Gothic Medium" panose="020B0603020102020204" pitchFamily="34" charset="0"/>
              </a:rPr>
              <a:t>     </a:t>
            </a:r>
            <a:r>
              <a:rPr lang="uk-UA" sz="2400" b="1" dirty="0">
                <a:latin typeface="Franklin Gothic Medium" panose="020B0603020102020204" pitchFamily="34" charset="0"/>
              </a:rPr>
              <a:t>У ч.1 ст.17 Конституції України </a:t>
            </a:r>
            <a:r>
              <a:rPr lang="uk-UA" sz="2400" dirty="0">
                <a:latin typeface="Franklin Gothic Medium" panose="020B0603020102020204" pitchFamily="34" charset="0"/>
              </a:rPr>
              <a:t>проголошується, що </a:t>
            </a:r>
            <a:r>
              <a:rPr lang="ru-RU" sz="2400" dirty="0" err="1">
                <a:latin typeface="Franklin Gothic Medium" panose="020B0603020102020204" pitchFamily="34" charset="0"/>
              </a:rPr>
              <a:t>Захист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суверенітету</a:t>
            </a:r>
            <a:r>
              <a:rPr lang="ru-RU" sz="2400" dirty="0">
                <a:latin typeface="Franklin Gothic Medium" panose="020B0603020102020204" pitchFamily="34" charset="0"/>
              </a:rPr>
              <a:t> і </a:t>
            </a:r>
            <a:r>
              <a:rPr lang="ru-RU" sz="2400" dirty="0" err="1">
                <a:latin typeface="Franklin Gothic Medium" panose="020B0603020102020204" pitchFamily="34" charset="0"/>
              </a:rPr>
              <a:t>територіальної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цілісності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України</a:t>
            </a:r>
            <a:r>
              <a:rPr lang="ru-RU" sz="2400" dirty="0">
                <a:latin typeface="Franklin Gothic Medium" panose="020B0603020102020204" pitchFamily="34" charset="0"/>
              </a:rPr>
              <a:t>, </a:t>
            </a:r>
            <a:r>
              <a:rPr lang="ru-RU" sz="2400" dirty="0" err="1">
                <a:latin typeface="Franklin Gothic Medium" panose="020B0603020102020204" pitchFamily="34" charset="0"/>
              </a:rPr>
              <a:t>забезпечення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її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економічної</a:t>
            </a:r>
            <a:r>
              <a:rPr lang="ru-RU" sz="2400" dirty="0">
                <a:latin typeface="Franklin Gothic Medium" panose="020B0603020102020204" pitchFamily="34" charset="0"/>
              </a:rPr>
              <a:t> та </a:t>
            </a:r>
            <a:r>
              <a:rPr lang="ru-RU" sz="2400" dirty="0" err="1">
                <a:latin typeface="Franklin Gothic Medium" panose="020B0603020102020204" pitchFamily="34" charset="0"/>
              </a:rPr>
              <a:t>інформаційної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безпеки</a:t>
            </a:r>
            <a:r>
              <a:rPr lang="ru-RU" sz="2400" dirty="0">
                <a:latin typeface="Franklin Gothic Medium" panose="020B0603020102020204" pitchFamily="34" charset="0"/>
              </a:rPr>
              <a:t> є </a:t>
            </a:r>
            <a:r>
              <a:rPr lang="ru-RU" sz="2400" dirty="0" err="1">
                <a:latin typeface="Franklin Gothic Medium" panose="020B0603020102020204" pitchFamily="34" charset="0"/>
              </a:rPr>
              <a:t>найважливішими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функціями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держави</a:t>
            </a:r>
            <a:r>
              <a:rPr lang="ru-RU" sz="2400" dirty="0">
                <a:latin typeface="Franklin Gothic Medium" panose="020B0603020102020204" pitchFamily="34" charset="0"/>
              </a:rPr>
              <a:t>, справою </a:t>
            </a:r>
            <a:r>
              <a:rPr lang="ru-RU" sz="2400" dirty="0" err="1">
                <a:latin typeface="Franklin Gothic Medium" panose="020B0603020102020204" pitchFamily="34" charset="0"/>
              </a:rPr>
              <a:t>всього</a:t>
            </a:r>
            <a:r>
              <a:rPr lang="ru-RU" sz="2400" dirty="0">
                <a:latin typeface="Franklin Gothic Medium" panose="020B0603020102020204" pitchFamily="34" charset="0"/>
              </a:rPr>
              <a:t> </a:t>
            </a:r>
            <a:r>
              <a:rPr lang="ru-RU" sz="2400" dirty="0" err="1">
                <a:latin typeface="Franklin Gothic Medium" panose="020B0603020102020204" pitchFamily="34" charset="0"/>
              </a:rPr>
              <a:t>Українського</a:t>
            </a:r>
            <a:r>
              <a:rPr lang="ru-RU" sz="2400" dirty="0">
                <a:latin typeface="Franklin Gothic Medium" panose="020B0603020102020204" pitchFamily="34" charset="0"/>
              </a:rPr>
              <a:t> народу.</a:t>
            </a:r>
          </a:p>
        </p:txBody>
      </p:sp>
      <p:pic>
        <p:nvPicPr>
          <p:cNvPr id="4" name="Рисунок 3" descr="84_m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1503309"/>
            <a:ext cx="6408712" cy="345638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186798"/>
            <a:ext cx="9144000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uk-UA" sz="2400" b="1" dirty="0">
                <a:latin typeface="Franklin Gothic Medium" panose="020B0603020102020204" pitchFamily="34" charset="0"/>
              </a:rPr>
              <a:t>Правовою основою </a:t>
            </a:r>
            <a:r>
              <a:rPr lang="uk-UA" sz="2400" dirty="0">
                <a:latin typeface="Franklin Gothic Medium" panose="020B0603020102020204" pitchFamily="34" charset="0"/>
              </a:rPr>
              <a:t>забезпечення національної безпеки громадянами нашої держави є </a:t>
            </a:r>
            <a:r>
              <a:rPr lang="uk-UA" sz="2400" b="1" dirty="0">
                <a:latin typeface="Franklin Gothic Medium" panose="020B0603020102020204" pitchFamily="34" charset="0"/>
              </a:rPr>
              <a:t>Конституція України та закони України.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</p:spPr>
        <p:txBody>
          <a:bodyPr>
            <a:normAutofit/>
          </a:bodyPr>
          <a:lstStyle/>
          <a:p>
            <a:r>
              <a:rPr lang="uk-UA" sz="3200" b="1" dirty="0"/>
              <a:t>3.Формати відносин України з НАТО та структурами системи колективної безпеки</a:t>
            </a: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/>
          <a:lstStyle/>
          <a:p>
            <a:pPr>
              <a:buNone/>
            </a:pPr>
            <a:r>
              <a:rPr lang="uk-UA" b="1" dirty="0"/>
              <a:t>   </a:t>
            </a:r>
            <a:r>
              <a:rPr lang="vi-VN" sz="2800" b="1" dirty="0"/>
              <a:t>Північноатланти́чний</a:t>
            </a:r>
            <a:r>
              <a:rPr lang="uk-UA" sz="2800" b="1" dirty="0"/>
              <a:t> </a:t>
            </a:r>
            <a:r>
              <a:rPr lang="vi-VN" sz="2800" b="1" dirty="0"/>
              <a:t>альянс</a:t>
            </a:r>
            <a:r>
              <a:rPr lang="vi-VN" sz="2800" dirty="0"/>
              <a:t> або </a:t>
            </a:r>
            <a:r>
              <a:rPr lang="vi-VN" sz="2800" b="1" dirty="0"/>
              <a:t>НАТО</a:t>
            </a:r>
            <a:r>
              <a:rPr lang="uk-UA" sz="2800" b="1" dirty="0"/>
              <a:t> </a:t>
            </a:r>
            <a:r>
              <a:rPr lang="vi-VN" sz="2800" dirty="0"/>
              <a:t>(від англ. </a:t>
            </a:r>
            <a:r>
              <a:rPr lang="en-US" sz="2800" b="1" dirty="0"/>
              <a:t>N</a:t>
            </a:r>
            <a:r>
              <a:rPr lang="en-US" sz="2800" dirty="0"/>
              <a:t>orth </a:t>
            </a:r>
            <a:r>
              <a:rPr lang="en-US" sz="2800" b="1" dirty="0"/>
              <a:t>A</a:t>
            </a:r>
            <a:r>
              <a:rPr lang="en-US" sz="2800" dirty="0"/>
              <a:t>tlantic </a:t>
            </a:r>
            <a:r>
              <a:rPr lang="en-US" sz="2800" b="1" dirty="0"/>
              <a:t>T</a:t>
            </a:r>
            <a:r>
              <a:rPr lang="en-US" sz="2800" dirty="0"/>
              <a:t>reaty </a:t>
            </a:r>
            <a:r>
              <a:rPr lang="en-US" sz="2800" b="1" dirty="0"/>
              <a:t>O</a:t>
            </a:r>
            <a:r>
              <a:rPr lang="en-US" sz="2800" dirty="0"/>
              <a:t>rganization — NATO</a:t>
            </a:r>
            <a:r>
              <a:rPr lang="uk-UA" sz="2800" dirty="0"/>
              <a:t>)</a:t>
            </a:r>
            <a:r>
              <a:rPr lang="en-US" sz="2800" dirty="0"/>
              <a:t> </a:t>
            </a:r>
            <a:r>
              <a:rPr lang="en-US" dirty="0"/>
              <a:t>—</a:t>
            </a:r>
            <a:r>
              <a:rPr lang="uk-UA" dirty="0"/>
              <a:t> </a:t>
            </a:r>
            <a:r>
              <a:rPr lang="uk-UA" sz="2400" dirty="0"/>
              <a:t>міжнародна організація, військово-політичний союз держав Північної Америки і Європи,які об</a:t>
            </a:r>
            <a:r>
              <a:rPr lang="en-US" sz="2400" dirty="0"/>
              <a:t>’</a:t>
            </a:r>
            <a:r>
              <a:rPr lang="uk-UA" sz="2400" dirty="0"/>
              <a:t>єднали свої зусилля з метою створення колективної оборони і збереження миру та безпеки</a:t>
            </a:r>
            <a:endParaRPr lang="ru-RU" sz="2400" dirty="0"/>
          </a:p>
        </p:txBody>
      </p:sp>
      <p:pic>
        <p:nvPicPr>
          <p:cNvPr id="4" name="Рисунок 3" descr="shutterstock_154802510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01008"/>
            <a:ext cx="4788024" cy="3356992"/>
          </a:xfrm>
          <a:prstGeom prst="rect">
            <a:avLst/>
          </a:prstGeom>
        </p:spPr>
      </p:pic>
      <p:pic>
        <p:nvPicPr>
          <p:cNvPr id="5" name="Рисунок 4" descr="2188b1dbfdcc1ff6f7f88abbe1eb38b1-quality_70Xresize_crop_1Xallow_enlarge_0Xw_1200Xh_64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501008"/>
            <a:ext cx="4355976" cy="335699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99992" y="0"/>
            <a:ext cx="4644008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uk-UA" dirty="0"/>
              <a:t>    </a:t>
            </a:r>
            <a:r>
              <a:rPr lang="uk-UA" sz="2600" dirty="0"/>
              <a:t>Україна є учасницею </a:t>
            </a:r>
            <a:r>
              <a:rPr lang="uk-UA" sz="2600" b="1" dirty="0"/>
              <a:t>Організації з безпеки і співробітництва в Європі(ОБСЄ) </a:t>
            </a:r>
            <a:r>
              <a:rPr lang="uk-UA" sz="2600" dirty="0"/>
              <a:t>з 30 січня 1992 р. ОБСЕ є найбільшою регіональною організацією,яка </a:t>
            </a:r>
            <a:r>
              <a:rPr lang="uk-UA" sz="2600" b="1" dirty="0"/>
              <a:t>об</a:t>
            </a:r>
            <a:r>
              <a:rPr lang="en-US" sz="2600" b="1" dirty="0"/>
              <a:t>’</a:t>
            </a:r>
            <a:r>
              <a:rPr lang="uk-UA" sz="2600" b="1" dirty="0" err="1"/>
              <a:t>єднує</a:t>
            </a:r>
            <a:r>
              <a:rPr lang="uk-UA" sz="2600" b="1" dirty="0"/>
              <a:t> 57 держав </a:t>
            </a:r>
            <a:r>
              <a:rPr lang="uk-UA" sz="2600" dirty="0"/>
              <a:t>Європи,центральної Азії та Північної Америки. </a:t>
            </a:r>
            <a:r>
              <a:rPr lang="uk-UA" sz="2600" b="1" dirty="0"/>
              <a:t>Напрями діяльності:</a:t>
            </a:r>
            <a:r>
              <a:rPr lang="uk-UA" sz="2600" dirty="0"/>
              <a:t>безпека,співробітництво в галузі економіки,науки,технологій та довкілля,у гуманітарній та інших сферах(права людини,інформація,культура,освіта)</a:t>
            </a:r>
            <a:endParaRPr lang="ru-RU" sz="2600" dirty="0"/>
          </a:p>
        </p:txBody>
      </p:sp>
      <p:pic>
        <p:nvPicPr>
          <p:cNvPr id="4" name="Рисунок 3" descr="1003180416_0_0_2709_1524_600x0_80_0_0_8c4df0a631cad43c4056578279d5b54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457819"/>
            <a:ext cx="4860032" cy="3400181"/>
          </a:xfrm>
          <a:prstGeom prst="rect">
            <a:avLst/>
          </a:prstGeom>
        </p:spPr>
      </p:pic>
      <p:pic>
        <p:nvPicPr>
          <p:cNvPr id="2050" name="Picture 2" descr="Ð¡ÑÑÐ°Ð½Ñ ÐÐÐ¡Ð Ð¾ÑÑÐ´Ð¸Ð»Ð¸ Ð Ð¤ Ð·Ð° Ð°Ð½Ð½ÐµÐºÑÐ¸Ñ ÐÑÑÐ¼Ð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60032" cy="3477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он (конференц-зал)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637</Words>
  <Application>Microsoft Office PowerPoint</Application>
  <PresentationFormat>Экран (4:3)</PresentationFormat>
  <Paragraphs>58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Arial Black</vt:lpstr>
      <vt:lpstr>Calibri</vt:lpstr>
      <vt:lpstr>Century Gothic</vt:lpstr>
      <vt:lpstr>Comic Sans MS</vt:lpstr>
      <vt:lpstr>Franklin Gothic Heavy</vt:lpstr>
      <vt:lpstr>Franklin Gothic Medium</vt:lpstr>
      <vt:lpstr>Gabriola</vt:lpstr>
      <vt:lpstr>Segoe Print</vt:lpstr>
      <vt:lpstr>Times New Roman</vt:lpstr>
      <vt:lpstr>Wingdings 3</vt:lpstr>
      <vt:lpstr>Тема Office</vt:lpstr>
      <vt:lpstr>Ион (конференц-зал)</vt:lpstr>
      <vt:lpstr>ФАСТІВСЬКИЙ ЦЕНТР ВІЙСЬКОВО-ПАТРІОТИЧНОГО ВИХОВАННЯ «ГАРТ» </vt:lpstr>
      <vt:lpstr>Навчальні питання</vt:lpstr>
      <vt:lpstr>1. Система світової колективної безпеки</vt:lpstr>
      <vt:lpstr> </vt:lpstr>
      <vt:lpstr>Основні регіональні системи колективної безпеки</vt:lpstr>
      <vt:lpstr>2. Система національної  безпеки України</vt:lpstr>
      <vt:lpstr> </vt:lpstr>
      <vt:lpstr>3.Формати відносин України з НАТО та структурами системи колективної безпеки</vt:lpstr>
      <vt:lpstr> </vt:lpstr>
      <vt:lpstr> </vt:lpstr>
      <vt:lpstr>4.Перспективи вступу України в НАТО</vt:lpstr>
      <vt:lpstr>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GART</dc:title>
  <dc:creator>Alex</dc:creator>
  <cp:lastModifiedBy>Alex_Kaminskyi</cp:lastModifiedBy>
  <cp:revision>90</cp:revision>
  <dcterms:created xsi:type="dcterms:W3CDTF">2019-06-05T07:12:19Z</dcterms:created>
  <dcterms:modified xsi:type="dcterms:W3CDTF">2022-09-11T07:25:54Z</dcterms:modified>
</cp:coreProperties>
</file>