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  <p:sldMasterId id="2147483714" r:id="rId4"/>
    <p:sldMasterId id="2147483738" r:id="rId5"/>
    <p:sldMasterId id="2147483750" r:id="rId6"/>
    <p:sldMasterId id="2147483762" r:id="rId7"/>
    <p:sldMasterId id="2147483786" r:id="rId8"/>
  </p:sldMasterIdLst>
  <p:sldIdLst>
    <p:sldId id="256" r:id="rId9"/>
    <p:sldId id="278" r:id="rId10"/>
    <p:sldId id="276" r:id="rId11"/>
    <p:sldId id="281" r:id="rId12"/>
    <p:sldId id="290" r:id="rId13"/>
    <p:sldId id="291" r:id="rId14"/>
    <p:sldId id="284" r:id="rId15"/>
    <p:sldId id="288" r:id="rId16"/>
    <p:sldId id="282" r:id="rId17"/>
    <p:sldId id="279" r:id="rId18"/>
    <p:sldId id="280" r:id="rId19"/>
    <p:sldId id="275" r:id="rId20"/>
    <p:sldId id="28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>
      <p:cViewPr varScale="1">
        <p:scale>
          <a:sx n="162" d="100"/>
          <a:sy n="162" d="100"/>
        </p:scale>
        <p:origin x="16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2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0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1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6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2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4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8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47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7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12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76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0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12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7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5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5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586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0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6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031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5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93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21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55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7577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3545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3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6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3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00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0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94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41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80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08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61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20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2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34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86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0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7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3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54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77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3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72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87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50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06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55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9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3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62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80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84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07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77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89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30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33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49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39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00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31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23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9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47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58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3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90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1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25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1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67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799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52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74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68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1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302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62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3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50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5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4161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ФАСТІВСЬКИЙ ЦЕНТР ВІЙСЬКОВО-ПАТРІОТИЧНОГО ВИХОВАННЯ «ГАРТ»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9361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вчитель  предмету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Камінський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Олександр Ігорович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3076503"/>
            <a:ext cx="914399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Заняття 2.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Національні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інтереси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України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та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загрози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національній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безпеці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.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Воєнна</a:t>
            </a:r>
            <a:r>
              <a:rPr lang="ru-RU" sz="2800" b="1" dirty="0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 доктрина </a:t>
            </a:r>
            <a:r>
              <a:rPr lang="ru-RU" sz="2800" b="1" dirty="0" err="1">
                <a:ln/>
                <a:solidFill>
                  <a:sysClr val="windowText" lastClr="000000"/>
                </a:solidFill>
                <a:latin typeface="Comic Sans MS" panose="030F0702030302020204" pitchFamily="66" charset="0"/>
                <a:cs typeface="Times New Roman" pitchFamily="18" charset="0"/>
              </a:rPr>
              <a:t>України</a:t>
            </a:r>
            <a:endParaRPr lang="ru-RU" sz="28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846043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Розділ 1. Основи національної безпеки України</a:t>
            </a:r>
            <a:endParaRPr lang="ru-RU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76470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У Воєнній доктрині України: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866" y="548680"/>
            <a:ext cx="8622134" cy="59240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Російська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федерація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визначається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воєнним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противником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України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визначаються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умови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звільнення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тимчасово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окупованих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територій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України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констатується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висока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ймовірність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великомасшабного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застосування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проти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України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воєнної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сили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підтверджується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відмова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політики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позаблоковості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та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відновлення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стратегічного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курсу на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євроатлантичну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інтеграцію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враховується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збільшення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ролі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інформаційно-психологічних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операцій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відновлення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престижу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військової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служби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збереження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змішаного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типу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комплектування</a:t>
            </a:r>
            <a:r>
              <a:rPr lang="ru-RU" sz="2200" u="sng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ЗСУ 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та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інших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військових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формувань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(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строкова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та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контракт);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♦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дотримання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принципу </a:t>
            </a:r>
            <a:r>
              <a:rPr lang="ru-RU" sz="2200" u="sng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незалучення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військовослужбовців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строкової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служби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участі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бойових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діях</a:t>
            </a:r>
            <a:r>
              <a:rPr lang="ru-RU" sz="2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02667"/>
            <a:ext cx="4824536" cy="21578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Franklin Gothic Heavy" panose="020B0903020102020204" pitchFamily="34" charset="0"/>
              </a:rPr>
              <a:t>4.Розвиток національних Збройних Сил та інших військових формувань України</a:t>
            </a:r>
            <a:endParaRPr lang="ru-RU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342059" y="2386881"/>
            <a:ext cx="4680520" cy="30114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b="1" dirty="0">
                <a:latin typeface="Franklin Gothic Medium" panose="020B0603020102020204" pitchFamily="34" charset="0"/>
              </a:rPr>
              <a:t>    У ч.2 та 3 ст.17 Конституції України </a:t>
            </a:r>
            <a:r>
              <a:rPr lang="uk-UA" sz="2000" dirty="0">
                <a:latin typeface="Franklin Gothic Medium" panose="020B0603020102020204" pitchFamily="34" charset="0"/>
              </a:rPr>
              <a:t>проголошено,що оборона України, захист її суверенітету,територіальної цілісності й недоторканості покладаються на </a:t>
            </a:r>
            <a:r>
              <a:rPr lang="uk-UA" sz="2000" b="1" dirty="0">
                <a:latin typeface="Franklin Gothic Medium" panose="020B0603020102020204" pitchFamily="34" charset="0"/>
              </a:rPr>
              <a:t>Збройні Сили України</a:t>
            </a:r>
            <a:r>
              <a:rPr lang="uk-UA" sz="2000" dirty="0">
                <a:latin typeface="Franklin Gothic Medium" panose="020B0603020102020204" pitchFamily="34" charset="0"/>
              </a:rPr>
              <a:t>,а забезпечення державної безпеки і захист державного кордону України є </a:t>
            </a:r>
            <a:r>
              <a:rPr lang="uk-UA" sz="2000" dirty="0" err="1">
                <a:latin typeface="Franklin Gothic Medium" panose="020B0603020102020204" pitchFamily="34" charset="0"/>
              </a:rPr>
              <a:t>обов</a:t>
            </a:r>
            <a:r>
              <a:rPr lang="en-US" sz="2000" dirty="0">
                <a:latin typeface="Franklin Gothic Medium" panose="020B0603020102020204" pitchFamily="34" charset="0"/>
              </a:rPr>
              <a:t>’</a:t>
            </a:r>
            <a:r>
              <a:rPr lang="ru-RU" sz="2000" dirty="0" err="1">
                <a:latin typeface="Franklin Gothic Medium" panose="020B0603020102020204" pitchFamily="34" charset="0"/>
              </a:rPr>
              <a:t>язком</a:t>
            </a:r>
            <a:r>
              <a:rPr lang="uk-UA" sz="2000" dirty="0">
                <a:latin typeface="Franklin Gothic Medium" panose="020B0603020102020204" pitchFamily="34" charset="0"/>
              </a:rPr>
              <a:t> відповідних </a:t>
            </a:r>
            <a:r>
              <a:rPr lang="uk-UA" sz="2000" b="1" dirty="0">
                <a:latin typeface="Franklin Gothic Medium" panose="020B0603020102020204" pitchFamily="34" charset="0"/>
              </a:rPr>
              <a:t>військових формувань та правоохоронних органів держави</a:t>
            </a:r>
            <a:r>
              <a:rPr lang="uk-UA" sz="2000" dirty="0">
                <a:latin typeface="Franklin Gothic Medium" panose="020B0603020102020204" pitchFamily="34" charset="0"/>
              </a:rPr>
              <a:t>,організація і порядок діяльності яких визначається законом.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5" name="Рисунок 4" descr="220px-Emblem_of_the_Ukrainian_Armed_Forc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92597"/>
            <a:ext cx="2520280" cy="2788594"/>
          </a:xfrm>
          <a:prstGeom prst="rect">
            <a:avLst/>
          </a:prstGeom>
        </p:spPr>
      </p:pic>
      <p:pic>
        <p:nvPicPr>
          <p:cNvPr id="6" name="Рисунок 5" descr="konstytutsiya-ukra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06" y="260648"/>
            <a:ext cx="2760991" cy="32766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5126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Указом Президента України від 22.03.2017 р. №73/2017 затверджено Державну програму розвитку ЗСУ на період до 2020 року. </a:t>
            </a:r>
          </a:p>
          <a:p>
            <a:pPr algn="ctr">
              <a:buNone/>
            </a:pPr>
            <a:endParaRPr lang="uk-UA" sz="2800" b="1" dirty="0">
              <a:latin typeface="Franklin Gothic Medium" panose="020B0603020102020204" pitchFamily="34" charset="0"/>
            </a:endParaRPr>
          </a:p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1. </a:t>
            </a:r>
            <a:r>
              <a:rPr lang="uk-UA" sz="2800" dirty="0">
                <a:latin typeface="Franklin Gothic Medium" panose="020B0603020102020204" pitchFamily="34" charset="0"/>
              </a:rPr>
              <a:t>Розвиток системи управління ЗСУ</a:t>
            </a:r>
          </a:p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2. </a:t>
            </a:r>
            <a:r>
              <a:rPr lang="uk-UA" sz="2800" dirty="0">
                <a:latin typeface="Franklin Gothic Medium" panose="020B0603020102020204" pitchFamily="34" charset="0"/>
              </a:rPr>
              <a:t>Удосконалення системи оборонного планування,запровадження  у ЗС прозорого та ефективного управління ресурсами</a:t>
            </a:r>
          </a:p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3. </a:t>
            </a:r>
            <a:r>
              <a:rPr lang="uk-UA" sz="2800" dirty="0">
                <a:latin typeface="Franklin Gothic Medium" panose="020B0603020102020204" pitchFamily="34" charset="0"/>
              </a:rPr>
              <a:t>Набуття спроможностей виконувати завдання  щодо оборони України,захисту її суверенітету,територіальної цілісності та недоторканості</a:t>
            </a:r>
          </a:p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4. </a:t>
            </a:r>
            <a:r>
              <a:rPr lang="uk-UA" sz="2800" dirty="0">
                <a:latin typeface="Franklin Gothic Medium" panose="020B0603020102020204" pitchFamily="34" charset="0"/>
              </a:rPr>
              <a:t>Створення єдиної системи логістики та вдосконалення системи медичного забезпечення ЗС</a:t>
            </a:r>
          </a:p>
          <a:p>
            <a:pPr algn="ctr">
              <a:buNone/>
            </a:pPr>
            <a:r>
              <a:rPr lang="uk-UA" sz="2800" b="1" dirty="0">
                <a:latin typeface="Franklin Gothic Medium" panose="020B0603020102020204" pitchFamily="34" charset="0"/>
              </a:rPr>
              <a:t>5. </a:t>
            </a:r>
            <a:r>
              <a:rPr lang="uk-UA" sz="2800" dirty="0">
                <a:latin typeface="Franklin Gothic Medium" panose="020B0603020102020204" pitchFamily="34" charset="0"/>
              </a:rPr>
              <a:t>Професіоналізація та створення необхідного військового резерву ЗСУ</a:t>
            </a:r>
            <a:endParaRPr lang="ru-RU" sz="2800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Содержимое 3" descr="jiznen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36904" cy="56221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Содержимое 3" descr="halabov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54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58" y="692696"/>
            <a:ext cx="8065290" cy="8367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Навчальні питання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157" y="2276872"/>
            <a:ext cx="8065291" cy="40911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>
                <a:latin typeface="Gabriola" panose="04040605051002020D02" pitchFamily="82" charset="0"/>
              </a:rPr>
              <a:t>   1. Сектор безпеки і оборони України.</a:t>
            </a:r>
          </a:p>
          <a:p>
            <a:pPr>
              <a:buNone/>
            </a:pPr>
            <a:r>
              <a:rPr lang="uk-UA" sz="3600" b="1" dirty="0">
                <a:latin typeface="Gabriola" panose="04040605051002020D02" pitchFamily="82" charset="0"/>
              </a:rPr>
              <a:t>   2. Національні інтереси України та загрози національній безпеці.</a:t>
            </a:r>
          </a:p>
          <a:p>
            <a:pPr>
              <a:buNone/>
            </a:pPr>
            <a:r>
              <a:rPr lang="uk-UA" sz="3600" b="1" dirty="0">
                <a:latin typeface="Gabriola" panose="04040605051002020D02" pitchFamily="82" charset="0"/>
              </a:rPr>
              <a:t>   3. Воєнна доктрина України.</a:t>
            </a:r>
          </a:p>
          <a:p>
            <a:pPr>
              <a:buNone/>
            </a:pPr>
            <a:r>
              <a:rPr lang="uk-UA" sz="3600" b="1" dirty="0">
                <a:latin typeface="Gabriola" panose="04040605051002020D02" pitchFamily="82" charset="0"/>
              </a:rPr>
              <a:t>   4. Розвиток національних Збройних Сил та інших військових формувань України.</a:t>
            </a:r>
            <a:endParaRPr lang="ru-RU" sz="3600" b="1" dirty="0">
              <a:latin typeface="Gabriola" panose="04040605051002020D02" pitchFamily="82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Franklin Gothic Heavy" panose="020B0903020102020204" pitchFamily="34" charset="0"/>
              </a:rPr>
              <a:t>1. Сектор безпеки і оборони України</a:t>
            </a:r>
            <a:endParaRPr lang="ru-RU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5538"/>
            <a:ext cx="9144000" cy="57624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900" b="1" dirty="0"/>
              <a:t>   </a:t>
            </a:r>
            <a:r>
              <a:rPr lang="ru-RU" sz="2900" b="1" dirty="0">
                <a:latin typeface="Bahnschrift Condensed" panose="020B0502040204020203" pitchFamily="34" charset="0"/>
              </a:rPr>
              <a:t>Сектор </a:t>
            </a:r>
            <a:r>
              <a:rPr lang="ru-RU" sz="2900" b="1" dirty="0" err="1">
                <a:latin typeface="Bahnschrift Condensed" panose="020B0502040204020203" pitchFamily="34" charset="0"/>
              </a:rPr>
              <a:t>безпеки</a:t>
            </a:r>
            <a:r>
              <a:rPr lang="ru-RU" sz="2900" b="1" dirty="0">
                <a:latin typeface="Bahnschrift Condensed" panose="020B0502040204020203" pitchFamily="34" charset="0"/>
              </a:rPr>
              <a:t> </a:t>
            </a:r>
            <a:r>
              <a:rPr lang="ru-RU" sz="2900" b="1" dirty="0" err="1">
                <a:latin typeface="Bahnschrift Condensed" panose="020B0502040204020203" pitchFamily="34" charset="0"/>
              </a:rPr>
              <a:t>і</a:t>
            </a:r>
            <a:r>
              <a:rPr lang="ru-RU" sz="2900" b="1" dirty="0">
                <a:latin typeface="Bahnschrift Condensed" panose="020B0502040204020203" pitchFamily="34" charset="0"/>
              </a:rPr>
              <a:t> оборони</a:t>
            </a:r>
            <a:r>
              <a:rPr lang="ru-RU" sz="2900" dirty="0">
                <a:latin typeface="Bahnschrift Condensed" panose="020B0502040204020203" pitchFamily="34" charset="0"/>
              </a:rPr>
              <a:t>  — система </a:t>
            </a:r>
            <a:r>
              <a:rPr lang="ru-RU" sz="2900" dirty="0" err="1">
                <a:latin typeface="Bahnschrift Condensed" panose="020B0502040204020203" pitchFamily="34" charset="0"/>
              </a:rPr>
              <a:t>органів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державної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влади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Збройних</a:t>
            </a:r>
            <a:r>
              <a:rPr lang="ru-RU" sz="2900" dirty="0">
                <a:latin typeface="Bahnschrift Condensed" panose="020B0502040204020203" pitchFamily="34" charset="0"/>
              </a:rPr>
              <a:t> Сил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інших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утворених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відповідно</a:t>
            </a:r>
            <a:r>
              <a:rPr lang="ru-RU" sz="2900" dirty="0">
                <a:latin typeface="Bahnschrift Condensed" panose="020B0502040204020203" pitchFamily="34" charset="0"/>
              </a:rPr>
              <a:t> до </a:t>
            </a:r>
            <a:r>
              <a:rPr lang="ru-RU" sz="2900" dirty="0" err="1">
                <a:latin typeface="Bahnschrift Condensed" panose="020B0502040204020203" pitchFamily="34" charset="0"/>
              </a:rPr>
              <a:t>законів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військових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формувань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правоохоронних</a:t>
            </a:r>
            <a:r>
              <a:rPr lang="ru-RU" sz="2900" dirty="0">
                <a:latin typeface="Bahnschrift Condensed" panose="020B0502040204020203" pitchFamily="34" charset="0"/>
              </a:rPr>
              <a:t> та </a:t>
            </a:r>
            <a:r>
              <a:rPr lang="ru-RU" sz="2900" dirty="0" err="1">
                <a:latin typeface="Bahnschrift Condensed" panose="020B0502040204020203" pitchFamily="34" charset="0"/>
              </a:rPr>
              <a:t>розвідувальних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органів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державних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органів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спеціального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призначення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з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правоохоронними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функціями</a:t>
            </a:r>
            <a:r>
              <a:rPr lang="ru-RU" sz="2900" dirty="0">
                <a:latin typeface="Bahnschrift Condensed" panose="020B0502040204020203" pitchFamily="34" charset="0"/>
              </a:rPr>
              <a:t>, сил </a:t>
            </a:r>
            <a:r>
              <a:rPr lang="ru-RU" sz="2900" dirty="0" err="1">
                <a:latin typeface="Bahnschrift Condensed" panose="020B0502040204020203" pitchFamily="34" charset="0"/>
              </a:rPr>
              <a:t>цивільного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захисту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оборонно-промислового</a:t>
            </a:r>
            <a:r>
              <a:rPr lang="ru-RU" sz="2900" dirty="0">
                <a:latin typeface="Bahnschrift Condensed" panose="020B0502040204020203" pitchFamily="34" charset="0"/>
              </a:rPr>
              <a:t> комплексу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діяльність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яких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перебуває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під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демократичним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цивільним</a:t>
            </a:r>
            <a:r>
              <a:rPr lang="ru-RU" sz="2900" dirty="0">
                <a:latin typeface="Bahnschrift Condensed" panose="020B0502040204020203" pitchFamily="34" charset="0"/>
              </a:rPr>
              <a:t> контролем </a:t>
            </a:r>
            <a:r>
              <a:rPr lang="ru-RU" sz="2900" dirty="0" err="1">
                <a:latin typeface="Bahnschrift Condensed" panose="020B0502040204020203" pitchFamily="34" charset="0"/>
              </a:rPr>
              <a:t>і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відповідно</a:t>
            </a:r>
            <a:r>
              <a:rPr lang="ru-RU" sz="2900" dirty="0">
                <a:latin typeface="Bahnschrift Condensed" panose="020B0502040204020203" pitchFamily="34" charset="0"/>
              </a:rPr>
              <a:t> до </a:t>
            </a:r>
            <a:r>
              <a:rPr lang="ru-RU" sz="2900" dirty="0" err="1">
                <a:latin typeface="Bahnschrift Condensed" panose="020B0502040204020203" pitchFamily="34" charset="0"/>
              </a:rPr>
              <a:t>Конституції</a:t>
            </a:r>
            <a:r>
              <a:rPr lang="ru-RU" sz="2900" dirty="0">
                <a:latin typeface="Bahnschrift Condensed" panose="020B0502040204020203" pitchFamily="34" charset="0"/>
              </a:rPr>
              <a:t> та </a:t>
            </a:r>
            <a:r>
              <a:rPr lang="ru-RU" sz="2900" dirty="0" err="1">
                <a:latin typeface="Bahnschrift Condensed" panose="020B0502040204020203" pitchFamily="34" charset="0"/>
              </a:rPr>
              <a:t>законів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 за </a:t>
            </a:r>
            <a:r>
              <a:rPr lang="ru-RU" sz="2900" dirty="0" err="1">
                <a:latin typeface="Bahnschrift Condensed" panose="020B0502040204020203" pitchFamily="34" charset="0"/>
              </a:rPr>
              <a:t>функціональним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призначенням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спрямована</a:t>
            </a:r>
            <a:r>
              <a:rPr lang="ru-RU" sz="2900" dirty="0">
                <a:latin typeface="Bahnschrift Condensed" panose="020B0502040204020203" pitchFamily="34" charset="0"/>
              </a:rPr>
              <a:t> на </a:t>
            </a:r>
            <a:r>
              <a:rPr lang="ru-RU" sz="2900" dirty="0" err="1">
                <a:latin typeface="Bahnschrift Condensed" panose="020B0502040204020203" pitchFamily="34" charset="0"/>
              </a:rPr>
              <a:t>захист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національних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інтересів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від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загроз</a:t>
            </a:r>
            <a:r>
              <a:rPr lang="ru-RU" sz="2900" dirty="0">
                <a:latin typeface="Bahnschrift Condensed" panose="020B0502040204020203" pitchFamily="34" charset="0"/>
              </a:rPr>
              <a:t>, а </a:t>
            </a:r>
            <a:r>
              <a:rPr lang="ru-RU" sz="2900" dirty="0" err="1">
                <a:latin typeface="Bahnschrift Condensed" panose="020B0502040204020203" pitchFamily="34" charset="0"/>
              </a:rPr>
              <a:t>також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громадяни</a:t>
            </a:r>
            <a:r>
              <a:rPr lang="ru-RU" sz="2900" dirty="0">
                <a:latin typeface="Bahnschrift Condensed" panose="020B0502040204020203" pitchFamily="34" charset="0"/>
              </a:rPr>
              <a:t> та </a:t>
            </a:r>
            <a:r>
              <a:rPr lang="ru-RU" sz="2900" dirty="0" err="1">
                <a:latin typeface="Bahnschrift Condensed" panose="020B0502040204020203" pitchFamily="34" charset="0"/>
              </a:rPr>
              <a:t>громадські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об’єднання</a:t>
            </a:r>
            <a:r>
              <a:rPr lang="ru-RU" sz="2900" dirty="0">
                <a:latin typeface="Bahnschrift Condensed" panose="020B0502040204020203" pitchFamily="34" charset="0"/>
              </a:rPr>
              <a:t>, </a:t>
            </a:r>
            <a:r>
              <a:rPr lang="ru-RU" sz="2900" dirty="0" err="1">
                <a:latin typeface="Bahnschrift Condensed" panose="020B0502040204020203" pitchFamily="34" charset="0"/>
              </a:rPr>
              <a:t>які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добровільно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беруть</a:t>
            </a:r>
            <a:r>
              <a:rPr lang="ru-RU" sz="2900" dirty="0">
                <a:latin typeface="Bahnschrift Condensed" panose="020B0502040204020203" pitchFamily="34" charset="0"/>
              </a:rPr>
              <a:t> участь у </a:t>
            </a:r>
            <a:r>
              <a:rPr lang="ru-RU" sz="2900" dirty="0" err="1">
                <a:latin typeface="Bahnschrift Condensed" panose="020B0502040204020203" pitchFamily="34" charset="0"/>
              </a:rPr>
              <a:t>забезпеченні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національної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безпеки</a:t>
            </a:r>
            <a:r>
              <a:rPr lang="ru-RU" sz="2900" dirty="0">
                <a:latin typeface="Bahnschrift Condensed" panose="020B0502040204020203" pitchFamily="34" charset="0"/>
              </a:rPr>
              <a:t> </a:t>
            </a:r>
            <a:r>
              <a:rPr lang="ru-RU" sz="2900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dirty="0">
                <a:latin typeface="Bahnschrift Condensed" panose="020B0502040204020203" pitchFamily="34" charset="0"/>
              </a:rPr>
              <a:t>.  </a:t>
            </a:r>
            <a:r>
              <a:rPr lang="ru-RU" sz="2900" b="1" dirty="0">
                <a:latin typeface="Bahnschrift Condensed" panose="020B0502040204020203" pitchFamily="34" charset="0"/>
              </a:rPr>
              <a:t>( Про </a:t>
            </a:r>
            <a:r>
              <a:rPr lang="ru-RU" sz="2900" b="1" dirty="0" err="1">
                <a:latin typeface="Bahnschrift Condensed" panose="020B0502040204020203" pitchFamily="34" charset="0"/>
              </a:rPr>
              <a:t>національну</a:t>
            </a:r>
            <a:r>
              <a:rPr lang="ru-RU" sz="2900" b="1" dirty="0">
                <a:latin typeface="Bahnschrift Condensed" panose="020B0502040204020203" pitchFamily="34" charset="0"/>
              </a:rPr>
              <a:t> безпеку </a:t>
            </a:r>
            <a:r>
              <a:rPr lang="ru-RU" sz="2900" b="1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b="1" dirty="0">
                <a:latin typeface="Bahnschrift Condensed" panose="020B0502040204020203" pitchFamily="34" charset="0"/>
              </a:rPr>
              <a:t> Закон </a:t>
            </a:r>
            <a:r>
              <a:rPr lang="ru-RU" sz="2900" b="1" dirty="0" err="1">
                <a:latin typeface="Bahnschrift Condensed" panose="020B0502040204020203" pitchFamily="34" charset="0"/>
              </a:rPr>
              <a:t>України</a:t>
            </a:r>
            <a:r>
              <a:rPr lang="ru-RU" sz="2900" b="1" dirty="0">
                <a:latin typeface="Bahnschrift Condensed" panose="020B0502040204020203" pitchFamily="34" charset="0"/>
              </a:rPr>
              <a:t> </a:t>
            </a:r>
            <a:r>
              <a:rPr lang="ru-RU" sz="2900" b="1" dirty="0" err="1">
                <a:latin typeface="Bahnschrift Condensed" panose="020B0502040204020203" pitchFamily="34" charset="0"/>
              </a:rPr>
              <a:t>від</a:t>
            </a:r>
            <a:r>
              <a:rPr lang="ru-RU" sz="2900" b="1" dirty="0">
                <a:latin typeface="Bahnschrift Condensed" panose="020B0502040204020203" pitchFamily="34" charset="0"/>
              </a:rPr>
              <a:t> 21.06.2018 № 2469-VIII).</a:t>
            </a:r>
          </a:p>
          <a:p>
            <a:pPr>
              <a:buNone/>
            </a:pPr>
            <a:endParaRPr lang="ru-RU" sz="2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6480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Comic Sans MS" panose="030F0702030302020204" pitchFamily="66" charset="0"/>
              </a:rPr>
              <a:t>Складові СБО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3938128" cy="60212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r>
              <a:rPr lang="uk-UA" sz="2400" dirty="0">
                <a:latin typeface="Franklin Gothic Heavy" panose="020B0903020102020204" pitchFamily="34" charset="0"/>
              </a:rPr>
              <a:t>1) Сили безпеки (правоохоронні органи ,сили цивільного захисту, тощо)</a:t>
            </a: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r>
              <a:rPr lang="uk-UA" sz="2400" dirty="0">
                <a:latin typeface="Franklin Gothic Heavy" panose="020B0903020102020204" pitchFamily="34" charset="0"/>
              </a:rPr>
              <a:t>2) Сили оборони (ЗСУ та інші військові формування)</a:t>
            </a: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r>
              <a:rPr lang="uk-UA" sz="2400" dirty="0">
                <a:latin typeface="Franklin Gothic Heavy" panose="020B0903020102020204" pitchFamily="34" charset="0"/>
              </a:rPr>
              <a:t>3) Оборонно-промисловий комплекс</a:t>
            </a: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endParaRPr lang="uk-UA" sz="2400" dirty="0">
              <a:latin typeface="Franklin Gothic Heavy" panose="020B0903020102020204" pitchFamily="34" charset="0"/>
            </a:endParaRPr>
          </a:p>
          <a:p>
            <a:pPr algn="ctr">
              <a:buNone/>
            </a:pPr>
            <a:r>
              <a:rPr lang="uk-UA" sz="2400" dirty="0">
                <a:latin typeface="Franklin Gothic Heavy" panose="020B0903020102020204" pitchFamily="34" charset="0"/>
              </a:rPr>
              <a:t>4) Громадяни та громадські об</a:t>
            </a:r>
            <a:r>
              <a:rPr lang="en-US" sz="2400" dirty="0">
                <a:latin typeface="Franklin Gothic Heavy" panose="020B0903020102020204" pitchFamily="34" charset="0"/>
              </a:rPr>
              <a:t>’</a:t>
            </a:r>
            <a:r>
              <a:rPr lang="uk-UA" sz="2400" dirty="0">
                <a:latin typeface="Franklin Gothic Heavy" panose="020B0903020102020204" pitchFamily="34" charset="0"/>
              </a:rPr>
              <a:t>єднання, які добровільно беруть участь у забезпеченні національної безпеки України</a:t>
            </a:r>
            <a:endParaRPr lang="ru-RU" sz="2400" dirty="0">
              <a:latin typeface="Franklin Gothic Heavy" panose="020B0903020102020204" pitchFamily="34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1" y="5114925"/>
            <a:ext cx="2304257" cy="1743075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9" y="5157192"/>
            <a:ext cx="2339752" cy="1700808"/>
          </a:xfrm>
          <a:prstGeom prst="rect">
            <a:avLst/>
          </a:prstGeom>
        </p:spPr>
      </p:pic>
      <p:pic>
        <p:nvPicPr>
          <p:cNvPr id="6" name="Рисунок 5" descr="57f264a1387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5992" y="3717032"/>
            <a:ext cx="2358008" cy="1440159"/>
          </a:xfrm>
          <a:prstGeom prst="rect">
            <a:avLst/>
          </a:prstGeom>
        </p:spPr>
      </p:pic>
      <p:pic>
        <p:nvPicPr>
          <p:cNvPr id="7" name="Рисунок 6" descr="2288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17032"/>
            <a:ext cx="2304255" cy="1440159"/>
          </a:xfrm>
          <a:prstGeom prst="rect">
            <a:avLst/>
          </a:prstGeom>
        </p:spPr>
      </p:pic>
      <p:pic>
        <p:nvPicPr>
          <p:cNvPr id="8" name="Рисунок 7" descr="220px-Emblem_of_the_Ukrainian_Armed_Forces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204864"/>
            <a:ext cx="2232248" cy="1519436"/>
          </a:xfrm>
          <a:prstGeom prst="rect">
            <a:avLst/>
          </a:prstGeom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204864"/>
            <a:ext cx="2123728" cy="1512168"/>
          </a:xfrm>
          <a:prstGeom prst="rect">
            <a:avLst/>
          </a:prstGeom>
        </p:spPr>
      </p:pic>
      <p:pic>
        <p:nvPicPr>
          <p:cNvPr id="10" name="Рисунок 9" descr="Ukrainian_National_Police_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1822" y="644389"/>
            <a:ext cx="1037201" cy="1253458"/>
          </a:xfrm>
          <a:prstGeom prst="rect">
            <a:avLst/>
          </a:prstGeom>
        </p:spPr>
      </p:pic>
      <p:pic>
        <p:nvPicPr>
          <p:cNvPr id="11" name="Рисунок 10" descr="Емблема_ДСНС_України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6904" y="701095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Franklin Gothic Heavy" panose="020B0903020102020204" pitchFamily="34" charset="0"/>
              </a:rPr>
              <a:t>Склад СБО</a:t>
            </a:r>
            <a:endParaRPr lang="ru-RU" sz="4800" b="1" dirty="0">
              <a:latin typeface="Franklin Gothic Heavy" panose="020B0903020102020204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08720"/>
            <a:ext cx="2143125" cy="2304256"/>
          </a:xfrm>
          <a:prstGeom prst="rect">
            <a:avLst/>
          </a:prstGeom>
        </p:spPr>
      </p:pic>
      <p:pic>
        <p:nvPicPr>
          <p:cNvPr id="6" name="Рисунок 5" descr="a8e7694a-0613-4a4a-996d-0abe68af31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1812801" cy="2304256"/>
          </a:xfrm>
          <a:prstGeom prst="rect">
            <a:avLst/>
          </a:prstGeom>
        </p:spPr>
      </p:pic>
      <p:pic>
        <p:nvPicPr>
          <p:cNvPr id="7" name="Рисунок 6" descr="1011_g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068960"/>
            <a:ext cx="2843808" cy="1925929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2976"/>
            <a:ext cx="2195736" cy="1485900"/>
          </a:xfrm>
          <a:prstGeom prst="rect">
            <a:avLst/>
          </a:prstGeom>
        </p:spPr>
      </p:pic>
      <p:pic>
        <p:nvPicPr>
          <p:cNvPr id="10" name="Рисунок 9" descr="thumbnail-tw-2017032315165961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5013176"/>
            <a:ext cx="2915816" cy="1844824"/>
          </a:xfrm>
          <a:prstGeom prst="rect">
            <a:avLst/>
          </a:prstGeom>
        </p:spPr>
      </p:pic>
      <p:pic>
        <p:nvPicPr>
          <p:cNvPr id="11" name="Рисунок 10" descr="f3ccdd27d2000e3f9255a7e3e2c4880014265738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4941168"/>
            <a:ext cx="2088232" cy="1916832"/>
          </a:xfrm>
          <a:prstGeom prst="rect">
            <a:avLst/>
          </a:prstGeom>
        </p:spPr>
      </p:pic>
      <p:pic>
        <p:nvPicPr>
          <p:cNvPr id="12" name="Рисунок 11" descr="img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908720"/>
            <a:ext cx="2339752" cy="2304256"/>
          </a:xfrm>
          <a:prstGeom prst="rect">
            <a:avLst/>
          </a:prstGeom>
        </p:spPr>
      </p:pic>
      <p:pic>
        <p:nvPicPr>
          <p:cNvPr id="14" name="Рисунок 13" descr="emblem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4694356"/>
            <a:ext cx="2094905" cy="2163644"/>
          </a:xfrm>
          <a:prstGeom prst="rect">
            <a:avLst/>
          </a:prstGeom>
        </p:spPr>
      </p:pic>
      <p:pic>
        <p:nvPicPr>
          <p:cNvPr id="15" name="Рисунок 14" descr="State_Special_Communications_Service_of_Ukraine_Emble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3212976"/>
            <a:ext cx="1585292" cy="1637699"/>
          </a:xfrm>
          <a:prstGeom prst="rect">
            <a:avLst/>
          </a:prstGeom>
        </p:spPr>
      </p:pic>
      <p:pic>
        <p:nvPicPr>
          <p:cNvPr id="16" name="Рисунок 15" descr="260px-NSDCU_emble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548680"/>
            <a:ext cx="2476846" cy="2476846"/>
          </a:xfrm>
          <a:prstGeom prst="rect">
            <a:avLst/>
          </a:prstGeom>
        </p:spPr>
      </p:pic>
      <p:pic>
        <p:nvPicPr>
          <p:cNvPr id="17" name="Рисунок 16" descr="2000px-Геральдичний_знак_-_емблема_МВС_України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3284984"/>
            <a:ext cx="1340768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264908"/>
            <a:ext cx="3497433" cy="64044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dirty="0"/>
              <a:t>   </a:t>
            </a:r>
            <a:r>
              <a:rPr lang="uk-UA" sz="3200" b="1" dirty="0">
                <a:latin typeface="Franklin Gothic Demi Cond" panose="020B0706030402020204" pitchFamily="34" charset="0"/>
              </a:rPr>
              <a:t>Очолює СБО Президент України. </a:t>
            </a:r>
            <a:r>
              <a:rPr lang="uk-UA" sz="3200" dirty="0">
                <a:latin typeface="Franklin Gothic Demi Cond" panose="020B0706030402020204" pitchFamily="34" charset="0"/>
              </a:rPr>
              <a:t>Він здійснює керівництво у сферах національної безпеки і оборони відповідно до Конституції України, а </a:t>
            </a:r>
            <a:r>
              <a:rPr lang="uk-UA" sz="3200" b="1" dirty="0">
                <a:latin typeface="Franklin Gothic Demi Cond" panose="020B0706030402020204" pitchFamily="34" charset="0"/>
              </a:rPr>
              <a:t>координацію у цих сферах здійснює Рада національної безпеки і оборони України (РНБО)</a:t>
            </a:r>
            <a:endParaRPr lang="ru-RU" sz="3200" b="1" dirty="0">
              <a:latin typeface="Franklin Gothic Demi Cond" panose="020B07060304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uk-UA" dirty="0"/>
              <a:t> </a:t>
            </a:r>
            <a:endParaRPr lang="ru-RU" sz="3200" b="1" dirty="0">
              <a:latin typeface="Franklin Gothic Demi Cond" panose="020B0706030402020204" pitchFamily="34" charset="0"/>
            </a:endParaRPr>
          </a:p>
        </p:txBody>
      </p:sp>
      <p:pic>
        <p:nvPicPr>
          <p:cNvPr id="4" name="Рисунок 3" descr="260px-NSDCU_emb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985" y="4381154"/>
            <a:ext cx="2476846" cy="2476846"/>
          </a:xfrm>
          <a:prstGeom prst="rect">
            <a:avLst/>
          </a:prstGeom>
        </p:spPr>
      </p:pic>
      <p:pic>
        <p:nvPicPr>
          <p:cNvPr id="5" name="Рисунок 4" descr="Фірмовий_блок_Ради_національної_безпеки_і_оборони_Украї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518660"/>
            <a:ext cx="2411760" cy="2339340"/>
          </a:xfrm>
          <a:prstGeom prst="rect">
            <a:avLst/>
          </a:prstGeom>
        </p:spPr>
      </p:pic>
      <p:pic>
        <p:nvPicPr>
          <p:cNvPr id="6" name="Рисунок 5" descr="3f7ba06cbd4c6c3c854be59bb1442765_1559310939_extra_large_650x410.jpg"/>
          <p:cNvPicPr>
            <a:picLocks noChangeAspect="1"/>
          </p:cNvPicPr>
          <p:nvPr/>
        </p:nvPicPr>
        <p:blipFill rotWithShape="1">
          <a:blip r:embed="rId4" cstate="print"/>
          <a:srcRect l="16995" t="7544" b="9177"/>
          <a:stretch/>
        </p:blipFill>
        <p:spPr>
          <a:xfrm>
            <a:off x="4139952" y="264908"/>
            <a:ext cx="4747758" cy="3813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73" y="532061"/>
            <a:ext cx="8257449" cy="90865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2. Національні інтереси України та загрози національній безпеці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21010" y="1519078"/>
            <a:ext cx="8244712" cy="14955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400" b="1" dirty="0" err="1">
                <a:solidFill>
                  <a:schemeClr val="tx1"/>
                </a:solidFill>
                <a:latin typeface="Franklin Gothic Demi Cond" panose="020B0706030402020204" pitchFamily="34" charset="0"/>
              </a:rPr>
              <a:t>Нац</a:t>
            </a:r>
            <a:r>
              <a:rPr lang="uk-UA" sz="2400" b="1" dirty="0" err="1">
                <a:solidFill>
                  <a:schemeClr val="tx1"/>
                </a:solidFill>
                <a:latin typeface="Franklin Gothic Demi Cond" panose="020B0706030402020204" pitchFamily="34" charset="0"/>
              </a:rPr>
              <a:t>іональні</a:t>
            </a:r>
            <a:r>
              <a:rPr lang="uk-UA" sz="2400" b="1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 інтереси України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— </a:t>
            </a:r>
            <a:r>
              <a:rPr lang="uk-UA" sz="24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життєво важливі інтереси людини,суспільства і держави,реалізація яких забезпечує державний суверенітет України, її прогресивний демократичний розвиток,а також безпечні умови життєдіяльності і добробут її громадян.</a:t>
            </a:r>
          </a:p>
          <a:p>
            <a:pPr>
              <a:buNone/>
            </a:pPr>
            <a:endParaRPr lang="uk-UA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Рисунок 4" descr="0eaf2f598ab55782836614186a883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869" y="2926648"/>
            <a:ext cx="2880320" cy="1643666"/>
          </a:xfrm>
          <a:prstGeom prst="rect">
            <a:avLst/>
          </a:prstGeom>
        </p:spPr>
      </p:pic>
      <p:pic>
        <p:nvPicPr>
          <p:cNvPr id="6" name="Рисунок 5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988" y="2817596"/>
            <a:ext cx="1647825" cy="2248559"/>
          </a:xfrm>
          <a:prstGeom prst="rect">
            <a:avLst/>
          </a:prstGeom>
        </p:spPr>
      </p:pic>
      <p:pic>
        <p:nvPicPr>
          <p:cNvPr id="7" name="Рисунок 6" descr="42f192f5959b09dbea977606e3eb3bda7eda9d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90" y="2894410"/>
            <a:ext cx="2807139" cy="1675904"/>
          </a:xfrm>
          <a:prstGeom prst="rect">
            <a:avLst/>
          </a:prstGeom>
        </p:spPr>
      </p:pic>
      <p:pic>
        <p:nvPicPr>
          <p:cNvPr id="8" name="Рисунок 7" descr="f873d89---------------------------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3139" y="4869160"/>
            <a:ext cx="2880320" cy="1800201"/>
          </a:xfrm>
          <a:prstGeom prst="rect">
            <a:avLst/>
          </a:prstGeom>
        </p:spPr>
      </p:pic>
      <p:pic>
        <p:nvPicPr>
          <p:cNvPr id="9" name="Рисунок 8" descr="01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142" y="5255441"/>
            <a:ext cx="2267744" cy="1412776"/>
          </a:xfrm>
          <a:prstGeom prst="rect">
            <a:avLst/>
          </a:prstGeom>
        </p:spPr>
      </p:pic>
      <p:pic>
        <p:nvPicPr>
          <p:cNvPr id="10" name="Рисунок 9" descr="thumb-zoom-850x539-2a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2790" y="4869160"/>
            <a:ext cx="2854288" cy="1800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6" y="255180"/>
            <a:ext cx="9036496" cy="1729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Загрози національній безпеці</a:t>
            </a:r>
            <a:r>
              <a:rPr lang="vi-VN" sz="2800" b="1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—</a:t>
            </a:r>
            <a:r>
              <a:rPr lang="uk-UA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явища,тенденції і чинники,що унеможливлюють чи ускладнюють або можуть унеможливити чи ускладнити реалізацію національних інтересів та збереження національних цінностей України</a:t>
            </a:r>
            <a:endParaRPr lang="ru-RU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Рисунок 3" descr="142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581128"/>
            <a:ext cx="2915816" cy="2276872"/>
          </a:xfrm>
          <a:prstGeom prst="rect">
            <a:avLst/>
          </a:prstGeo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2132856"/>
            <a:ext cx="2915816" cy="2448272"/>
          </a:xfrm>
          <a:prstGeom prst="rect">
            <a:avLst/>
          </a:prstGeom>
        </p:spPr>
      </p:pic>
      <p:pic>
        <p:nvPicPr>
          <p:cNvPr id="6" name="Рисунок 5" descr="origina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7"/>
            <a:ext cx="3625205" cy="2204864"/>
          </a:xfrm>
          <a:prstGeom prst="rect">
            <a:avLst/>
          </a:prstGeom>
        </p:spPr>
      </p:pic>
      <p:pic>
        <p:nvPicPr>
          <p:cNvPr id="7" name="Рисунок 6" descr="big-big_DSCF6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60848"/>
            <a:ext cx="3635896" cy="2620622"/>
          </a:xfrm>
          <a:prstGeom prst="rect">
            <a:avLst/>
          </a:prstGeom>
        </p:spPr>
      </p:pic>
      <p:pic>
        <p:nvPicPr>
          <p:cNvPr id="8" name="Рисунок 7" descr="pic_1881-300x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060848"/>
            <a:ext cx="2569468" cy="1512168"/>
          </a:xfrm>
          <a:prstGeom prst="rect">
            <a:avLst/>
          </a:prstGeom>
        </p:spPr>
      </p:pic>
      <p:pic>
        <p:nvPicPr>
          <p:cNvPr id="9" name="Рисунок 8" descr="Koruptsi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5013176"/>
            <a:ext cx="2592288" cy="1844824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621974"/>
            <a:ext cx="2592288" cy="14303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>
            <a:normAutofit/>
          </a:bodyPr>
          <a:lstStyle/>
          <a:p>
            <a:r>
              <a:rPr lang="uk-UA" sz="3200" b="1" dirty="0"/>
              <a:t>3. Воєнна доктрина України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9144000" cy="21598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b="1" dirty="0">
                <a:latin typeface="Franklin Gothic Medium" panose="020B0603020102020204" pitchFamily="34" charset="0"/>
                <a:ea typeface="+mj-ea"/>
                <a:cs typeface="+mj-cs"/>
              </a:rPr>
              <a:t>     </a:t>
            </a:r>
            <a:r>
              <a:rPr lang="vi-VN" sz="2000" b="1" dirty="0">
                <a:latin typeface="+mj-lt"/>
                <a:ea typeface="+mj-ea"/>
                <a:cs typeface="+mj-cs"/>
              </a:rPr>
              <a:t>Воєнна доктрина України</a:t>
            </a:r>
            <a:r>
              <a:rPr lang="vi-VN" sz="2000" dirty="0">
                <a:latin typeface="+mj-lt"/>
                <a:ea typeface="+mj-ea"/>
                <a:cs typeface="+mj-cs"/>
              </a:rPr>
              <a:t> — 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vi-VN" sz="2000" dirty="0">
                <a:latin typeface="+mj-lt"/>
                <a:ea typeface="+mj-ea"/>
                <a:cs typeface="+mj-cs"/>
              </a:rPr>
              <a:t>складова частина</a:t>
            </a:r>
            <a:r>
              <a:rPr lang="uk-UA" sz="2000" dirty="0"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vi-VN" sz="2000" dirty="0">
                <a:latin typeface="+mj-lt"/>
                <a:ea typeface="+mj-ea"/>
                <a:cs typeface="+mj-cs"/>
              </a:rPr>
              <a:t>концепції національної безпеки, становить сукупність</a:t>
            </a:r>
            <a:r>
              <a:rPr lang="uk-UA" sz="2000" dirty="0"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vi-VN" sz="2000" dirty="0">
                <a:latin typeface="+mj-lt"/>
                <a:ea typeface="+mj-ea"/>
                <a:cs typeface="+mj-cs"/>
              </a:rPr>
              <a:t>основоположних настанов і принципів щодо організації та</a:t>
            </a:r>
            <a:r>
              <a:rPr lang="uk-UA" sz="2000" dirty="0"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vi-VN" sz="2000" dirty="0">
                <a:latin typeface="+mj-lt"/>
                <a:ea typeface="+mj-ea"/>
                <a:cs typeface="+mj-cs"/>
              </a:rPr>
              <a:t>забезпечення безпеки особи, народу і держави шляхом</a:t>
            </a:r>
            <a:r>
              <a:rPr lang="uk-UA" sz="2000" dirty="0"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vi-VN" sz="2000" dirty="0">
                <a:latin typeface="+mj-lt"/>
                <a:ea typeface="+mj-ea"/>
                <a:cs typeface="+mj-cs"/>
              </a:rPr>
              <a:t>політичних, дипломатичних, економічних та воєнних заходів. </a:t>
            </a:r>
            <a:r>
              <a:rPr lang="vi-VN" sz="2000" u="sng" dirty="0">
                <a:latin typeface="+mj-lt"/>
                <a:ea typeface="+mj-ea"/>
                <a:cs typeface="+mj-cs"/>
              </a:rPr>
              <a:t>Визначає державну політику України у військовій сфері.</a:t>
            </a:r>
            <a:endParaRPr lang="uk-UA" sz="2000" u="sng" dirty="0"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uk-UA" sz="2000" dirty="0">
                <a:latin typeface="Franklin Gothic Medium" panose="020B0603020102020204" pitchFamily="34" charset="0"/>
                <a:ea typeface="+mj-ea"/>
                <a:cs typeface="+mj-cs"/>
              </a:rPr>
              <a:t>    </a:t>
            </a:r>
            <a:r>
              <a:rPr lang="uk-UA" sz="2000" b="1" dirty="0">
                <a:latin typeface="Franklin Gothic Medium" panose="020B0603020102020204" pitchFamily="34" charset="0"/>
                <a:ea typeface="+mj-ea"/>
                <a:cs typeface="+mj-cs"/>
              </a:rPr>
              <a:t>Схвалена рішенням Ради національної безпеки і оборони України від 02.09.2015 р, яке затверджене Указом Президента України від 24.09.2015 р. №555/2015.</a:t>
            </a:r>
            <a:endParaRPr lang="ru-RU" sz="2000" b="1" dirty="0"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fNeEwkJC_400x4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717032"/>
            <a:ext cx="2952328" cy="3046762"/>
          </a:xfrm>
          <a:prstGeom prst="rect">
            <a:avLst/>
          </a:prstGeom>
        </p:spPr>
      </p:pic>
      <p:pic>
        <p:nvPicPr>
          <p:cNvPr id="5" name="Рисунок 4" descr="910548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5368401" cy="30467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5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669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43" baseType="lpstr">
      <vt:lpstr>Arial</vt:lpstr>
      <vt:lpstr>Arial Black</vt:lpstr>
      <vt:lpstr>Bahnschrift Condensed</vt:lpstr>
      <vt:lpstr>Calibri</vt:lpstr>
      <vt:lpstr>Calibri Light</vt:lpstr>
      <vt:lpstr>Century Gothic</vt:lpstr>
      <vt:lpstr>Comic Sans MS</vt:lpstr>
      <vt:lpstr>Corbel</vt:lpstr>
      <vt:lpstr>Franklin Gothic Book</vt:lpstr>
      <vt:lpstr>Franklin Gothic Demi Cond</vt:lpstr>
      <vt:lpstr>Franklin Gothic Heavy</vt:lpstr>
      <vt:lpstr>Franklin Gothic Medium</vt:lpstr>
      <vt:lpstr>Gabriola</vt:lpstr>
      <vt:lpstr>Gill Sans MT</vt:lpstr>
      <vt:lpstr>Segoe Print</vt:lpstr>
      <vt:lpstr>Tahoma</vt:lpstr>
      <vt:lpstr>Times New Roman</vt:lpstr>
      <vt:lpstr>Verdana</vt:lpstr>
      <vt:lpstr>Wingdings</vt:lpstr>
      <vt:lpstr>Wingdings 2</vt:lpstr>
      <vt:lpstr>Wingdings 3</vt:lpstr>
      <vt:lpstr>Ион (конференц-зал)</vt:lpstr>
      <vt:lpstr>Полосы</vt:lpstr>
      <vt:lpstr>Crop</vt:lpstr>
      <vt:lpstr>Дивиденд</vt:lpstr>
      <vt:lpstr>Рама</vt:lpstr>
      <vt:lpstr>Тема Office</vt:lpstr>
      <vt:lpstr>1_Тема Office</vt:lpstr>
      <vt:lpstr>2_Тема Office</vt:lpstr>
      <vt:lpstr>ФАСТІВСЬКИЙ ЦЕНТР ВІЙСЬКОВО-ПАТРІОТИЧНОГО ВИХОВАННЯ «ГАРТ» </vt:lpstr>
      <vt:lpstr>Навчальні питання</vt:lpstr>
      <vt:lpstr>1. Сектор безпеки і оборони України</vt:lpstr>
      <vt:lpstr>Складові СБО</vt:lpstr>
      <vt:lpstr>Склад СБО</vt:lpstr>
      <vt:lpstr> </vt:lpstr>
      <vt:lpstr>2. Національні інтереси України та загрози національній безпеці</vt:lpstr>
      <vt:lpstr> </vt:lpstr>
      <vt:lpstr>3. Воєнна доктрина України</vt:lpstr>
      <vt:lpstr>У Воєнній доктрині України:</vt:lpstr>
      <vt:lpstr>4.Розвиток національних Збройних Сил та інших військових формувань України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ВІЙСЬКОВО-ПАТРІОТИЧНОГО ВИХОВАННЯ "ГАРТ</dc:title>
  <dc:creator>beatZ</dc:creator>
  <cp:lastModifiedBy>Alex_Kaminskyi</cp:lastModifiedBy>
  <cp:revision>103</cp:revision>
  <dcterms:created xsi:type="dcterms:W3CDTF">2019-06-05T07:12:19Z</dcterms:created>
  <dcterms:modified xsi:type="dcterms:W3CDTF">2022-09-11T08:03:11Z</dcterms:modified>
</cp:coreProperties>
</file>