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0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1554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936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13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925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462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709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66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536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872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3415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68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E16ED-1517-44C8-9993-3F0FC98AA195}" type="datetimeFigureOut">
              <a:rPr lang="uk-UA" smtClean="0"/>
              <a:t>19.09.2017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B4CD-34AA-424A-A48C-6A1081F8B79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6283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48680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КОНВЕРТУВАННЯ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123728" cy="6957392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71800" y="1614163"/>
            <a:ext cx="5976664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4800" b="1" dirty="0" smtClean="0"/>
              <a:t>з двійкової </a:t>
            </a:r>
          </a:p>
          <a:p>
            <a:pPr algn="l"/>
            <a:r>
              <a:rPr lang="uk-UA" sz="4800" b="1" dirty="0" smtClean="0"/>
              <a:t>		у десяткову </a:t>
            </a:r>
          </a:p>
          <a:p>
            <a:pPr algn="l"/>
            <a:r>
              <a:rPr lang="uk-UA" sz="4800" b="1" dirty="0" smtClean="0"/>
              <a:t>				систему</a:t>
            </a:r>
            <a:endParaRPr lang="uk-UA" sz="4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996952"/>
            <a:ext cx="1996177" cy="35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74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ПОЯСНЕННЯ: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75656" y="1412776"/>
            <a:ext cx="7668344" cy="2081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/>
              <a:t>Для </a:t>
            </a:r>
            <a:r>
              <a:rPr lang="ru-RU" sz="3600" b="1" dirty="0" err="1"/>
              <a:t>перетворення</a:t>
            </a:r>
            <a:r>
              <a:rPr lang="ru-RU" sz="3600" b="1" dirty="0"/>
              <a:t> з </a:t>
            </a:r>
            <a:r>
              <a:rPr lang="ru-RU" sz="3600" b="1" dirty="0" err="1"/>
              <a:t>двійкової</a:t>
            </a:r>
            <a:r>
              <a:rPr lang="ru-RU" sz="3600" b="1" dirty="0"/>
              <a:t> </a:t>
            </a:r>
            <a:r>
              <a:rPr lang="ru-RU" sz="3600" b="1" dirty="0" err="1"/>
              <a:t>системи</a:t>
            </a:r>
            <a:r>
              <a:rPr lang="ru-RU" sz="3600" b="1" dirty="0"/>
              <a:t> в </a:t>
            </a:r>
            <a:r>
              <a:rPr lang="ru-RU" sz="3600" b="1" dirty="0" err="1"/>
              <a:t>десяткову</a:t>
            </a:r>
            <a:r>
              <a:rPr lang="ru-RU" sz="3600" b="1" dirty="0"/>
              <a:t> </a:t>
            </a:r>
            <a:r>
              <a:rPr lang="ru-RU" sz="3600" b="1" dirty="0" err="1"/>
              <a:t>використовують</a:t>
            </a:r>
            <a:r>
              <a:rPr lang="ru-RU" sz="3600" b="1" dirty="0"/>
              <a:t> </a:t>
            </a:r>
            <a:r>
              <a:rPr lang="ru-RU" sz="3600" b="1" dirty="0" err="1"/>
              <a:t>таку</a:t>
            </a:r>
            <a:r>
              <a:rPr lang="ru-RU" sz="3600" b="1" dirty="0"/>
              <a:t> </a:t>
            </a:r>
            <a:r>
              <a:rPr lang="ru-RU" sz="3600" b="1" dirty="0" err="1"/>
              <a:t>таблицю</a:t>
            </a:r>
            <a:r>
              <a:rPr lang="ru-RU" sz="3600" b="1" dirty="0"/>
              <a:t> </a:t>
            </a:r>
            <a:r>
              <a:rPr lang="ru-RU" sz="3600" b="1" dirty="0" err="1"/>
              <a:t>ступенів</a:t>
            </a:r>
            <a:r>
              <a:rPr lang="ru-RU" sz="3600" b="1" dirty="0"/>
              <a:t> </a:t>
            </a:r>
            <a:r>
              <a:rPr lang="ru-RU" sz="3600" b="1" dirty="0" err="1"/>
              <a:t>основи</a:t>
            </a:r>
            <a:r>
              <a:rPr lang="ru-RU" sz="3600" b="1" dirty="0"/>
              <a:t> 2</a:t>
            </a:r>
            <a:r>
              <a:rPr lang="uk-UA" sz="3600" b="1" dirty="0" smtClean="0"/>
              <a:t>. </a:t>
            </a:r>
            <a:endParaRPr lang="uk-UA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163" y="4509120"/>
            <a:ext cx="1123082" cy="2079783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912688" y="3782772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119974" y="3608002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0</a:t>
            </a:r>
            <a:endParaRPr lang="uk-UA" sz="24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408632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615918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1</a:t>
            </a:r>
            <a:endParaRPr lang="uk-UA" sz="24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904576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111862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2</a:t>
            </a:r>
            <a:endParaRPr lang="uk-UA" sz="2400" b="1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354725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562011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3</a:t>
            </a:r>
            <a:endParaRPr lang="uk-UA" sz="2400" b="1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752448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959734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4</a:t>
            </a:r>
            <a:endParaRPr lang="uk-UA" sz="2400" b="1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202597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5409883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5</a:t>
            </a:r>
            <a:endParaRPr lang="uk-UA" sz="2400" b="1" dirty="0"/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4626533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4833819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6</a:t>
            </a:r>
            <a:endParaRPr lang="uk-UA" sz="2400" b="1" dirty="0"/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004674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4211960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7</a:t>
            </a:r>
            <a:endParaRPr lang="uk-UA" sz="2400" b="1" dirty="0"/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3428610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3635896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8</a:t>
            </a:r>
            <a:endParaRPr lang="uk-UA" sz="2400" b="1" dirty="0"/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2826333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033619" y="3601734"/>
            <a:ext cx="414573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9</a:t>
            </a:r>
            <a:endParaRPr lang="uk-UA" sz="2400" b="1" dirty="0"/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2195736" y="377650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2420498" y="3601734"/>
            <a:ext cx="621859" cy="501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2400" b="1" dirty="0" smtClean="0"/>
              <a:t>10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55241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ПОЯСНЕННЯ: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75656" y="1412776"/>
            <a:ext cx="76683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err="1" smtClean="0"/>
              <a:t>Піднесемо</a:t>
            </a:r>
            <a:r>
              <a:rPr lang="ru-RU" sz="3600" b="1" dirty="0" smtClean="0"/>
              <a:t> до </a:t>
            </a:r>
            <a:r>
              <a:rPr lang="ru-RU" sz="3600" b="1" dirty="0" err="1" smtClean="0"/>
              <a:t>степеня</a:t>
            </a:r>
            <a:r>
              <a:rPr lang="uk-UA" sz="3600" b="1" dirty="0" smtClean="0"/>
              <a:t> </a:t>
            </a:r>
            <a:endParaRPr lang="uk-UA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163" y="4509120"/>
            <a:ext cx="1123082" cy="2079783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2051720" y="2276872"/>
            <a:ext cx="6338811" cy="835378"/>
            <a:chOff x="2051720" y="2276872"/>
            <a:chExt cx="6338811" cy="835378"/>
          </a:xfrm>
        </p:grpSpPr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7768672" y="2457910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9" name="Заголовок 1"/>
            <p:cNvSpPr txBox="1">
              <a:spLocks/>
            </p:cNvSpPr>
            <p:nvPr/>
          </p:nvSpPr>
          <p:spPr>
            <a:xfrm>
              <a:off x="7975958" y="2283140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0</a:t>
              </a:r>
              <a:endParaRPr lang="uk-UA" sz="2400" b="1" dirty="0"/>
            </a:p>
          </p:txBody>
        </p:sp>
        <p:sp>
          <p:nvSpPr>
            <p:cNvPr id="10" name="Заголовок 1"/>
            <p:cNvSpPr txBox="1">
              <a:spLocks/>
            </p:cNvSpPr>
            <p:nvPr/>
          </p:nvSpPr>
          <p:spPr>
            <a:xfrm>
              <a:off x="7264616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11" name="Заголовок 1"/>
            <p:cNvSpPr txBox="1">
              <a:spLocks/>
            </p:cNvSpPr>
            <p:nvPr/>
          </p:nvSpPr>
          <p:spPr>
            <a:xfrm>
              <a:off x="7471902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1</a:t>
              </a:r>
              <a:endParaRPr lang="uk-UA" sz="2400" b="1" dirty="0"/>
            </a:p>
          </p:txBody>
        </p:sp>
        <p:sp>
          <p:nvSpPr>
            <p:cNvPr id="12" name="Заголовок 1"/>
            <p:cNvSpPr txBox="1">
              <a:spLocks/>
            </p:cNvSpPr>
            <p:nvPr/>
          </p:nvSpPr>
          <p:spPr>
            <a:xfrm>
              <a:off x="6760560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6967846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2</a:t>
              </a:r>
              <a:endParaRPr lang="uk-UA" sz="2400" b="1" dirty="0"/>
            </a:p>
          </p:txBody>
        </p:sp>
        <p:sp>
          <p:nvSpPr>
            <p:cNvPr id="14" name="Заголовок 1"/>
            <p:cNvSpPr txBox="1">
              <a:spLocks/>
            </p:cNvSpPr>
            <p:nvPr/>
          </p:nvSpPr>
          <p:spPr>
            <a:xfrm>
              <a:off x="6210709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15" name="Заголовок 1"/>
            <p:cNvSpPr txBox="1">
              <a:spLocks/>
            </p:cNvSpPr>
            <p:nvPr/>
          </p:nvSpPr>
          <p:spPr>
            <a:xfrm>
              <a:off x="6417995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3</a:t>
              </a:r>
              <a:endParaRPr lang="uk-UA" sz="2400" b="1" dirty="0"/>
            </a:p>
          </p:txBody>
        </p:sp>
        <p:sp>
          <p:nvSpPr>
            <p:cNvPr id="16" name="Заголовок 1"/>
            <p:cNvSpPr txBox="1">
              <a:spLocks/>
            </p:cNvSpPr>
            <p:nvPr/>
          </p:nvSpPr>
          <p:spPr>
            <a:xfrm>
              <a:off x="5608432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17" name="Заголовок 1"/>
            <p:cNvSpPr txBox="1">
              <a:spLocks/>
            </p:cNvSpPr>
            <p:nvPr/>
          </p:nvSpPr>
          <p:spPr>
            <a:xfrm>
              <a:off x="5815718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4</a:t>
              </a:r>
              <a:endParaRPr lang="uk-UA" sz="2400" b="1" dirty="0"/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5058581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21" name="Заголовок 1"/>
            <p:cNvSpPr txBox="1">
              <a:spLocks/>
            </p:cNvSpPr>
            <p:nvPr/>
          </p:nvSpPr>
          <p:spPr>
            <a:xfrm>
              <a:off x="5265867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5</a:t>
              </a:r>
              <a:endParaRPr lang="uk-UA" sz="2400" b="1" dirty="0"/>
            </a:p>
          </p:txBody>
        </p:sp>
        <p:sp>
          <p:nvSpPr>
            <p:cNvPr id="22" name="Заголовок 1"/>
            <p:cNvSpPr txBox="1">
              <a:spLocks/>
            </p:cNvSpPr>
            <p:nvPr/>
          </p:nvSpPr>
          <p:spPr>
            <a:xfrm>
              <a:off x="4482517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23" name="Заголовок 1"/>
            <p:cNvSpPr txBox="1">
              <a:spLocks/>
            </p:cNvSpPr>
            <p:nvPr/>
          </p:nvSpPr>
          <p:spPr>
            <a:xfrm>
              <a:off x="4689803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6</a:t>
              </a:r>
              <a:endParaRPr lang="uk-UA" sz="2400" b="1" dirty="0"/>
            </a:p>
          </p:txBody>
        </p:sp>
        <p:sp>
          <p:nvSpPr>
            <p:cNvPr id="24" name="Заголовок 1"/>
            <p:cNvSpPr txBox="1">
              <a:spLocks/>
            </p:cNvSpPr>
            <p:nvPr/>
          </p:nvSpPr>
          <p:spPr>
            <a:xfrm>
              <a:off x="3860658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25" name="Заголовок 1"/>
            <p:cNvSpPr txBox="1">
              <a:spLocks/>
            </p:cNvSpPr>
            <p:nvPr/>
          </p:nvSpPr>
          <p:spPr>
            <a:xfrm>
              <a:off x="4067944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7</a:t>
              </a:r>
              <a:endParaRPr lang="uk-UA" sz="2400" b="1" dirty="0"/>
            </a:p>
          </p:txBody>
        </p:sp>
        <p:sp>
          <p:nvSpPr>
            <p:cNvPr id="26" name="Заголовок 1"/>
            <p:cNvSpPr txBox="1">
              <a:spLocks/>
            </p:cNvSpPr>
            <p:nvPr/>
          </p:nvSpPr>
          <p:spPr>
            <a:xfrm>
              <a:off x="3284594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27" name="Заголовок 1"/>
            <p:cNvSpPr txBox="1">
              <a:spLocks/>
            </p:cNvSpPr>
            <p:nvPr/>
          </p:nvSpPr>
          <p:spPr>
            <a:xfrm>
              <a:off x="3491880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8</a:t>
              </a:r>
              <a:endParaRPr lang="uk-UA" sz="2400" b="1" dirty="0"/>
            </a:p>
          </p:txBody>
        </p:sp>
        <p:sp>
          <p:nvSpPr>
            <p:cNvPr id="28" name="Заголовок 1"/>
            <p:cNvSpPr txBox="1">
              <a:spLocks/>
            </p:cNvSpPr>
            <p:nvPr/>
          </p:nvSpPr>
          <p:spPr>
            <a:xfrm>
              <a:off x="2682317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29" name="Заголовок 1"/>
            <p:cNvSpPr txBox="1">
              <a:spLocks/>
            </p:cNvSpPr>
            <p:nvPr/>
          </p:nvSpPr>
          <p:spPr>
            <a:xfrm>
              <a:off x="2889603" y="2276872"/>
              <a:ext cx="414573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9</a:t>
              </a:r>
              <a:endParaRPr lang="uk-UA" sz="2400" b="1" dirty="0"/>
            </a:p>
          </p:txBody>
        </p:sp>
        <p:sp>
          <p:nvSpPr>
            <p:cNvPr id="30" name="Заголовок 1"/>
            <p:cNvSpPr txBox="1">
              <a:spLocks/>
            </p:cNvSpPr>
            <p:nvPr/>
          </p:nvSpPr>
          <p:spPr>
            <a:xfrm>
              <a:off x="2051720" y="2451642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31" name="Заголовок 1"/>
            <p:cNvSpPr txBox="1">
              <a:spLocks/>
            </p:cNvSpPr>
            <p:nvPr/>
          </p:nvSpPr>
          <p:spPr>
            <a:xfrm>
              <a:off x="2276482" y="2276872"/>
              <a:ext cx="621859" cy="5019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2400" b="1" dirty="0" smtClean="0"/>
                <a:t>10</a:t>
              </a:r>
              <a:endParaRPr lang="uk-UA" sz="2400" b="1" dirty="0"/>
            </a:p>
          </p:txBody>
        </p:sp>
      </p:grpSp>
      <p:sp>
        <p:nvSpPr>
          <p:cNvPr id="34" name="Заголовок 1"/>
          <p:cNvSpPr txBox="1">
            <a:spLocks/>
          </p:cNvSpPr>
          <p:nvPr/>
        </p:nvSpPr>
        <p:spPr>
          <a:xfrm>
            <a:off x="1481768" y="3112250"/>
            <a:ext cx="766834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/>
              <a:t>В </a:t>
            </a:r>
            <a:r>
              <a:rPr lang="ru-RU" sz="3600" b="1" dirty="0" err="1" smtClean="0"/>
              <a:t>результаті</a:t>
            </a:r>
            <a:r>
              <a:rPr lang="ru-RU" sz="3600" b="1" dirty="0" smtClean="0"/>
              <a:t> </a:t>
            </a:r>
            <a:r>
              <a:rPr lang="uk-UA" sz="3600" b="1" dirty="0" smtClean="0"/>
              <a:t>отримаємо</a:t>
            </a:r>
            <a:endParaRPr lang="uk-UA" sz="3600" b="1" dirty="0"/>
          </a:p>
        </p:txBody>
      </p:sp>
      <p:sp>
        <p:nvSpPr>
          <p:cNvPr id="36" name="Овал 35"/>
          <p:cNvSpPr/>
          <p:nvPr/>
        </p:nvSpPr>
        <p:spPr>
          <a:xfrm>
            <a:off x="7786507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8549915" y="3789040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39" name="Овал 38"/>
          <p:cNvSpPr/>
          <p:nvPr/>
        </p:nvSpPr>
        <p:spPr>
          <a:xfrm>
            <a:off x="7236296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8059453" y="3789040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/>
              <a:t>2</a:t>
            </a:r>
            <a:endParaRPr lang="uk-UA" sz="3600" b="1" dirty="0"/>
          </a:p>
        </p:txBody>
      </p:sp>
      <p:sp>
        <p:nvSpPr>
          <p:cNvPr id="41" name="Овал 40"/>
          <p:cNvSpPr/>
          <p:nvPr/>
        </p:nvSpPr>
        <p:spPr>
          <a:xfrm>
            <a:off x="6732240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7563548" y="3789040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4</a:t>
            </a:r>
            <a:endParaRPr lang="uk-UA" sz="3600" b="1" dirty="0"/>
          </a:p>
        </p:txBody>
      </p:sp>
      <p:sp>
        <p:nvSpPr>
          <p:cNvPr id="43" name="Овал 42"/>
          <p:cNvSpPr/>
          <p:nvPr/>
        </p:nvSpPr>
        <p:spPr>
          <a:xfrm>
            <a:off x="6156176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7103581" y="3789040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/>
              <a:t>8</a:t>
            </a:r>
            <a:endParaRPr lang="uk-UA" sz="3600" b="1" dirty="0"/>
          </a:p>
        </p:txBody>
      </p:sp>
      <p:sp>
        <p:nvSpPr>
          <p:cNvPr id="45" name="Овал 44"/>
          <p:cNvSpPr/>
          <p:nvPr/>
        </p:nvSpPr>
        <p:spPr>
          <a:xfrm>
            <a:off x="5580112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6383461" y="3789040"/>
            <a:ext cx="683022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16</a:t>
            </a:r>
            <a:endParaRPr lang="uk-UA" sz="3600" b="1" dirty="0"/>
          </a:p>
        </p:txBody>
      </p:sp>
      <p:sp>
        <p:nvSpPr>
          <p:cNvPr id="47" name="Овал 46"/>
          <p:cNvSpPr/>
          <p:nvPr/>
        </p:nvSpPr>
        <p:spPr>
          <a:xfrm>
            <a:off x="5004048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5700438" y="3789040"/>
            <a:ext cx="683022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32</a:t>
            </a:r>
            <a:endParaRPr lang="uk-UA" sz="3600" b="1" dirty="0"/>
          </a:p>
        </p:txBody>
      </p:sp>
      <p:sp>
        <p:nvSpPr>
          <p:cNvPr id="49" name="Овал 48"/>
          <p:cNvSpPr/>
          <p:nvPr/>
        </p:nvSpPr>
        <p:spPr>
          <a:xfrm>
            <a:off x="4427984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5015309" y="3789040"/>
            <a:ext cx="683022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64</a:t>
            </a:r>
            <a:endParaRPr lang="uk-UA" sz="3600" b="1" dirty="0"/>
          </a:p>
        </p:txBody>
      </p:sp>
      <p:sp>
        <p:nvSpPr>
          <p:cNvPr id="51" name="Овал 50"/>
          <p:cNvSpPr/>
          <p:nvPr/>
        </p:nvSpPr>
        <p:spPr>
          <a:xfrm>
            <a:off x="3833077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>
            <a:off x="4133738" y="3789040"/>
            <a:ext cx="916521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128</a:t>
            </a:r>
            <a:endParaRPr lang="uk-UA" sz="3600" b="1" dirty="0"/>
          </a:p>
        </p:txBody>
      </p:sp>
      <p:sp>
        <p:nvSpPr>
          <p:cNvPr id="53" name="Овал 52"/>
          <p:cNvSpPr/>
          <p:nvPr/>
        </p:nvSpPr>
        <p:spPr>
          <a:xfrm>
            <a:off x="3246380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Заголовок 1"/>
          <p:cNvSpPr txBox="1">
            <a:spLocks/>
          </p:cNvSpPr>
          <p:nvPr/>
        </p:nvSpPr>
        <p:spPr>
          <a:xfrm>
            <a:off x="3287117" y="3789040"/>
            <a:ext cx="916521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256</a:t>
            </a:r>
            <a:endParaRPr lang="uk-UA" sz="3600" b="1" dirty="0"/>
          </a:p>
        </p:txBody>
      </p:sp>
      <p:sp>
        <p:nvSpPr>
          <p:cNvPr id="55" name="Овал 54"/>
          <p:cNvSpPr/>
          <p:nvPr/>
        </p:nvSpPr>
        <p:spPr>
          <a:xfrm>
            <a:off x="2659683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2423021" y="3789040"/>
            <a:ext cx="916521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512</a:t>
            </a:r>
            <a:endParaRPr lang="uk-UA" sz="3600" b="1" dirty="0"/>
          </a:p>
        </p:txBody>
      </p:sp>
      <p:sp>
        <p:nvSpPr>
          <p:cNvPr id="57" name="Овал 56"/>
          <p:cNvSpPr/>
          <p:nvPr/>
        </p:nvSpPr>
        <p:spPr>
          <a:xfrm>
            <a:off x="2095769" y="2283140"/>
            <a:ext cx="604023" cy="8228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Заголовок 1"/>
          <p:cNvSpPr txBox="1">
            <a:spLocks/>
          </p:cNvSpPr>
          <p:nvPr/>
        </p:nvSpPr>
        <p:spPr>
          <a:xfrm>
            <a:off x="1344440" y="3789040"/>
            <a:ext cx="1119746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1024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91215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4" grpId="0"/>
      <p:bldP spid="36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49" grpId="0" animBg="1"/>
      <p:bldP spid="50" grpId="0"/>
      <p:bldP spid="51" grpId="0" animBg="1"/>
      <p:bldP spid="52" grpId="0"/>
      <p:bldP spid="53" grpId="0" animBg="1"/>
      <p:bldP spid="54" grpId="0"/>
      <p:bldP spid="55" grpId="0" animBg="1"/>
      <p:bldP spid="56" grpId="0"/>
      <p:bldP spid="57" grpId="0" animBg="1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ПОЯСНЕННЯ: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44440" y="1268760"/>
            <a:ext cx="779956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Для </a:t>
            </a:r>
            <a:r>
              <a:rPr lang="ru-RU" sz="3200" b="1" dirty="0" err="1" smtClean="0"/>
              <a:t>зручності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переведення</a:t>
            </a:r>
            <a:r>
              <a:rPr lang="ru-RU" sz="3200" b="1" dirty="0" smtClean="0"/>
              <a:t> результат </a:t>
            </a:r>
            <a:r>
              <a:rPr lang="ru-RU" sz="3200" b="1" dirty="0" err="1" smtClean="0"/>
              <a:t>запишемо</a:t>
            </a:r>
            <a:r>
              <a:rPr lang="ru-RU" sz="3200" b="1" dirty="0" smtClean="0"/>
              <a:t> у </a:t>
            </a:r>
            <a:r>
              <a:rPr lang="ru-RU" sz="3200" b="1" dirty="0" err="1" smtClean="0"/>
              <a:t>вигляді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таблиці</a:t>
            </a:r>
            <a:r>
              <a:rPr lang="uk-UA" sz="3200" b="1" dirty="0" smtClean="0"/>
              <a:t> </a:t>
            </a:r>
            <a:endParaRPr lang="uk-UA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987482"/>
              </p:ext>
            </p:extLst>
          </p:nvPr>
        </p:nvGraphicFramePr>
        <p:xfrm>
          <a:off x="1533975" y="2450842"/>
          <a:ext cx="7420490" cy="230425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1024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512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" name="Заголовок 1"/>
          <p:cNvSpPr txBox="1">
            <a:spLocks/>
          </p:cNvSpPr>
          <p:nvPr/>
        </p:nvSpPr>
        <p:spPr>
          <a:xfrm>
            <a:off x="1547664" y="5085184"/>
            <a:ext cx="7128792" cy="12304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200" b="1" dirty="0" smtClean="0"/>
              <a:t>Переведемо двійкове число 1001011 у десяткову систему числення. 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51049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ПОЯСНЕННЯ: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44440" y="1268760"/>
            <a:ext cx="779956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Для </a:t>
            </a:r>
            <a:r>
              <a:rPr lang="ru-RU" sz="3200" b="1" dirty="0" err="1" smtClean="0"/>
              <a:t>цього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записуємо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його</a:t>
            </a:r>
            <a:r>
              <a:rPr lang="ru-RU" sz="3200" b="1" dirty="0" smtClean="0"/>
              <a:t> у </a:t>
            </a:r>
            <a:r>
              <a:rPr lang="ru-RU" sz="3200" b="1" dirty="0" err="1" smtClean="0"/>
              <a:t>створену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таблицю</a:t>
            </a:r>
            <a:r>
              <a:rPr lang="ru-RU" sz="3200" b="1" dirty="0" smtClean="0"/>
              <a:t> справа на </a:t>
            </a:r>
            <a:r>
              <a:rPr lang="ru-RU" sz="3200" b="1" dirty="0" err="1" smtClean="0"/>
              <a:t>ліво</a:t>
            </a:r>
            <a:r>
              <a:rPr lang="uk-UA" sz="3200" b="1" dirty="0" smtClean="0"/>
              <a:t> </a:t>
            </a:r>
            <a:endParaRPr lang="uk-UA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635656"/>
              </p:ext>
            </p:extLst>
          </p:nvPr>
        </p:nvGraphicFramePr>
        <p:xfrm>
          <a:off x="1533975" y="2450842"/>
          <a:ext cx="7420490" cy="230425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1024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512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" name="Заголовок 1"/>
          <p:cNvSpPr txBox="1">
            <a:spLocks/>
          </p:cNvSpPr>
          <p:nvPr/>
        </p:nvSpPr>
        <p:spPr>
          <a:xfrm>
            <a:off x="1547664" y="5085184"/>
            <a:ext cx="7128792" cy="12304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200" b="1" dirty="0" smtClean="0"/>
              <a:t>Переведемо двійкове число 1001011 у десяткову систему числення. </a:t>
            </a:r>
            <a:endParaRPr lang="uk-UA" sz="32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99057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0985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092280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0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389675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730970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0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061632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0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373451" y="3284984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418730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ПОЯСНЕННЯ: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44440" y="1268760"/>
            <a:ext cx="779956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/>
              <a:t>Перемножуємо</a:t>
            </a:r>
            <a:r>
              <a:rPr lang="ru-RU" sz="3200" b="1" dirty="0" smtClean="0"/>
              <a:t> числа в </a:t>
            </a:r>
            <a:r>
              <a:rPr lang="ru-RU" sz="3200" b="1" dirty="0" err="1" smtClean="0"/>
              <a:t>стовпчик</a:t>
            </a:r>
            <a:r>
              <a:rPr lang="uk-UA" sz="3200" b="1" dirty="0" smtClean="0"/>
              <a:t> </a:t>
            </a:r>
            <a:endParaRPr lang="uk-UA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518784"/>
              </p:ext>
            </p:extLst>
          </p:nvPr>
        </p:nvGraphicFramePr>
        <p:xfrm>
          <a:off x="1533975" y="2450842"/>
          <a:ext cx="7420490" cy="230425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1024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512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9" name="Заголовок 1"/>
          <p:cNvSpPr txBox="1">
            <a:spLocks/>
          </p:cNvSpPr>
          <p:nvPr/>
        </p:nvSpPr>
        <p:spPr>
          <a:xfrm>
            <a:off x="1547664" y="5085184"/>
            <a:ext cx="7128792" cy="12304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200" b="1" dirty="0" smtClean="0"/>
              <a:t>Переведемо двійкове число 1001011 у десяткову систему числення. </a:t>
            </a:r>
            <a:endParaRPr lang="uk-UA" sz="32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373451" y="3284984"/>
            <a:ext cx="4440179" cy="654340"/>
            <a:chOff x="4373451" y="3284984"/>
            <a:chExt cx="4440179" cy="654340"/>
          </a:xfrm>
        </p:grpSpPr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8399057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7750985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9" name="Заголовок 1"/>
            <p:cNvSpPr txBox="1">
              <a:spLocks/>
            </p:cNvSpPr>
            <p:nvPr/>
          </p:nvSpPr>
          <p:spPr>
            <a:xfrm>
              <a:off x="7092280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10" name="Заголовок 1"/>
            <p:cNvSpPr txBox="1">
              <a:spLocks/>
            </p:cNvSpPr>
            <p:nvPr/>
          </p:nvSpPr>
          <p:spPr>
            <a:xfrm>
              <a:off x="6389675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11" name="Заголовок 1"/>
            <p:cNvSpPr txBox="1">
              <a:spLocks/>
            </p:cNvSpPr>
            <p:nvPr/>
          </p:nvSpPr>
          <p:spPr>
            <a:xfrm>
              <a:off x="5730970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12" name="Заголовок 1"/>
            <p:cNvSpPr txBox="1">
              <a:spLocks/>
            </p:cNvSpPr>
            <p:nvPr/>
          </p:nvSpPr>
          <p:spPr>
            <a:xfrm>
              <a:off x="5061632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4373451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</p:grpSp>
      <p:sp>
        <p:nvSpPr>
          <p:cNvPr id="14" name="Заголовок 1"/>
          <p:cNvSpPr txBox="1">
            <a:spLocks/>
          </p:cNvSpPr>
          <p:nvPr/>
        </p:nvSpPr>
        <p:spPr>
          <a:xfrm>
            <a:off x="8408928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8409690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8409690" y="4041328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endParaRPr lang="uk-UA" sz="3600" b="1" dirty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777378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778140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7750984" y="4041328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</a:t>
            </a:r>
            <a:endParaRPr lang="uk-UA" sz="3600" b="1" dirty="0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7062042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7062804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092280" y="4041328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0</a:t>
            </a:r>
            <a:endParaRPr lang="uk-UA" sz="3600" b="1" dirty="0"/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6399546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6400308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6400308" y="4041328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8</a:t>
            </a:r>
            <a:endParaRPr lang="uk-UA" sz="3600" b="1" dirty="0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5730208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5730970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5752236" y="4041328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0</a:t>
            </a:r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5037654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5038416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059682" y="4041328"/>
            <a:ext cx="414573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0</a:t>
            </a: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4372689" y="3090244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*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4373451" y="3746508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=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4252069" y="4041328"/>
            <a:ext cx="648072" cy="6543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64</a:t>
            </a:r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350033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04664"/>
            <a:ext cx="6696744" cy="648072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ПОЯСНЕННЯ:</a:t>
            </a:r>
            <a:endParaRPr lang="uk-UA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44440" y="1268760"/>
            <a:ext cx="779956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/>
              <a:t>Додаємо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отримані</a:t>
            </a:r>
            <a:r>
              <a:rPr lang="ru-RU" sz="3200" b="1" dirty="0" smtClean="0"/>
              <a:t> </a:t>
            </a:r>
            <a:r>
              <a:rPr lang="ru-RU" sz="3200" b="1" smtClean="0"/>
              <a:t>добутки</a:t>
            </a:r>
            <a:r>
              <a:rPr lang="uk-UA" sz="3200" b="1" smtClean="0"/>
              <a:t> </a:t>
            </a:r>
            <a:endParaRPr lang="uk-UA" sz="3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004039"/>
              </p:ext>
            </p:extLst>
          </p:nvPr>
        </p:nvGraphicFramePr>
        <p:xfrm>
          <a:off x="1533975" y="2450842"/>
          <a:ext cx="7420490" cy="230425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  <a:gridCol w="674590"/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1024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512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256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128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32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16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8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4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2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</a:t>
                      </a:r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4373451" y="3284984"/>
            <a:ext cx="4440179" cy="654340"/>
            <a:chOff x="4373451" y="3284984"/>
            <a:chExt cx="4440179" cy="654340"/>
          </a:xfrm>
        </p:grpSpPr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8399057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7750985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9" name="Заголовок 1"/>
            <p:cNvSpPr txBox="1">
              <a:spLocks/>
            </p:cNvSpPr>
            <p:nvPr/>
          </p:nvSpPr>
          <p:spPr>
            <a:xfrm>
              <a:off x="7092280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10" name="Заголовок 1"/>
            <p:cNvSpPr txBox="1">
              <a:spLocks/>
            </p:cNvSpPr>
            <p:nvPr/>
          </p:nvSpPr>
          <p:spPr>
            <a:xfrm>
              <a:off x="6389675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11" name="Заголовок 1"/>
            <p:cNvSpPr txBox="1">
              <a:spLocks/>
            </p:cNvSpPr>
            <p:nvPr/>
          </p:nvSpPr>
          <p:spPr>
            <a:xfrm>
              <a:off x="5730970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12" name="Заголовок 1"/>
            <p:cNvSpPr txBox="1">
              <a:spLocks/>
            </p:cNvSpPr>
            <p:nvPr/>
          </p:nvSpPr>
          <p:spPr>
            <a:xfrm>
              <a:off x="5061632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4373451" y="3284984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252069" y="4041328"/>
            <a:ext cx="4572194" cy="654340"/>
            <a:chOff x="4252069" y="4041328"/>
            <a:chExt cx="4572194" cy="654340"/>
          </a:xfrm>
        </p:grpSpPr>
        <p:sp>
          <p:nvSpPr>
            <p:cNvPr id="16" name="Заголовок 1"/>
            <p:cNvSpPr txBox="1">
              <a:spLocks/>
            </p:cNvSpPr>
            <p:nvPr/>
          </p:nvSpPr>
          <p:spPr>
            <a:xfrm>
              <a:off x="8409690" y="4041328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600" b="1" dirty="0" smtClean="0"/>
                <a:t>1</a:t>
              </a:r>
              <a:endParaRPr lang="uk-UA" sz="3600" b="1" dirty="0"/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>
            <a:xfrm>
              <a:off x="7750984" y="4041328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2</a:t>
              </a:r>
              <a:endParaRPr lang="uk-UA" sz="3600" b="1" dirty="0"/>
            </a:p>
          </p:txBody>
        </p:sp>
        <p:sp>
          <p:nvSpPr>
            <p:cNvPr id="23" name="Заголовок 1"/>
            <p:cNvSpPr txBox="1">
              <a:spLocks/>
            </p:cNvSpPr>
            <p:nvPr/>
          </p:nvSpPr>
          <p:spPr>
            <a:xfrm>
              <a:off x="7092280" y="4041328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0</a:t>
              </a:r>
              <a:endParaRPr lang="uk-UA" sz="3600" b="1" dirty="0"/>
            </a:p>
          </p:txBody>
        </p:sp>
        <p:sp>
          <p:nvSpPr>
            <p:cNvPr id="26" name="Заголовок 1"/>
            <p:cNvSpPr txBox="1">
              <a:spLocks/>
            </p:cNvSpPr>
            <p:nvPr/>
          </p:nvSpPr>
          <p:spPr>
            <a:xfrm>
              <a:off x="6400308" y="4041328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8</a:t>
              </a:r>
              <a:endParaRPr lang="uk-UA" sz="3600" b="1" dirty="0"/>
            </a:p>
          </p:txBody>
        </p:sp>
        <p:sp>
          <p:nvSpPr>
            <p:cNvPr id="29" name="Заголовок 1"/>
            <p:cNvSpPr txBox="1">
              <a:spLocks/>
            </p:cNvSpPr>
            <p:nvPr/>
          </p:nvSpPr>
          <p:spPr>
            <a:xfrm>
              <a:off x="5752236" y="4041328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32" name="Заголовок 1"/>
            <p:cNvSpPr txBox="1">
              <a:spLocks/>
            </p:cNvSpPr>
            <p:nvPr/>
          </p:nvSpPr>
          <p:spPr>
            <a:xfrm>
              <a:off x="5059682" y="4041328"/>
              <a:ext cx="414573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/>
                <a:t>0</a:t>
              </a:r>
            </a:p>
          </p:txBody>
        </p:sp>
        <p:sp>
          <p:nvSpPr>
            <p:cNvPr id="35" name="Заголовок 1"/>
            <p:cNvSpPr txBox="1">
              <a:spLocks/>
            </p:cNvSpPr>
            <p:nvPr/>
          </p:nvSpPr>
          <p:spPr>
            <a:xfrm>
              <a:off x="4252069" y="4041328"/>
              <a:ext cx="648072" cy="6543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uk-UA" sz="3600" b="1" dirty="0" smtClean="0"/>
                <a:t>64</a:t>
              </a:r>
              <a:endParaRPr lang="uk-UA" sz="3600" b="1" dirty="0"/>
            </a:p>
          </p:txBody>
        </p:sp>
      </p:grpSp>
      <p:sp>
        <p:nvSpPr>
          <p:cNvPr id="37" name="Заголовок 1"/>
          <p:cNvSpPr txBox="1">
            <a:spLocks/>
          </p:cNvSpPr>
          <p:nvPr/>
        </p:nvSpPr>
        <p:spPr>
          <a:xfrm>
            <a:off x="1547664" y="5085184"/>
            <a:ext cx="7344816" cy="12304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200" b="1" dirty="0" smtClean="0"/>
              <a:t>РЕЗУЛЬТАТ: двійкове число 1001011 у десятковій системі числення – число 75. </a:t>
            </a:r>
            <a:endParaRPr lang="uk-UA" sz="3200" b="1" dirty="0"/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8088707" y="4135573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+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7409788" y="4135573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+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6720505" y="4135573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+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41" name="Заголовок 1"/>
          <p:cNvSpPr txBox="1">
            <a:spLocks/>
          </p:cNvSpPr>
          <p:nvPr/>
        </p:nvSpPr>
        <p:spPr>
          <a:xfrm>
            <a:off x="6038900" y="4135573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+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5369486" y="4135573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+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4708120" y="4135573"/>
            <a:ext cx="414573" cy="444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>
                <a:solidFill>
                  <a:srgbClr val="FF0000"/>
                </a:solidFill>
              </a:rPr>
              <a:t>+</a:t>
            </a:r>
            <a:endParaRPr lang="uk-UA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67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04664"/>
            <a:ext cx="7548140" cy="648072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СПРОБУЙТЕ САМОСТІЙНО:</a:t>
            </a:r>
            <a:endParaRPr lang="uk-U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27384"/>
            <a:ext cx="1380951" cy="7044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752613"/>
            <a:ext cx="2295331" cy="2295331"/>
          </a:xfrm>
          <a:prstGeom prst="rect">
            <a:avLst/>
          </a:prstGeom>
        </p:spPr>
      </p:pic>
      <p:sp>
        <p:nvSpPr>
          <p:cNvPr id="73" name="Заголовок 1"/>
          <p:cNvSpPr txBox="1">
            <a:spLocks/>
          </p:cNvSpPr>
          <p:nvPr/>
        </p:nvSpPr>
        <p:spPr>
          <a:xfrm>
            <a:off x="4581014" y="1268760"/>
            <a:ext cx="222323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1100100</a:t>
            </a:r>
            <a:endParaRPr lang="uk-UA" sz="3600" b="1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4301946" y="155679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Заголовок 1"/>
          <p:cNvSpPr txBox="1">
            <a:spLocks/>
          </p:cNvSpPr>
          <p:nvPr/>
        </p:nvSpPr>
        <p:spPr>
          <a:xfrm>
            <a:off x="1907704" y="1294376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 smtClean="0"/>
              <a:t>двійкове</a:t>
            </a:r>
            <a:endParaRPr lang="uk-UA" sz="3600" b="1" dirty="0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5808836" y="212391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Заголовок 1"/>
          <p:cNvSpPr txBox="1">
            <a:spLocks/>
          </p:cNvSpPr>
          <p:nvPr/>
        </p:nvSpPr>
        <p:spPr>
          <a:xfrm>
            <a:off x="3478386" y="1861496"/>
            <a:ext cx="2635742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десяткове</a:t>
            </a:r>
            <a:endParaRPr lang="uk-UA" sz="3600" b="1" dirty="0"/>
          </a:p>
        </p:txBody>
      </p:sp>
      <p:sp>
        <p:nvSpPr>
          <p:cNvPr id="80" name="Заголовок 1"/>
          <p:cNvSpPr txBox="1">
            <a:spLocks/>
          </p:cNvSpPr>
          <p:nvPr/>
        </p:nvSpPr>
        <p:spPr>
          <a:xfrm>
            <a:off x="6024860" y="1845040"/>
            <a:ext cx="9954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/>
              <a:t>1</a:t>
            </a:r>
            <a:r>
              <a:rPr lang="uk-UA" sz="3600" b="1" dirty="0" smtClean="0"/>
              <a:t>00</a:t>
            </a:r>
            <a:endParaRPr lang="uk-UA" sz="3600" b="1" dirty="0"/>
          </a:p>
        </p:txBody>
      </p:sp>
      <p:sp>
        <p:nvSpPr>
          <p:cNvPr id="84" name="Заголовок 1"/>
          <p:cNvSpPr txBox="1">
            <a:spLocks/>
          </p:cNvSpPr>
          <p:nvPr/>
        </p:nvSpPr>
        <p:spPr>
          <a:xfrm>
            <a:off x="4581015" y="2564688"/>
            <a:ext cx="190659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1000111</a:t>
            </a:r>
            <a:endParaRPr lang="uk-UA" sz="3600" b="1" dirty="0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>
            <a:off x="4301946" y="285272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/>
          <p:cNvSpPr txBox="1">
            <a:spLocks/>
          </p:cNvSpPr>
          <p:nvPr/>
        </p:nvSpPr>
        <p:spPr>
          <a:xfrm>
            <a:off x="1907704" y="2590304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/>
              <a:t>двійкове</a:t>
            </a:r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>
            <a:off x="5808836" y="341984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Заголовок 1"/>
          <p:cNvSpPr txBox="1">
            <a:spLocks/>
          </p:cNvSpPr>
          <p:nvPr/>
        </p:nvSpPr>
        <p:spPr>
          <a:xfrm>
            <a:off x="3478386" y="3157424"/>
            <a:ext cx="2635741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десяткове</a:t>
            </a:r>
          </a:p>
        </p:txBody>
      </p:sp>
      <p:sp>
        <p:nvSpPr>
          <p:cNvPr id="101" name="Заголовок 1"/>
          <p:cNvSpPr txBox="1">
            <a:spLocks/>
          </p:cNvSpPr>
          <p:nvPr/>
        </p:nvSpPr>
        <p:spPr>
          <a:xfrm>
            <a:off x="6024860" y="3140968"/>
            <a:ext cx="69677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71</a:t>
            </a:r>
            <a:endParaRPr lang="uk-UA" sz="3600" b="1" dirty="0"/>
          </a:p>
        </p:txBody>
      </p:sp>
      <p:sp>
        <p:nvSpPr>
          <p:cNvPr id="108" name="Заголовок 1"/>
          <p:cNvSpPr txBox="1">
            <a:spLocks/>
          </p:cNvSpPr>
          <p:nvPr/>
        </p:nvSpPr>
        <p:spPr>
          <a:xfrm>
            <a:off x="4581014" y="3860832"/>
            <a:ext cx="2223233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11100101</a:t>
            </a:r>
            <a:endParaRPr lang="uk-UA" sz="3600" b="1" dirty="0"/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>
            <a:off x="4301946" y="414886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Заголовок 1"/>
          <p:cNvSpPr txBox="1">
            <a:spLocks/>
          </p:cNvSpPr>
          <p:nvPr/>
        </p:nvSpPr>
        <p:spPr>
          <a:xfrm>
            <a:off x="1907704" y="3886448"/>
            <a:ext cx="2457287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/>
              <a:t>двійкове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5808836" y="471598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Заголовок 1"/>
          <p:cNvSpPr txBox="1">
            <a:spLocks/>
          </p:cNvSpPr>
          <p:nvPr/>
        </p:nvSpPr>
        <p:spPr>
          <a:xfrm>
            <a:off x="3478386" y="4453568"/>
            <a:ext cx="2635741" cy="43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/>
              <a:t>десяткове</a:t>
            </a:r>
          </a:p>
        </p:txBody>
      </p:sp>
      <p:sp>
        <p:nvSpPr>
          <p:cNvPr id="113" name="Заголовок 1"/>
          <p:cNvSpPr txBox="1">
            <a:spLocks/>
          </p:cNvSpPr>
          <p:nvPr/>
        </p:nvSpPr>
        <p:spPr>
          <a:xfrm>
            <a:off x="6024860" y="4437112"/>
            <a:ext cx="9954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uk-UA" sz="3600" b="1" dirty="0" smtClean="0"/>
              <a:t>229</a:t>
            </a:r>
            <a:endParaRPr lang="uk-UA" sz="3600" b="1" dirty="0"/>
          </a:p>
        </p:txBody>
      </p:sp>
      <p:sp>
        <p:nvSpPr>
          <p:cNvPr id="122" name="Заголовок 1"/>
          <p:cNvSpPr txBox="1">
            <a:spLocks/>
          </p:cNvSpPr>
          <p:nvPr/>
        </p:nvSpPr>
        <p:spPr>
          <a:xfrm>
            <a:off x="1619672" y="5517232"/>
            <a:ext cx="3717427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ВІРНО </a:t>
            </a:r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uk-UA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62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/>
      <p:bldP spid="75" grpId="0"/>
      <p:bldP spid="78" grpId="0"/>
      <p:bldP spid="80" grpId="0"/>
      <p:bldP spid="84" grpId="0"/>
      <p:bldP spid="98" grpId="0"/>
      <p:bldP spid="100" grpId="0"/>
      <p:bldP spid="101" grpId="0"/>
      <p:bldP spid="108" grpId="0"/>
      <p:bldP spid="110" grpId="0"/>
      <p:bldP spid="112" grpId="0"/>
      <p:bldP spid="113" grpId="0"/>
      <p:bldP spid="1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272</Words>
  <Application>Microsoft Office PowerPoint</Application>
  <PresentationFormat>Экран (4:3)</PresentationFormat>
  <Paragraphs>189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КОНВЕРТУВАННЯ</vt:lpstr>
      <vt:lpstr>ПОЯСНЕННЯ:</vt:lpstr>
      <vt:lpstr>ПОЯСНЕННЯ:</vt:lpstr>
      <vt:lpstr>ПОЯСНЕННЯ:</vt:lpstr>
      <vt:lpstr>ПОЯСНЕННЯ:</vt:lpstr>
      <vt:lpstr>ПОЯСНЕННЯ:</vt:lpstr>
      <vt:lpstr>ПОЯСНЕННЯ:</vt:lpstr>
      <vt:lpstr>СПРОБУЙТЕ САМОСТІЙНО: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Парфенюк</dc:creator>
  <cp:lastModifiedBy>Парфенюк</cp:lastModifiedBy>
  <cp:revision>30</cp:revision>
  <dcterms:created xsi:type="dcterms:W3CDTF">2017-09-18T13:41:43Z</dcterms:created>
  <dcterms:modified xsi:type="dcterms:W3CDTF">2017-09-19T16:03:24Z</dcterms:modified>
</cp:coreProperties>
</file>