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0" r:id="rId5"/>
    <p:sldId id="263" r:id="rId6"/>
    <p:sldId id="261" r:id="rId7"/>
    <p:sldId id="259" r:id="rId8"/>
    <p:sldId id="264" r:id="rId9"/>
    <p:sldId id="265" r:id="rId10"/>
    <p:sldId id="271" r:id="rId11"/>
    <p:sldId id="272" r:id="rId12"/>
    <p:sldId id="267" r:id="rId1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12C6B"/>
    <a:srgbClr val="FF3399"/>
    <a:srgbClr val="FF99FF"/>
    <a:srgbClr val="080139"/>
    <a:srgbClr val="41A8FD"/>
    <a:srgbClr val="E1F5FF"/>
    <a:srgbClr val="C1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760D1-A847-4964-9DAF-94EB7201C409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A1644-AECB-42E0-BBEA-6ECE7214970A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069FC-769E-463C-B699-CB85A1462EA4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42CE8-0A5F-4EAD-A948-D8B45240802C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7B06A-AE23-40F9-ABC5-59B31F1717CD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88F7F-9B33-46E1-BD81-5CD18149664D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4FE0A-4C0B-4D21-99DD-507FBCA7234E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9BCF3-3E27-41AD-9FE9-82538C62640C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626D6-2A7C-4201-9C36-973B7425DD31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C2E66-F886-4F7B-8DBC-31F040574322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E796A-BF44-4C9B-B636-5A38A34858C1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CEEBC3-5830-461B-809A-5F6D1C66638A}" type="slidenum">
              <a:rPr lang="uk-UA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9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85800" y="1447800"/>
            <a:ext cx="7772400" cy="4191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Біологічні науки,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що вивчають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організм людини</a:t>
            </a:r>
            <a:endParaRPr lang="uk-UA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019800" y="457200"/>
            <a:ext cx="2362200" cy="457200"/>
          </a:xfrm>
          <a:prstGeom prst="rect">
            <a:avLst/>
          </a:prstGeom>
          <a:solidFill>
            <a:srgbClr val="41A8F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/>
              <a:t>Біологія 9 клас</a:t>
            </a: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52600" y="0"/>
            <a:ext cx="495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3200">
                <a:solidFill>
                  <a:schemeClr val="tx2"/>
                </a:solidFill>
              </a:rPr>
              <a:t>Вчимося писати тести</a:t>
            </a:r>
            <a:endParaRPr lang="uk-UA" sz="2400" i="1">
              <a:solidFill>
                <a:srgbClr val="FF4343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8458200" cy="1187450"/>
          </a:xfrm>
          <a:prstGeom prst="rect">
            <a:avLst/>
          </a:prstGeom>
          <a:solidFill>
            <a:srgbClr val="E5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/>
              <a:t>1 </a:t>
            </a:r>
            <a:r>
              <a:rPr lang="uk-UA" b="1"/>
              <a:t>. </a:t>
            </a:r>
            <a:r>
              <a:rPr lang="uk-UA" sz="2400"/>
              <a:t>Назвіть науку, яка вивчає внутрішню будову організму:</a:t>
            </a:r>
            <a:br>
              <a:rPr lang="uk-UA" sz="2400"/>
            </a:br>
            <a:r>
              <a:rPr lang="ru-RU" sz="2400"/>
              <a:t>       </a:t>
            </a:r>
            <a:r>
              <a:rPr lang="uk-UA" sz="2400" b="1"/>
              <a:t>А </a:t>
            </a:r>
            <a:r>
              <a:rPr lang="uk-UA" sz="2400"/>
              <a:t>анатомія;  </a:t>
            </a:r>
            <a:r>
              <a:rPr lang="ru-RU" sz="2400" b="1"/>
              <a:t> </a:t>
            </a:r>
            <a:r>
              <a:rPr lang="uk-UA" sz="2400" b="1"/>
              <a:t>Б </a:t>
            </a:r>
            <a:r>
              <a:rPr lang="uk-UA" sz="2400"/>
              <a:t>фізіологія; </a:t>
            </a:r>
            <a:endParaRPr lang="ru-RU" sz="2400" b="1"/>
          </a:p>
          <a:p>
            <a:r>
              <a:rPr lang="ru-RU" sz="2400" b="1"/>
              <a:t>       </a:t>
            </a:r>
            <a:r>
              <a:rPr lang="uk-UA" sz="2400" b="1"/>
              <a:t>В </a:t>
            </a:r>
            <a:r>
              <a:rPr lang="uk-UA" sz="2400"/>
              <a:t>цитологія; </a:t>
            </a:r>
            <a:r>
              <a:rPr lang="uk-UA" sz="2400" b="1"/>
              <a:t>Г </a:t>
            </a:r>
            <a:r>
              <a:rPr lang="uk-UA" sz="2400"/>
              <a:t>гістологія.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791200" y="15240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/>
              <a:t> анатомія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077200" y="1371600"/>
            <a:ext cx="609600" cy="6175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/>
              <a:t>А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382000" cy="1187450"/>
          </a:xfrm>
          <a:prstGeom prst="rect">
            <a:avLst/>
          </a:prstGeom>
          <a:solidFill>
            <a:srgbClr val="E5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/>
              <a:t>2. </a:t>
            </a:r>
            <a:r>
              <a:rPr lang="uk-UA" sz="2400"/>
              <a:t>Назвіть науку, яка вивчає будову та функції клітин:</a:t>
            </a:r>
            <a:br>
              <a:rPr lang="uk-UA" sz="2400"/>
            </a:br>
            <a:r>
              <a:rPr lang="ru-RU" sz="2400"/>
              <a:t>       </a:t>
            </a:r>
            <a:r>
              <a:rPr lang="uk-UA" sz="2400" b="1"/>
              <a:t>А</a:t>
            </a:r>
            <a:r>
              <a:rPr lang="uk-UA" sz="2400"/>
              <a:t> цитологія;</a:t>
            </a:r>
            <a:r>
              <a:rPr lang="ru-RU" sz="2400"/>
              <a:t>  </a:t>
            </a:r>
            <a:r>
              <a:rPr lang="uk-UA" sz="2400" b="1"/>
              <a:t>Б</a:t>
            </a:r>
            <a:r>
              <a:rPr lang="uk-UA" sz="2400"/>
              <a:t> анатомія;</a:t>
            </a:r>
            <a:br>
              <a:rPr lang="uk-UA" sz="2400"/>
            </a:br>
            <a:r>
              <a:rPr lang="ru-RU" sz="2400"/>
              <a:t>       </a:t>
            </a:r>
            <a:r>
              <a:rPr lang="uk-UA" sz="2400" b="1"/>
              <a:t>В</a:t>
            </a:r>
            <a:r>
              <a:rPr lang="uk-UA" sz="2400"/>
              <a:t> фізіологія; </a:t>
            </a:r>
            <a:r>
              <a:rPr lang="ru-RU" sz="2400"/>
              <a:t> </a:t>
            </a:r>
            <a:r>
              <a:rPr lang="uk-UA" sz="2400" b="1"/>
              <a:t>Г</a:t>
            </a:r>
            <a:r>
              <a:rPr lang="uk-UA" sz="2400"/>
              <a:t> антропологія.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8077200" y="3124200"/>
            <a:ext cx="609600" cy="6175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/>
              <a:t>А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715000" y="32766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/>
              <a:t>  цитологія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57200" y="4419600"/>
            <a:ext cx="8382000" cy="1552575"/>
          </a:xfrm>
          <a:prstGeom prst="rect">
            <a:avLst/>
          </a:prstGeom>
          <a:solidFill>
            <a:srgbClr val="E1F5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/>
              <a:t>3</a:t>
            </a:r>
            <a:r>
              <a:rPr lang="uk-UA" sz="2400"/>
              <a:t>. Назвіть науку, яка вивчає будову і функцію тканин тваринного організму:</a:t>
            </a:r>
            <a:br>
              <a:rPr lang="uk-UA" sz="2400"/>
            </a:br>
            <a:r>
              <a:rPr lang="ru-RU" sz="2400"/>
              <a:t>     </a:t>
            </a:r>
            <a:r>
              <a:rPr lang="uk-UA" sz="2400"/>
              <a:t> </a:t>
            </a:r>
            <a:r>
              <a:rPr lang="uk-UA" sz="2400" b="1"/>
              <a:t>А</a:t>
            </a:r>
            <a:r>
              <a:rPr lang="uk-UA" sz="2400"/>
              <a:t> цитологія;</a:t>
            </a:r>
            <a:r>
              <a:rPr lang="ru-RU" sz="2400"/>
              <a:t>  </a:t>
            </a:r>
            <a:r>
              <a:rPr lang="uk-UA" sz="2400" b="1"/>
              <a:t>Б</a:t>
            </a:r>
            <a:r>
              <a:rPr lang="uk-UA" sz="2400"/>
              <a:t> гістологія; </a:t>
            </a:r>
            <a:br>
              <a:rPr lang="uk-UA" sz="2400"/>
            </a:br>
            <a:r>
              <a:rPr lang="ru-RU" sz="2400"/>
              <a:t>      </a:t>
            </a:r>
            <a:r>
              <a:rPr lang="uk-UA" sz="2400" b="1"/>
              <a:t>В</a:t>
            </a:r>
            <a:r>
              <a:rPr lang="uk-UA" sz="2400"/>
              <a:t> анатомія;</a:t>
            </a:r>
            <a:r>
              <a:rPr lang="ru-RU" sz="2400"/>
              <a:t> </a:t>
            </a:r>
            <a:r>
              <a:rPr lang="uk-UA" sz="2400"/>
              <a:t>  </a:t>
            </a:r>
            <a:r>
              <a:rPr lang="uk-UA" sz="2400" b="1"/>
              <a:t>Г</a:t>
            </a:r>
            <a:r>
              <a:rPr lang="uk-UA" sz="2400"/>
              <a:t> ембріологія.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791200" y="54864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/>
              <a:t> гістологія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077200" y="5334000"/>
            <a:ext cx="609600" cy="6175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/>
              <a:t>Б</a:t>
            </a:r>
          </a:p>
        </p:txBody>
      </p:sp>
    </p:spTree>
  </p:cSld>
  <p:clrMapOvr>
    <a:masterClrMapping/>
  </p:clrMapOvr>
  <p:transition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/>
      <p:bldP spid="17413" grpId="0" animBg="1"/>
      <p:bldP spid="17414" grpId="1" animBg="1"/>
      <p:bldP spid="17415" grpId="0" animBg="1"/>
      <p:bldP spid="17416" grpId="0"/>
      <p:bldP spid="17417" grpId="0" animBg="1"/>
      <p:bldP spid="17418" grpId="0"/>
      <p:bldP spid="174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62000" y="0"/>
            <a:ext cx="7283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3200">
                <a:solidFill>
                  <a:schemeClr val="tx2"/>
                </a:solidFill>
              </a:rPr>
              <a:t>Вчимося писати тести</a:t>
            </a:r>
            <a:endParaRPr lang="uk-UA" sz="2400" i="1">
              <a:solidFill>
                <a:srgbClr val="FF4343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229600" cy="1552575"/>
          </a:xfrm>
          <a:prstGeom prst="rect">
            <a:avLst/>
          </a:prstGeom>
          <a:solidFill>
            <a:srgbClr val="E5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/>
              <a:t>4 </a:t>
            </a:r>
            <a:r>
              <a:rPr lang="uk-UA" b="1"/>
              <a:t>. </a:t>
            </a:r>
            <a:r>
              <a:rPr lang="uk-UA" sz="2400"/>
              <a:t>Назвіть науку, яка вивчає  Форму, будову тіла, його органів і систем :</a:t>
            </a:r>
            <a:br>
              <a:rPr lang="uk-UA" sz="2400"/>
            </a:br>
            <a:r>
              <a:rPr lang="ru-RU" sz="2400"/>
              <a:t>       </a:t>
            </a:r>
            <a:r>
              <a:rPr lang="uk-UA" sz="2400" b="1"/>
              <a:t>А </a:t>
            </a:r>
            <a:r>
              <a:rPr lang="uk-UA" sz="2400"/>
              <a:t>анатомія;  </a:t>
            </a:r>
            <a:r>
              <a:rPr lang="ru-RU" sz="2400" b="1"/>
              <a:t> </a:t>
            </a:r>
            <a:r>
              <a:rPr lang="uk-UA" sz="2400" b="1"/>
              <a:t>Б </a:t>
            </a:r>
            <a:r>
              <a:rPr lang="uk-UA" sz="2400"/>
              <a:t>фізіологія; </a:t>
            </a:r>
            <a:endParaRPr lang="ru-RU" sz="2400" b="1"/>
          </a:p>
          <a:p>
            <a:r>
              <a:rPr lang="ru-RU" sz="2400" b="1"/>
              <a:t>       </a:t>
            </a:r>
            <a:r>
              <a:rPr lang="uk-UA" sz="2400" b="1"/>
              <a:t>В </a:t>
            </a:r>
            <a:r>
              <a:rPr lang="uk-UA" sz="2400"/>
              <a:t> фізіологія; </a:t>
            </a:r>
            <a:r>
              <a:rPr lang="uk-UA" sz="2400" b="1"/>
              <a:t>Г </a:t>
            </a:r>
            <a:r>
              <a:rPr lang="uk-UA" sz="2400"/>
              <a:t> гігієна.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638800" y="16764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/>
              <a:t> анатомія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077200" y="1600200"/>
            <a:ext cx="609600" cy="6175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/>
              <a:t>А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3400" y="2590800"/>
            <a:ext cx="8229600" cy="1917700"/>
          </a:xfrm>
          <a:prstGeom prst="rect">
            <a:avLst/>
          </a:prstGeom>
          <a:solidFill>
            <a:srgbClr val="E5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/>
              <a:t>5. </a:t>
            </a:r>
            <a:r>
              <a:rPr lang="uk-UA" sz="2400"/>
              <a:t>Назвіть науку, яка вивчає життєдіяльність цілісного організму т а його частин — систем органів, окремих  органів, тканин, клітин :</a:t>
            </a:r>
            <a:br>
              <a:rPr lang="uk-UA" sz="2400"/>
            </a:br>
            <a:r>
              <a:rPr lang="ru-RU" sz="2400"/>
              <a:t>       </a:t>
            </a:r>
            <a:r>
              <a:rPr lang="uk-UA" sz="2400" b="1"/>
              <a:t>А</a:t>
            </a:r>
            <a:r>
              <a:rPr lang="uk-UA" sz="2400"/>
              <a:t> цитологія;</a:t>
            </a:r>
            <a:r>
              <a:rPr lang="ru-RU" sz="2400"/>
              <a:t>  </a:t>
            </a:r>
            <a:r>
              <a:rPr lang="uk-UA" sz="2400" b="1"/>
              <a:t>Б</a:t>
            </a:r>
            <a:r>
              <a:rPr lang="uk-UA" sz="2400"/>
              <a:t> анатомія;</a:t>
            </a:r>
            <a:br>
              <a:rPr lang="uk-UA" sz="2400"/>
            </a:br>
            <a:r>
              <a:rPr lang="ru-RU" sz="2400"/>
              <a:t>       </a:t>
            </a:r>
            <a:r>
              <a:rPr lang="uk-UA" sz="2400" b="1"/>
              <a:t>В</a:t>
            </a:r>
            <a:r>
              <a:rPr lang="uk-UA" sz="2400"/>
              <a:t> фізіологія; </a:t>
            </a:r>
            <a:r>
              <a:rPr lang="ru-RU" sz="2400"/>
              <a:t> </a:t>
            </a:r>
            <a:r>
              <a:rPr lang="uk-UA" sz="2400" b="1"/>
              <a:t>Г</a:t>
            </a:r>
            <a:r>
              <a:rPr lang="uk-UA" sz="2400"/>
              <a:t>  психологія. 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077200" y="3810000"/>
            <a:ext cx="609600" cy="6175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/>
              <a:t>В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410200" y="39624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/>
              <a:t>   фізіологія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57200" y="4724400"/>
            <a:ext cx="8382000" cy="1979613"/>
          </a:xfrm>
          <a:prstGeom prst="rect">
            <a:avLst/>
          </a:prstGeom>
          <a:solidFill>
            <a:srgbClr val="E1F5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/>
              <a:t>6</a:t>
            </a:r>
            <a:r>
              <a:rPr lang="uk-UA" sz="2400"/>
              <a:t>. Назвіть галузь медицини, що розробляє й впроваджує методи запобігання хворобам, вивчає вплив різних чинників  довкілля та виробництва на здоров’я людини. </a:t>
            </a:r>
          </a:p>
          <a:p>
            <a:r>
              <a:rPr lang="ru-RU" sz="2400"/>
              <a:t>     </a:t>
            </a:r>
            <a:r>
              <a:rPr lang="uk-UA" sz="2400"/>
              <a:t> </a:t>
            </a:r>
            <a:r>
              <a:rPr lang="uk-UA" sz="2400" b="1"/>
              <a:t>А</a:t>
            </a:r>
            <a:r>
              <a:rPr lang="uk-UA" sz="2400"/>
              <a:t> психологія;</a:t>
            </a:r>
            <a:r>
              <a:rPr lang="ru-RU" sz="2400"/>
              <a:t>  </a:t>
            </a:r>
            <a:r>
              <a:rPr lang="uk-UA" sz="2400" b="1"/>
              <a:t>Б</a:t>
            </a:r>
            <a:r>
              <a:rPr lang="uk-UA" sz="2400"/>
              <a:t> гістологія; </a:t>
            </a:r>
            <a:br>
              <a:rPr lang="uk-UA" sz="2400"/>
            </a:br>
            <a:r>
              <a:rPr lang="ru-RU" sz="2400"/>
              <a:t>      </a:t>
            </a:r>
            <a:r>
              <a:rPr lang="uk-UA" sz="2400" b="1"/>
              <a:t>В</a:t>
            </a:r>
            <a:r>
              <a:rPr lang="uk-UA" sz="2400"/>
              <a:t> анатомія;</a:t>
            </a:r>
            <a:r>
              <a:rPr lang="ru-RU" sz="2400"/>
              <a:t> </a:t>
            </a:r>
            <a:r>
              <a:rPr lang="uk-UA" sz="2400"/>
              <a:t>    </a:t>
            </a:r>
            <a:r>
              <a:rPr lang="uk-UA" sz="2400" b="1"/>
              <a:t>Г</a:t>
            </a:r>
            <a:r>
              <a:rPr lang="uk-UA" sz="2400"/>
              <a:t>  </a:t>
            </a:r>
            <a:r>
              <a:rPr lang="uk-UA" sz="2800"/>
              <a:t>гігієна;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715000" y="61722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/>
              <a:t> гігієна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8153400" y="6019800"/>
            <a:ext cx="609600" cy="6175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/>
              <a:t>Г</a:t>
            </a:r>
          </a:p>
        </p:txBody>
      </p:sp>
    </p:spTree>
  </p:cSld>
  <p:clrMapOvr>
    <a:masterClrMapping/>
  </p:clrMapOvr>
  <p:transition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/>
      <p:bldP spid="20485" grpId="0" animBg="1"/>
      <p:bldP spid="20486" grpId="0" animBg="1"/>
      <p:bldP spid="20487" grpId="0" animBg="1"/>
      <p:bldP spid="20488" grpId="0"/>
      <p:bldP spid="20489" grpId="0" animBg="1"/>
      <p:bldP spid="20490" grpId="0"/>
      <p:bldP spid="204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mart_guy_reading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200"/>
            <a:ext cx="5181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38200" y="304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solidFill>
                  <a:srgbClr val="CDE6FF"/>
                </a:solidFill>
              </a:rPr>
              <a:t>НАУКИ, ЯКІ ВИВЧАЮТЬ БІОЛОГІЮ ЛЮДИНИ</a:t>
            </a:r>
            <a:r>
              <a:rPr lang="uk-UA" sz="2400">
                <a:solidFill>
                  <a:srgbClr val="CDE6FF"/>
                </a:solidFill>
              </a:rPr>
              <a:t>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5800" y="838200"/>
            <a:ext cx="1371600" cy="519113"/>
          </a:xfrm>
          <a:prstGeom prst="rect">
            <a:avLst/>
          </a:prstGeom>
          <a:solidFill>
            <a:srgbClr val="013D2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наука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648200" y="838200"/>
            <a:ext cx="2514600" cy="519113"/>
          </a:xfrm>
          <a:prstGeom prst="rect">
            <a:avLst/>
          </a:prstGeom>
          <a:solidFill>
            <a:srgbClr val="013D2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що вивчає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52400" y="1600200"/>
            <a:ext cx="2057400" cy="519113"/>
          </a:xfrm>
          <a:prstGeom prst="rect">
            <a:avLst/>
          </a:prstGeom>
          <a:solidFill>
            <a:srgbClr val="013D2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 i="1">
                <a:solidFill>
                  <a:srgbClr val="ECB18C"/>
                </a:solidFill>
              </a:rPr>
              <a:t>анатомія</a:t>
            </a:r>
            <a:r>
              <a:rPr lang="uk-UA" sz="28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667000" y="1447800"/>
            <a:ext cx="6172200" cy="946150"/>
          </a:xfrm>
          <a:prstGeom prst="rect">
            <a:avLst/>
          </a:prstGeom>
          <a:solidFill>
            <a:srgbClr val="013D2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 Форму, будову тіла, його органів і систем 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52400" y="2667000"/>
            <a:ext cx="2057400" cy="519113"/>
          </a:xfrm>
          <a:prstGeom prst="rect">
            <a:avLst/>
          </a:prstGeom>
          <a:solidFill>
            <a:srgbClr val="013D2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 i="1">
                <a:solidFill>
                  <a:srgbClr val="ECB18C"/>
                </a:solidFill>
              </a:rPr>
              <a:t>фізіологія</a:t>
            </a:r>
            <a:r>
              <a:rPr lang="uk-UA" sz="2800">
                <a:solidFill>
                  <a:srgbClr val="ECB18C"/>
                </a:solidFill>
              </a:rPr>
              <a:t> 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667000" y="2514600"/>
            <a:ext cx="6477000" cy="1373188"/>
          </a:xfrm>
          <a:prstGeom prst="rect">
            <a:avLst/>
          </a:prstGeom>
          <a:solidFill>
            <a:srgbClr val="013D2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  Життєдіяльність цілісного організму т а його частин — систем органів, окремих  органів, тканин, клітин 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0" y="4343400"/>
            <a:ext cx="2057400" cy="519113"/>
          </a:xfrm>
          <a:prstGeom prst="rect">
            <a:avLst/>
          </a:prstGeom>
          <a:solidFill>
            <a:srgbClr val="013D2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 i="1">
                <a:solidFill>
                  <a:srgbClr val="ECB18C"/>
                </a:solidFill>
              </a:rPr>
              <a:t>  гігієна</a:t>
            </a:r>
            <a:r>
              <a:rPr lang="uk-UA" sz="2800">
                <a:solidFill>
                  <a:srgbClr val="ECB18C"/>
                </a:solidFill>
              </a:rPr>
              <a:t> 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752600" y="4267200"/>
            <a:ext cx="7391400" cy="1800225"/>
          </a:xfrm>
          <a:prstGeom prst="rect">
            <a:avLst/>
          </a:prstGeom>
          <a:solidFill>
            <a:srgbClr val="013D2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   Галузь медицини, що розробляє й впроваджує методи запобігання хворобам, вивчає вплив різних чинників  довкілля та виробництва на здоров’я людини. </a:t>
            </a:r>
          </a:p>
        </p:txBody>
      </p:sp>
    </p:spTree>
  </p:cSld>
  <p:clrMapOvr>
    <a:masterClrMapping/>
  </p:clrMapOvr>
  <p:transition>
    <p:blinds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solidFill>
                  <a:srgbClr val="CDE6FF"/>
                </a:solidFill>
              </a:rPr>
              <a:t>НАУКИ, ЯКІ ВИВЧАЮТЬ БІОЛОГІЮ ЛЮДИНИ</a:t>
            </a:r>
            <a:r>
              <a:rPr lang="uk-UA" sz="2400">
                <a:solidFill>
                  <a:srgbClr val="CDE6FF"/>
                </a:solidFill>
              </a:rPr>
              <a:t>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2209800" cy="519113"/>
          </a:xfrm>
          <a:prstGeom prst="rect">
            <a:avLst/>
          </a:prstGeom>
          <a:solidFill>
            <a:srgbClr val="013D2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 i="1">
                <a:solidFill>
                  <a:srgbClr val="ECB18C"/>
                </a:solidFill>
              </a:rPr>
              <a:t>цитологія</a:t>
            </a:r>
            <a:endParaRPr lang="uk-UA" sz="2800">
              <a:solidFill>
                <a:schemeClr val="accent1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667000" y="2133600"/>
            <a:ext cx="6477000" cy="946150"/>
          </a:xfrm>
          <a:prstGeom prst="rect">
            <a:avLst/>
          </a:prstGeom>
          <a:solidFill>
            <a:srgbClr val="013D2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   Процеси спадковості та мінливості організмів, вади розвитку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0" y="2209800"/>
            <a:ext cx="2209800" cy="519113"/>
          </a:xfrm>
          <a:prstGeom prst="rect">
            <a:avLst/>
          </a:prstGeom>
          <a:solidFill>
            <a:srgbClr val="013D2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 i="1">
                <a:solidFill>
                  <a:srgbClr val="ECB18C"/>
                </a:solidFill>
              </a:rPr>
              <a:t>генетика</a:t>
            </a:r>
            <a:endParaRPr lang="uk-UA" sz="2800">
              <a:solidFill>
                <a:schemeClr val="accent1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667000" y="990600"/>
            <a:ext cx="6477000" cy="946150"/>
          </a:xfrm>
          <a:prstGeom prst="rect">
            <a:avLst/>
          </a:prstGeom>
          <a:solidFill>
            <a:srgbClr val="013D2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    Структурну та функціональну організацію клітин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" y="3276600"/>
            <a:ext cx="2209800" cy="519113"/>
          </a:xfrm>
          <a:prstGeom prst="rect">
            <a:avLst/>
          </a:prstGeom>
          <a:solidFill>
            <a:srgbClr val="013D2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 i="1">
                <a:solidFill>
                  <a:srgbClr val="FF99FF"/>
                </a:solidFill>
              </a:rPr>
              <a:t>гістологія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362200" y="4800600"/>
            <a:ext cx="6781800" cy="1373188"/>
          </a:xfrm>
          <a:prstGeom prst="rect">
            <a:avLst/>
          </a:prstGeom>
          <a:solidFill>
            <a:srgbClr val="013D2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       </a:t>
            </a:r>
            <a:r>
              <a:rPr lang="uk-UA" sz="2800">
                <a:solidFill>
                  <a:schemeClr val="bg1"/>
                </a:solidFill>
              </a:rPr>
              <a:t>Наука, спрямована на  зміцнення здоровя , запобігання  захворюванням та  лікування хворих  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048000" y="3276600"/>
            <a:ext cx="3657600" cy="519113"/>
          </a:xfrm>
          <a:prstGeom prst="rect">
            <a:avLst/>
          </a:prstGeom>
          <a:solidFill>
            <a:srgbClr val="013D2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Наука про  тканини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28600" y="3962400"/>
            <a:ext cx="2209800" cy="519113"/>
          </a:xfrm>
          <a:prstGeom prst="rect">
            <a:avLst/>
          </a:prstGeom>
          <a:solidFill>
            <a:srgbClr val="013D2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 i="1">
                <a:solidFill>
                  <a:srgbClr val="FF99FF"/>
                </a:solidFill>
              </a:rPr>
              <a:t>психологія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971800" y="3962400"/>
            <a:ext cx="4953000" cy="519113"/>
          </a:xfrm>
          <a:prstGeom prst="rect">
            <a:avLst/>
          </a:prstGeom>
          <a:solidFill>
            <a:srgbClr val="013D2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 Досліджує психіку людини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52400" y="4724400"/>
            <a:ext cx="2286000" cy="519113"/>
          </a:xfrm>
          <a:prstGeom prst="rect">
            <a:avLst/>
          </a:prstGeom>
          <a:solidFill>
            <a:srgbClr val="013D2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 i="1">
                <a:solidFill>
                  <a:srgbClr val="FF99FF"/>
                </a:solidFill>
              </a:rPr>
              <a:t> медицина</a:t>
            </a:r>
          </a:p>
        </p:txBody>
      </p:sp>
    </p:spTree>
  </p:cSld>
  <p:clrMapOvr>
    <a:masterClrMapping/>
  </p:clrMapOvr>
  <p:transition spd="med">
    <p:blinds dir="vert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" y="3124200"/>
            <a:ext cx="8763000" cy="3509963"/>
          </a:xfrm>
          <a:prstGeom prst="rect">
            <a:avLst/>
          </a:prstGeom>
          <a:solidFill>
            <a:srgbClr val="CDE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       </a:t>
            </a:r>
            <a:r>
              <a:rPr lang="uk-UA" sz="2800"/>
              <a:t>Поняття здоров'я людини поділяється на фізичнеі психічне. </a:t>
            </a:r>
          </a:p>
          <a:p>
            <a:pPr>
              <a:spcBef>
                <a:spcPct val="50000"/>
              </a:spcBef>
            </a:pPr>
            <a:r>
              <a:rPr lang="uk-UA" sz="2800"/>
              <a:t>Фізичне здоров'я — це нормальне функціонування неушкоджених тканин і органів, відсутність хворобливих відчуттів.</a:t>
            </a:r>
          </a:p>
          <a:p>
            <a:pPr>
              <a:spcBef>
                <a:spcPct val="50000"/>
              </a:spcBef>
            </a:pPr>
            <a:r>
              <a:rPr lang="uk-UA" sz="2800"/>
              <a:t>     Психічно здорова людина має світлий розум, гарний настрій, пам'ять і сон. 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28600" y="1066800"/>
            <a:ext cx="8686800" cy="1800225"/>
          </a:xfrm>
          <a:prstGeom prst="rect">
            <a:avLst/>
          </a:prstGeom>
          <a:solidFill>
            <a:srgbClr val="C9E4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    Здоров'я — це стан нормального, гармонічного функціонування всіх неушкоджених органів і систем не тільки за звичайних умов, але й під час фізичних і психічних навантажень.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2133600" y="152400"/>
            <a:ext cx="5472113" cy="750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Що таке здоровя?</a:t>
            </a:r>
          </a:p>
        </p:txBody>
      </p:sp>
    </p:spTree>
  </p:cSld>
  <p:clrMapOvr>
    <a:masterClrMapping/>
  </p:clrMapOvr>
  <p:transition>
    <p:zoom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534400" cy="1800225"/>
          </a:xfrm>
          <a:prstGeom prst="rect">
            <a:avLst/>
          </a:prstGeom>
          <a:solidFill>
            <a:srgbClr val="011839">
              <a:alpha val="7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  </a:t>
            </a:r>
            <a:r>
              <a:rPr lang="uk-UA" sz="2800">
                <a:solidFill>
                  <a:schemeClr val="bg1"/>
                </a:solidFill>
              </a:rPr>
              <a:t>Найперша потреба людини ─ збереження життя та здоров</a:t>
            </a:r>
            <a:r>
              <a:rPr lang="ru-RU" sz="2800">
                <a:solidFill>
                  <a:schemeClr val="bg1"/>
                </a:solidFill>
              </a:rPr>
              <a:t>҆</a:t>
            </a:r>
            <a:r>
              <a:rPr lang="uk-UA" sz="2800">
                <a:solidFill>
                  <a:schemeClr val="bg1"/>
                </a:solidFill>
              </a:rPr>
              <a:t>я. Відсутність хвороб, фізичних вад неодмінна умова людськго щастя усебічного розвитку особистості, відчуття повноти життя.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4800" y="2286000"/>
            <a:ext cx="8839200" cy="946150"/>
          </a:xfrm>
          <a:prstGeom prst="rect">
            <a:avLst/>
          </a:prstGeom>
          <a:solidFill>
            <a:srgbClr val="011839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  </a:t>
            </a:r>
            <a:r>
              <a:rPr lang="uk-UA" sz="2800">
                <a:solidFill>
                  <a:schemeClr val="bg1"/>
                </a:solidFill>
              </a:rPr>
              <a:t> Здоровя дає людині змогу навчатися, працювати, займатися спортом, здобути потрібну професію</a:t>
            </a:r>
          </a:p>
        </p:txBody>
      </p:sp>
    </p:spTree>
  </p:cSld>
  <p:clrMapOvr>
    <a:masterClrMapping/>
  </p:clrMapOvr>
  <p:transition>
    <p:zoom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534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 	</a:t>
            </a:r>
            <a:r>
              <a:rPr lang="uk-UA" sz="2800">
                <a:solidFill>
                  <a:schemeClr val="bg1"/>
                </a:solidFill>
              </a:rPr>
              <a:t>Стан, протилежний здоров'ю,— хвороба.</a:t>
            </a:r>
            <a:br>
              <a:rPr lang="uk-UA" sz="2800">
                <a:solidFill>
                  <a:schemeClr val="bg1"/>
                </a:solidFill>
              </a:rPr>
            </a:br>
            <a:r>
              <a:rPr lang="uk-UA" sz="2800">
                <a:solidFill>
                  <a:schemeClr val="bg1"/>
                </a:solidFill>
              </a:rPr>
              <a:t> Під час хвороби організм функціонує в умовах анатомічних і функціональних порушень клітин, тканин, органів і систем органів. Хворий організм менш життєздатний і гірше пристосований до дії чинників довкілля.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4800" y="3581400"/>
            <a:ext cx="8534400" cy="2654300"/>
          </a:xfrm>
          <a:prstGeom prst="rect">
            <a:avLst/>
          </a:prstGeom>
          <a:solidFill>
            <a:srgbClr val="080139">
              <a:alpha val="8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   Дуже важливим для його формування є період дитинства та юнацтва. Тому з дитячих років необхідно піклуватися про своє здоров'я, розвивати навички здорового способу життя, мати уявлення про особисту гігієну й правила надання першої медичної допомоги.</a:t>
            </a:r>
          </a:p>
        </p:txBody>
      </p:sp>
    </p:spTree>
  </p:cSld>
  <p:clrMapOvr>
    <a:masterClrMapping/>
  </p:clrMapOvr>
  <p:transition>
    <p:comb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исунок334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39825"/>
            <a:ext cx="9144000" cy="5718175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rgbClr val="75FFFF"/>
                </a:solidFill>
              </a:rPr>
              <a:t>Для чого потрібно вивчати  біологію людини?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3962400"/>
            <a:ext cx="8458200" cy="2528888"/>
          </a:xfrm>
          <a:prstGeom prst="rect">
            <a:avLst/>
          </a:prstGeom>
          <a:solidFill>
            <a:srgbClr val="013D29">
              <a:alpha val="8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 </a:t>
            </a:r>
            <a:r>
              <a:rPr lang="uk-UA" i="1"/>
              <a:t>           </a:t>
            </a:r>
            <a:r>
              <a:rPr lang="uk-UA" sz="3200" i="1">
                <a:solidFill>
                  <a:schemeClr val="bg1"/>
                </a:solidFill>
              </a:rPr>
              <a:t>Їх практичне застосування допоможе зміцнити свій організм, загартувати його, уберегти від захворювань, стати фізично розвиненою, здоровою людиною, здатною до будь-якої праці.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382000" cy="2041525"/>
          </a:xfrm>
          <a:prstGeom prst="rect">
            <a:avLst/>
          </a:prstGeom>
          <a:solidFill>
            <a:srgbClr val="013D29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  	</a:t>
            </a:r>
            <a:r>
              <a:rPr lang="uk-UA" sz="3200" i="1">
                <a:solidFill>
                  <a:schemeClr val="bg1"/>
                </a:solidFill>
              </a:rPr>
              <a:t>Людина, ознайомлена з будовою та функціями свого організму, може свідомо дотримуватись науково обґрунтованих правил здорового  способу життя.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438400" y="3505200"/>
            <a:ext cx="4343400" cy="750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Біологія людини</a:t>
            </a:r>
          </a:p>
        </p:txBody>
      </p:sp>
    </p:spTree>
  </p:cSld>
  <p:clrMapOvr>
    <a:masterClrMapping/>
  </p:clrMapOvr>
  <p:transition>
    <p:comb dir="vert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1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jungle_man_pound_chest_yell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85800" y="2733675"/>
            <a:ext cx="3041650" cy="4124325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981200" y="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Місце людини в природі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gray">
          <a:xfrm>
            <a:off x="1143000" y="990600"/>
            <a:ext cx="1828800" cy="901700"/>
          </a:xfrm>
          <a:prstGeom prst="rect">
            <a:avLst/>
          </a:prstGeom>
          <a:solidFill>
            <a:srgbClr val="006699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/>
            <a:r>
              <a:rPr lang="uk-UA" sz="2400" b="1">
                <a:solidFill>
                  <a:srgbClr val="FFFFCC"/>
                </a:solidFill>
              </a:rPr>
              <a:t> Царство</a:t>
            </a:r>
            <a:endParaRPr lang="en-US" sz="2400" b="1">
              <a:solidFill>
                <a:srgbClr val="FFFFCC"/>
              </a:solidFill>
            </a:endParaRPr>
          </a:p>
          <a:p>
            <a:pPr algn="ctr" eaLnBrk="0" hangingPunct="0"/>
            <a:r>
              <a:rPr lang="uk-UA" sz="2400">
                <a:solidFill>
                  <a:srgbClr val="FFFFFF"/>
                </a:solidFill>
              </a:rPr>
              <a:t> Тварини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gray">
          <a:xfrm>
            <a:off x="3505200" y="990600"/>
            <a:ext cx="2362200" cy="901700"/>
          </a:xfrm>
          <a:prstGeom prst="rect">
            <a:avLst/>
          </a:prstGeom>
          <a:solidFill>
            <a:srgbClr val="006699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/>
            <a:r>
              <a:rPr lang="uk-UA" sz="2400" b="1">
                <a:solidFill>
                  <a:srgbClr val="FFFFCC"/>
                </a:solidFill>
              </a:rPr>
              <a:t>Підцарство</a:t>
            </a:r>
            <a:endParaRPr lang="en-US" sz="2400" b="1">
              <a:solidFill>
                <a:srgbClr val="FFFFCC"/>
              </a:solidFill>
            </a:endParaRPr>
          </a:p>
          <a:p>
            <a:pPr algn="ctr" eaLnBrk="0" hangingPunct="0"/>
            <a:r>
              <a:rPr lang="uk-UA" sz="2400">
                <a:solidFill>
                  <a:srgbClr val="FFFFFF"/>
                </a:solidFill>
              </a:rPr>
              <a:t>Багатоклітинні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gray">
          <a:xfrm>
            <a:off x="6400800" y="990600"/>
            <a:ext cx="1676400" cy="901700"/>
          </a:xfrm>
          <a:prstGeom prst="rect">
            <a:avLst/>
          </a:prstGeom>
          <a:solidFill>
            <a:srgbClr val="006699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/>
            <a:r>
              <a:rPr lang="uk-UA" sz="2400" b="1">
                <a:solidFill>
                  <a:srgbClr val="FFFFCC"/>
                </a:solidFill>
              </a:rPr>
              <a:t> Тип</a:t>
            </a:r>
            <a:endParaRPr lang="en-US" sz="2400" b="1">
              <a:solidFill>
                <a:srgbClr val="FFFFCC"/>
              </a:solidFill>
            </a:endParaRPr>
          </a:p>
          <a:p>
            <a:pPr algn="ctr" eaLnBrk="0" hangingPunct="0"/>
            <a:r>
              <a:rPr lang="uk-UA" sz="2400">
                <a:solidFill>
                  <a:srgbClr val="FFFFFF"/>
                </a:solidFill>
              </a:rPr>
              <a:t> Хордові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gray">
          <a:xfrm>
            <a:off x="1752600" y="2438400"/>
            <a:ext cx="1524000" cy="901700"/>
          </a:xfrm>
          <a:prstGeom prst="rect">
            <a:avLst/>
          </a:prstGeom>
          <a:solidFill>
            <a:srgbClr val="006699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/>
            <a:r>
              <a:rPr lang="uk-UA" sz="2400" b="1">
                <a:solidFill>
                  <a:srgbClr val="FFFFCC"/>
                </a:solidFill>
              </a:rPr>
              <a:t>Клас</a:t>
            </a:r>
            <a:endParaRPr lang="en-US" sz="2400" b="1">
              <a:solidFill>
                <a:srgbClr val="FFFFCC"/>
              </a:solidFill>
            </a:endParaRPr>
          </a:p>
          <a:p>
            <a:pPr algn="ctr" eaLnBrk="0" hangingPunct="0"/>
            <a:r>
              <a:rPr lang="uk-UA" sz="2400">
                <a:solidFill>
                  <a:srgbClr val="FFFFFF"/>
                </a:solidFill>
              </a:rPr>
              <a:t> Ссавці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gray">
          <a:xfrm>
            <a:off x="3886200" y="2438400"/>
            <a:ext cx="1676400" cy="901700"/>
          </a:xfrm>
          <a:prstGeom prst="rect">
            <a:avLst/>
          </a:prstGeom>
          <a:solidFill>
            <a:srgbClr val="006699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/>
            <a:r>
              <a:rPr lang="uk-UA" sz="2400" b="1">
                <a:solidFill>
                  <a:srgbClr val="FFFFCC"/>
                </a:solidFill>
              </a:rPr>
              <a:t> Ряд</a:t>
            </a:r>
            <a:br>
              <a:rPr lang="uk-UA" sz="2400" b="1">
                <a:solidFill>
                  <a:srgbClr val="FFFFCC"/>
                </a:solidFill>
              </a:rPr>
            </a:br>
            <a:r>
              <a:rPr lang="uk-UA" sz="2400" b="1">
                <a:solidFill>
                  <a:srgbClr val="FFFFCC"/>
                </a:solidFill>
              </a:rPr>
              <a:t> </a:t>
            </a:r>
            <a:r>
              <a:rPr lang="uk-UA" sz="2400">
                <a:solidFill>
                  <a:srgbClr val="FFFFFF"/>
                </a:solidFill>
              </a:rPr>
              <a:t>Примати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gray">
          <a:xfrm>
            <a:off x="2286000" y="3962400"/>
            <a:ext cx="1371600" cy="901700"/>
          </a:xfrm>
          <a:prstGeom prst="rect">
            <a:avLst/>
          </a:prstGeom>
          <a:solidFill>
            <a:srgbClr val="006699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/>
            <a:r>
              <a:rPr lang="uk-UA" sz="2400" b="1">
                <a:solidFill>
                  <a:srgbClr val="FFFFCC"/>
                </a:solidFill>
              </a:rPr>
              <a:t> Рід</a:t>
            </a:r>
            <a:endParaRPr lang="en-US" sz="2400" b="1">
              <a:solidFill>
                <a:srgbClr val="FFFFCC"/>
              </a:solidFill>
            </a:endParaRPr>
          </a:p>
          <a:p>
            <a:pPr algn="ctr" eaLnBrk="0" hangingPunct="0"/>
            <a:r>
              <a:rPr lang="uk-UA" sz="2400">
                <a:solidFill>
                  <a:srgbClr val="FFFFFF"/>
                </a:solidFill>
              </a:rPr>
              <a:t>  Люди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gray">
          <a:xfrm>
            <a:off x="4114800" y="3962400"/>
            <a:ext cx="2895600" cy="901700"/>
          </a:xfrm>
          <a:prstGeom prst="rect">
            <a:avLst/>
          </a:prstGeom>
          <a:solidFill>
            <a:srgbClr val="006699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/>
            <a:r>
              <a:rPr lang="uk-UA" sz="2400" b="1">
                <a:solidFill>
                  <a:srgbClr val="FFFFCC"/>
                </a:solidFill>
              </a:rPr>
              <a:t>  Вид</a:t>
            </a:r>
            <a:endParaRPr lang="en-US" sz="2400" b="1">
              <a:solidFill>
                <a:srgbClr val="FFFFCC"/>
              </a:solidFill>
            </a:endParaRPr>
          </a:p>
          <a:p>
            <a:pPr algn="ctr" eaLnBrk="0" hangingPunct="0"/>
            <a:r>
              <a:rPr lang="uk-UA" sz="2400">
                <a:solidFill>
                  <a:srgbClr val="FFFFFF"/>
                </a:solidFill>
              </a:rPr>
              <a:t>  людина розумна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1905000" y="44196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3048000" y="13716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5943600" y="13716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8153400" y="13716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1219200" y="28194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352800" y="28194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5638800" y="28194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8229600" y="28194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3657600" y="44196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2314" name="WordArt 4"/>
          <p:cNvSpPr>
            <a:spLocks noChangeArrowheads="1" noChangeShapeType="1" noTextEdit="1"/>
          </p:cNvSpPr>
          <p:nvPr/>
        </p:nvSpPr>
        <p:spPr bwMode="gray">
          <a:xfrm>
            <a:off x="2286000" y="5257800"/>
            <a:ext cx="464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635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E7F6FF"/>
                    </a:gs>
                    <a:gs pos="100000">
                      <a:srgbClr val="76ABFA">
                        <a:alpha val="82001"/>
                      </a:srgbClr>
                    </a:gs>
                  </a:gsLst>
                  <a:lin ang="5400000" scaled="1"/>
                </a:gradFill>
                <a:effectLst>
                  <a:outerShdw sy="50000" kx="-2453608" algn="bl" rotWithShape="0">
                    <a:srgbClr val="000000">
                      <a:alpha val="50000"/>
                    </a:srgbClr>
                  </a:outerShdw>
                </a:effectLst>
                <a:latin typeface="Palatino Linotype"/>
              </a:rPr>
              <a:t>Homo sapiens</a:t>
            </a:r>
            <a:endParaRPr lang="uk-UA" sz="3600" b="1" kern="10">
              <a:ln w="6350">
                <a:noFill/>
                <a:round/>
                <a:headEnd/>
                <a:tailEnd/>
              </a:ln>
              <a:gradFill rotWithShape="1">
                <a:gsLst>
                  <a:gs pos="0">
                    <a:srgbClr val="E7F6FF"/>
                  </a:gs>
                  <a:gs pos="100000">
                    <a:srgbClr val="76ABFA">
                      <a:alpha val="82001"/>
                    </a:srgbClr>
                  </a:gs>
                </a:gsLst>
                <a:lin ang="5400000" scaled="1"/>
              </a:gradFill>
              <a:effectLst>
                <a:outerShdw sy="50000" kx="-2453608" algn="bl" rotWithShape="0">
                  <a:srgbClr val="000000">
                    <a:alpha val="50000"/>
                  </a:srgbClr>
                </a:outerShdw>
              </a:effectLst>
              <a:latin typeface="Palatino Linotype"/>
            </a:endParaRPr>
          </a:p>
        </p:txBody>
      </p:sp>
      <p:pic>
        <p:nvPicPr>
          <p:cNvPr id="12315" name="Picture 100" descr="jungle_man_vine_swinging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981200"/>
            <a:ext cx="451485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7" name="Rectangle 29"/>
          <p:cNvSpPr>
            <a:spLocks noChangeArrowheads="1"/>
          </p:cNvSpPr>
          <p:nvPr/>
        </p:nvSpPr>
        <p:spPr bwMode="gray">
          <a:xfrm>
            <a:off x="6172200" y="2438400"/>
            <a:ext cx="1981200" cy="901700"/>
          </a:xfrm>
          <a:prstGeom prst="rect">
            <a:avLst/>
          </a:prstGeom>
          <a:solidFill>
            <a:srgbClr val="006699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/>
            <a:r>
              <a:rPr lang="uk-UA" sz="2400" b="1">
                <a:solidFill>
                  <a:srgbClr val="FFFFCC"/>
                </a:solidFill>
              </a:rPr>
              <a:t>  Родина</a:t>
            </a:r>
            <a:endParaRPr lang="en-US" sz="2400" b="1">
              <a:solidFill>
                <a:srgbClr val="FFFFCC"/>
              </a:solidFill>
            </a:endParaRPr>
          </a:p>
          <a:p>
            <a:pPr algn="ctr" eaLnBrk="0" hangingPunct="0"/>
            <a:r>
              <a:rPr lang="uk-UA" sz="2400">
                <a:solidFill>
                  <a:srgbClr val="FFFFFF"/>
                </a:solidFill>
              </a:rPr>
              <a:t>   Гомініди</a:t>
            </a:r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298" grpId="0" animBg="1"/>
      <p:bldP spid="12300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 animBg="1"/>
      <p:bldP spid="12310" grpId="0" animBg="1"/>
      <p:bldP spid="12311" grpId="0" animBg="1"/>
      <p:bldP spid="12312" grpId="0" animBg="1"/>
      <p:bldP spid="12313" grpId="0" animBg="1"/>
      <p:bldP spid="12314" grpId="0" animBg="1"/>
      <p:bldP spid="123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66800" y="3048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Найголовніші </a:t>
            </a:r>
            <a:r>
              <a:rPr lang="uk-UA" sz="3200">
                <a:solidFill>
                  <a:srgbClr val="FF99FF"/>
                </a:solidFill>
              </a:rPr>
              <a:t>біологічн</a:t>
            </a:r>
            <a:r>
              <a:rPr lang="uk-UA" sz="3200">
                <a:solidFill>
                  <a:schemeClr val="bg1"/>
                </a:solidFill>
              </a:rPr>
              <a:t>і ознаки </a:t>
            </a:r>
            <a:r>
              <a:rPr lang="de-DE" sz="3200">
                <a:solidFill>
                  <a:schemeClr val="bg1"/>
                </a:solidFill>
              </a:rPr>
              <a:t>Homo sapiens</a:t>
            </a:r>
            <a:endParaRPr lang="uk-UA" sz="3200">
              <a:solidFill>
                <a:schemeClr val="bg1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1676400"/>
            <a:ext cx="9144000" cy="1373188"/>
          </a:xfrm>
          <a:prstGeom prst="rect">
            <a:avLst/>
          </a:prstGeom>
          <a:solidFill>
            <a:srgbClr val="46002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      Вертикальне положення тіла та ходіння на нижніх кінцівках, добре розвинений головний мозок, гнучкі  кисті рук, здатність до членороздільної мови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14400" y="32004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Найголовніші </a:t>
            </a:r>
            <a:r>
              <a:rPr lang="de-DE" sz="3200">
                <a:solidFill>
                  <a:srgbClr val="FF99FF"/>
                </a:solidFill>
              </a:rPr>
              <a:t> </a:t>
            </a:r>
            <a:r>
              <a:rPr lang="uk-UA" sz="3200">
                <a:solidFill>
                  <a:srgbClr val="FF99FF"/>
                </a:solidFill>
              </a:rPr>
              <a:t>суспільні</a:t>
            </a:r>
            <a:r>
              <a:rPr lang="uk-UA" sz="3200">
                <a:solidFill>
                  <a:schemeClr val="bg1"/>
                </a:solidFill>
              </a:rPr>
              <a:t> ознаки </a:t>
            </a:r>
            <a:r>
              <a:rPr lang="de-DE" sz="3200">
                <a:solidFill>
                  <a:schemeClr val="bg1"/>
                </a:solidFill>
              </a:rPr>
              <a:t>Homo sapiens</a:t>
            </a:r>
            <a:endParaRPr lang="uk-UA" sz="3200">
              <a:solidFill>
                <a:schemeClr val="bg1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4419600"/>
            <a:ext cx="9144000" cy="1800225"/>
          </a:xfrm>
          <a:prstGeom prst="rect">
            <a:avLst/>
          </a:prstGeom>
          <a:solidFill>
            <a:srgbClr val="46002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      Потреба в суспільній корисній  діяльності, спілкуванні, уміння підпорядковувати власні бажання потребам  інших людей, суспільства, усвідомлювання себе невід’ємною частиною людства та біосфери. </a:t>
            </a:r>
          </a:p>
        </p:txBody>
      </p:sp>
    </p:spTree>
  </p:cSld>
  <p:clrMapOvr>
    <a:masterClrMapping/>
  </p:clrMapOvr>
  <p:transition>
    <p:push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animBg="1"/>
      <p:bldP spid="13318" grpId="0"/>
      <p:bldP spid="13319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5389843</TotalTime>
  <Words>705</Words>
  <Application>Microsoft Office PowerPoint</Application>
  <PresentationFormat>Екран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Palatino Linotype</vt:lpstr>
      <vt:lpstr>Times New Roman</vt:lpstr>
      <vt:lpstr>Оформление по умолчанию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Kostya</cp:lastModifiedBy>
  <cp:revision>23</cp:revision>
  <cp:lastPrinted>1601-01-01T00:00:00Z</cp:lastPrinted>
  <dcterms:created xsi:type="dcterms:W3CDTF">2003-06-05T21:23:20Z</dcterms:created>
  <dcterms:modified xsi:type="dcterms:W3CDTF">2022-09-11T18:50:24Z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