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AB0A-A0D9-4685-BDBC-04C8FF5515A7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11C0-093A-4407-B3EE-66DB0922AD7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3181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AB0A-A0D9-4685-BDBC-04C8FF5515A7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11C0-093A-4407-B3EE-66DB0922AD7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4662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AB0A-A0D9-4685-BDBC-04C8FF5515A7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11C0-093A-4407-B3EE-66DB0922AD7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21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AB0A-A0D9-4685-BDBC-04C8FF5515A7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11C0-093A-4407-B3EE-66DB0922AD7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03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AB0A-A0D9-4685-BDBC-04C8FF5515A7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11C0-093A-4407-B3EE-66DB0922AD7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442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AB0A-A0D9-4685-BDBC-04C8FF5515A7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11C0-093A-4407-B3EE-66DB0922AD7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48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AB0A-A0D9-4685-BDBC-04C8FF5515A7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11C0-093A-4407-B3EE-66DB0922AD7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249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AB0A-A0D9-4685-BDBC-04C8FF5515A7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11C0-093A-4407-B3EE-66DB0922AD7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592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AB0A-A0D9-4685-BDBC-04C8FF5515A7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11C0-093A-4407-B3EE-66DB0922AD7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9630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AB0A-A0D9-4685-BDBC-04C8FF5515A7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11C0-093A-4407-B3EE-66DB0922AD7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0416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AB0A-A0D9-4685-BDBC-04C8FF5515A7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11C0-093A-4407-B3EE-66DB0922AD7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279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4AB0A-A0D9-4685-BDBC-04C8FF5515A7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411C0-093A-4407-B3EE-66DB0922AD7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81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f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2" descr="Олимпийские кольца - 61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99392"/>
            <a:ext cx="6480720" cy="347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28016" y="3573016"/>
            <a:ext cx="68044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ОЛІМПІЙСЬКІ ГЕРОЇ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236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" y="-28381"/>
            <a:ext cx="9143999" cy="2771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96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СПОРТИВНА ВІКТОРИНА</a:t>
            </a:r>
            <a:endParaRPr lang="en-US" sz="96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11267" name="Прямоугольник 3"/>
          <p:cNvSpPr>
            <a:spLocks noChangeArrowheads="1"/>
          </p:cNvSpPr>
          <p:nvPr/>
        </p:nvSpPr>
        <p:spPr bwMode="auto">
          <a:xfrm>
            <a:off x="0" y="3255964"/>
            <a:ext cx="91440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6600" b="1">
                <a:latin typeface="Georgia" pitchFamily="18" charset="0"/>
                <a:cs typeface="Times New Roman" pitchFamily="18" charset="0"/>
              </a:rPr>
              <a:t>Назвіть батьківщину </a:t>
            </a:r>
          </a:p>
          <a:p>
            <a:pPr algn="ctr" eaLnBrk="1" hangingPunct="1"/>
            <a:r>
              <a:rPr lang="ru-RU" sz="6600" b="1">
                <a:latin typeface="Georgia" pitchFamily="18" charset="0"/>
                <a:cs typeface="Times New Roman" pitchFamily="18" charset="0"/>
              </a:rPr>
              <a:t>Олімпійських ігор</a:t>
            </a:r>
            <a:endParaRPr lang="en-US" sz="6600" b="1"/>
          </a:p>
        </p:txBody>
      </p:sp>
    </p:spTree>
    <p:extLst>
      <p:ext uri="{BB962C8B-B14F-4D97-AF65-F5344CB8AC3E}">
        <p14:creationId xmlns:p14="http://schemas.microsoft.com/office/powerpoint/2010/main" val="268588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" y="-28381"/>
            <a:ext cx="9143999" cy="2771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96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СПОРТИВНА ВІКТОРИНА</a:t>
            </a:r>
            <a:endParaRPr lang="en-US" sz="96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12291" name="Прямоугольник 3"/>
          <p:cNvSpPr>
            <a:spLocks noChangeArrowheads="1"/>
          </p:cNvSpPr>
          <p:nvPr/>
        </p:nvSpPr>
        <p:spPr bwMode="auto">
          <a:xfrm>
            <a:off x="0" y="2881314"/>
            <a:ext cx="9144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6600" b="1">
                <a:latin typeface="Georgia" pitchFamily="18" charset="0"/>
                <a:cs typeface="Times New Roman" pitchFamily="18" charset="0"/>
              </a:rPr>
              <a:t>Скільки кілець зображено на прапорі Олімпійських ігор?</a:t>
            </a:r>
            <a:endParaRPr lang="en-US" sz="6600" b="1"/>
          </a:p>
        </p:txBody>
      </p:sp>
    </p:spTree>
    <p:extLst>
      <p:ext uri="{BB962C8B-B14F-4D97-AF65-F5344CB8AC3E}">
        <p14:creationId xmlns:p14="http://schemas.microsoft.com/office/powerpoint/2010/main" val="17942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" y="-28381"/>
            <a:ext cx="9143999" cy="2771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96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СПОРТИВНА ВІКТОРИНА</a:t>
            </a:r>
            <a:endParaRPr lang="en-US" sz="96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13315" name="Прямоугольник 3"/>
          <p:cNvSpPr>
            <a:spLocks noChangeArrowheads="1"/>
          </p:cNvSpPr>
          <p:nvPr/>
        </p:nvSpPr>
        <p:spPr bwMode="auto">
          <a:xfrm>
            <a:off x="0" y="3300414"/>
            <a:ext cx="91440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6600" b="1">
                <a:latin typeface="Georgia" pitchFamily="18" charset="0"/>
                <a:cs typeface="Times New Roman" pitchFamily="18" charset="0"/>
              </a:rPr>
              <a:t>Як часто проводяться Олімпійські ігри?</a:t>
            </a:r>
            <a:endParaRPr lang="en-US" sz="6600" b="1"/>
          </a:p>
        </p:txBody>
      </p:sp>
    </p:spTree>
    <p:extLst>
      <p:ext uri="{BB962C8B-B14F-4D97-AF65-F5344CB8AC3E}">
        <p14:creationId xmlns:p14="http://schemas.microsoft.com/office/powerpoint/2010/main" val="13936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" y="-28381"/>
            <a:ext cx="9143999" cy="2771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96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СПОРТИВНА ВІКТОРИНА</a:t>
            </a:r>
            <a:endParaRPr lang="en-US" sz="96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14339" name="Прямоугольник 3"/>
          <p:cNvSpPr>
            <a:spLocks noChangeArrowheads="1"/>
          </p:cNvSpPr>
          <p:nvPr/>
        </p:nvSpPr>
        <p:spPr bwMode="auto">
          <a:xfrm>
            <a:off x="0" y="3300414"/>
            <a:ext cx="9144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6600" b="1">
                <a:latin typeface="Georgia" pitchFamily="18" charset="0"/>
                <a:cs typeface="Times New Roman" pitchFamily="18" charset="0"/>
              </a:rPr>
              <a:t>Що таке «Біла Олімпіада»?</a:t>
            </a:r>
            <a:endParaRPr lang="en-US" sz="6600" b="1"/>
          </a:p>
        </p:txBody>
      </p:sp>
    </p:spTree>
    <p:extLst>
      <p:ext uri="{BB962C8B-B14F-4D97-AF65-F5344CB8AC3E}">
        <p14:creationId xmlns:p14="http://schemas.microsoft.com/office/powerpoint/2010/main" val="141468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" y="-28381"/>
            <a:ext cx="9143999" cy="2771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96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СПОРТИВНА ВІКТОРИНА</a:t>
            </a:r>
            <a:endParaRPr lang="en-US" sz="96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15363" name="Прямоугольник 3"/>
          <p:cNvSpPr>
            <a:spLocks noChangeArrowheads="1"/>
          </p:cNvSpPr>
          <p:nvPr/>
        </p:nvSpPr>
        <p:spPr bwMode="auto">
          <a:xfrm>
            <a:off x="0" y="3300414"/>
            <a:ext cx="91440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6600" b="1">
                <a:latin typeface="Georgia" pitchFamily="18" charset="0"/>
                <a:cs typeface="Times New Roman" pitchFamily="18" charset="0"/>
              </a:rPr>
              <a:t>Який м’яч найважчий, а який найлегший?</a:t>
            </a:r>
            <a:endParaRPr lang="en-US" sz="6600" b="1"/>
          </a:p>
        </p:txBody>
      </p:sp>
    </p:spTree>
    <p:extLst>
      <p:ext uri="{BB962C8B-B14F-4D97-AF65-F5344CB8AC3E}">
        <p14:creationId xmlns:p14="http://schemas.microsoft.com/office/powerpoint/2010/main" val="11457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" y="-28381"/>
            <a:ext cx="9143999" cy="2771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96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СПОРТИВНА ВІКТОРИНА</a:t>
            </a:r>
            <a:endParaRPr lang="en-US" sz="96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16387" name="Прямоугольник 3"/>
          <p:cNvSpPr>
            <a:spLocks noChangeArrowheads="1"/>
          </p:cNvSpPr>
          <p:nvPr/>
        </p:nvSpPr>
        <p:spPr bwMode="auto">
          <a:xfrm>
            <a:off x="0" y="3300414"/>
            <a:ext cx="9144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6600" b="1">
                <a:latin typeface="Georgia" pitchFamily="18" charset="0"/>
                <a:cs typeface="Times New Roman" pitchFamily="18" charset="0"/>
              </a:rPr>
              <a:t>Назвіть ігри, в яких грають в м’яч.</a:t>
            </a:r>
            <a:endParaRPr lang="en-US" sz="6600" b="1"/>
          </a:p>
        </p:txBody>
      </p:sp>
    </p:spTree>
    <p:extLst>
      <p:ext uri="{BB962C8B-B14F-4D97-AF65-F5344CB8AC3E}">
        <p14:creationId xmlns:p14="http://schemas.microsoft.com/office/powerpoint/2010/main" val="121210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" y="-28381"/>
            <a:ext cx="9143999" cy="2771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96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СПОРТИВНА ВІКТОРИНА</a:t>
            </a:r>
            <a:endParaRPr lang="en-US" sz="96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0" y="3300414"/>
            <a:ext cx="9144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6600" b="1">
                <a:latin typeface="Georgia" pitchFamily="18" charset="0"/>
                <a:cs typeface="Times New Roman" pitchFamily="18" charset="0"/>
              </a:rPr>
              <a:t>Під час якої гри вболівальники кричать: «Олє-олє-олє»?</a:t>
            </a:r>
            <a:endParaRPr lang="en-US" sz="6600" b="1"/>
          </a:p>
        </p:txBody>
      </p:sp>
    </p:spTree>
    <p:extLst>
      <p:ext uri="{BB962C8B-B14F-4D97-AF65-F5344CB8AC3E}">
        <p14:creationId xmlns:p14="http://schemas.microsoft.com/office/powerpoint/2010/main" val="104506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" y="-28381"/>
            <a:ext cx="9143999" cy="2771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96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СПОРТИВНА ВІКТОРИНА</a:t>
            </a:r>
            <a:endParaRPr lang="en-US" sz="96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18435" name="Прямоугольник 3"/>
          <p:cNvSpPr>
            <a:spLocks noChangeArrowheads="1"/>
          </p:cNvSpPr>
          <p:nvPr/>
        </p:nvSpPr>
        <p:spPr bwMode="auto">
          <a:xfrm>
            <a:off x="0" y="3300414"/>
            <a:ext cx="9144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6600" b="1">
                <a:latin typeface="Georgia" pitchFamily="18" charset="0"/>
                <a:cs typeface="Times New Roman" pitchFamily="18" charset="0"/>
              </a:rPr>
              <a:t>Під час якої гри вболівальники кричать: «Шайбу-шайбу»?</a:t>
            </a:r>
            <a:endParaRPr lang="en-US" sz="6600" b="1"/>
          </a:p>
        </p:txBody>
      </p:sp>
    </p:spTree>
    <p:extLst>
      <p:ext uri="{BB962C8B-B14F-4D97-AF65-F5344CB8AC3E}">
        <p14:creationId xmlns:p14="http://schemas.microsoft.com/office/powerpoint/2010/main" val="229722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" y="-28381"/>
            <a:ext cx="9143999" cy="2771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96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СПОРТИВНА ВІКТОРИНА</a:t>
            </a:r>
            <a:endParaRPr lang="en-US" sz="96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19459" name="Прямоугольник 3"/>
          <p:cNvSpPr>
            <a:spLocks noChangeArrowheads="1"/>
          </p:cNvSpPr>
          <p:nvPr/>
        </p:nvSpPr>
        <p:spPr bwMode="auto">
          <a:xfrm>
            <a:off x="0" y="3300414"/>
            <a:ext cx="91440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6600" b="1">
                <a:latin typeface="Georgia" pitchFamily="18" charset="0"/>
                <a:cs typeface="Times New Roman" pitchFamily="18" charset="0"/>
              </a:rPr>
              <a:t>В якому виді спорту вдягають рукавиці?</a:t>
            </a:r>
            <a:endParaRPr lang="en-US" sz="6600" b="1"/>
          </a:p>
        </p:txBody>
      </p:sp>
    </p:spTree>
    <p:extLst>
      <p:ext uri="{BB962C8B-B14F-4D97-AF65-F5344CB8AC3E}">
        <p14:creationId xmlns:p14="http://schemas.microsoft.com/office/powerpoint/2010/main" val="21951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" y="-28381"/>
            <a:ext cx="9143999" cy="2771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96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СПОРТИВНА ВІКТОРИНА</a:t>
            </a:r>
            <a:endParaRPr lang="en-US" sz="96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20483" name="Прямоугольник 3"/>
          <p:cNvSpPr>
            <a:spLocks noChangeArrowheads="1"/>
          </p:cNvSpPr>
          <p:nvPr/>
        </p:nvSpPr>
        <p:spPr bwMode="auto">
          <a:xfrm>
            <a:off x="0" y="3300414"/>
            <a:ext cx="9144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6600" b="1">
                <a:latin typeface="Georgia" pitchFamily="18" charset="0"/>
                <a:cs typeface="Times New Roman" pitchFamily="18" charset="0"/>
              </a:rPr>
              <a:t>Назвіть зимові види спорту.</a:t>
            </a:r>
            <a:endParaRPr lang="en-US" sz="6600" b="1"/>
          </a:p>
        </p:txBody>
      </p:sp>
    </p:spTree>
    <p:extLst>
      <p:ext uri="{BB962C8B-B14F-4D97-AF65-F5344CB8AC3E}">
        <p14:creationId xmlns:p14="http://schemas.microsoft.com/office/powerpoint/2010/main" val="34124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06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" y="-28381"/>
            <a:ext cx="9143999" cy="2771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96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СПОРТИВНА ВІКТОРИНА</a:t>
            </a:r>
            <a:endParaRPr lang="en-US" sz="96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0" y="3300414"/>
            <a:ext cx="9144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6600" b="1">
                <a:latin typeface="Georgia" pitchFamily="18" charset="0"/>
                <a:cs typeface="Times New Roman" pitchFamily="18" charset="0"/>
              </a:rPr>
              <a:t>Назвіть літні </a:t>
            </a:r>
          </a:p>
          <a:p>
            <a:pPr algn="ctr" eaLnBrk="1" hangingPunct="1"/>
            <a:r>
              <a:rPr lang="ru-RU" sz="6600" b="1">
                <a:latin typeface="Georgia" pitchFamily="18" charset="0"/>
                <a:cs typeface="Times New Roman" pitchFamily="18" charset="0"/>
              </a:rPr>
              <a:t>види спорту.</a:t>
            </a:r>
            <a:endParaRPr lang="en-US" sz="6600" b="1"/>
          </a:p>
        </p:txBody>
      </p:sp>
    </p:spTree>
    <p:extLst>
      <p:ext uri="{BB962C8B-B14F-4D97-AF65-F5344CB8AC3E}">
        <p14:creationId xmlns:p14="http://schemas.microsoft.com/office/powerpoint/2010/main" val="262301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" y="-28381"/>
            <a:ext cx="9143999" cy="2771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96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СПОРТИВНА ВІКТОРИНА</a:t>
            </a:r>
            <a:endParaRPr lang="en-US" sz="96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0" y="3300414"/>
            <a:ext cx="91440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6600" b="1">
                <a:latin typeface="Georgia" pitchFamily="18" charset="0"/>
                <a:cs typeface="Times New Roman" pitchFamily="18" charset="0"/>
              </a:rPr>
              <a:t>Скільки гравців у футбольній команді?</a:t>
            </a:r>
            <a:endParaRPr lang="en-US" sz="6600" b="1"/>
          </a:p>
        </p:txBody>
      </p:sp>
    </p:spTree>
    <p:extLst>
      <p:ext uri="{BB962C8B-B14F-4D97-AF65-F5344CB8AC3E}">
        <p14:creationId xmlns:p14="http://schemas.microsoft.com/office/powerpoint/2010/main" val="221967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" y="-28381"/>
            <a:ext cx="9143999" cy="2771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96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СПОРТИВНА ВІКТОРИНА</a:t>
            </a:r>
            <a:endParaRPr lang="en-US" sz="96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23555" name="Прямоугольник 3"/>
          <p:cNvSpPr>
            <a:spLocks noChangeArrowheads="1"/>
          </p:cNvSpPr>
          <p:nvPr/>
        </p:nvSpPr>
        <p:spPr bwMode="auto">
          <a:xfrm>
            <a:off x="0" y="3930650"/>
            <a:ext cx="9144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6600" b="1">
                <a:latin typeface="Georgia" pitchFamily="18" charset="0"/>
                <a:cs typeface="Times New Roman" pitchFamily="18" charset="0"/>
              </a:rPr>
              <a:t>Що захищає воротар?</a:t>
            </a:r>
            <a:endParaRPr lang="en-US" sz="6600" b="1"/>
          </a:p>
        </p:txBody>
      </p:sp>
    </p:spTree>
    <p:extLst>
      <p:ext uri="{BB962C8B-B14F-4D97-AF65-F5344CB8AC3E}">
        <p14:creationId xmlns:p14="http://schemas.microsoft.com/office/powerpoint/2010/main" val="6818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lympic Факел PNG HD Качество | PNG Pl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03200"/>
            <a:ext cx="1344983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Olympic Факел PNG HD Качество | PNG Pl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858" y="203200"/>
            <a:ext cx="1343806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" y="-81014"/>
            <a:ext cx="9144000" cy="2902857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66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ОЛІМПІЙСЬКІ</a:t>
            </a:r>
            <a:br>
              <a:rPr lang="uk-UA" sz="66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</a:br>
            <a:r>
              <a:rPr lang="uk-UA" sz="66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ГЕРОЇ УКРАЇНИ</a:t>
            </a:r>
            <a:endParaRPr lang="en-US" sz="66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pic>
        <p:nvPicPr>
          <p:cNvPr id="5" name="Picture 2" descr="Олимпийские кольца - 61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242" y="3356992"/>
            <a:ext cx="5940538" cy="305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13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7199" r="13223" b="6808"/>
          <a:stretch/>
        </p:blipFill>
        <p:spPr>
          <a:xfrm>
            <a:off x="3298825" y="2328421"/>
            <a:ext cx="2890835" cy="41855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453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1725424" y="-87363"/>
            <a:ext cx="12325349" cy="1414513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80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Олег </a:t>
            </a:r>
            <a:r>
              <a:rPr lang="uk-UA" sz="8000" b="1" dirty="0" err="1" smtClean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Верняєв</a:t>
            </a:r>
            <a:endParaRPr lang="en-US" sz="80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25" y="2019263"/>
            <a:ext cx="3298825" cy="470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19263"/>
            <a:ext cx="2954338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55776" y="1158875"/>
            <a:ext cx="83439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Times New Roman" pitchFamily="18" charset="0"/>
              </a:rPr>
              <a:t>Олімпійський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Times New Roman" pitchFamily="18" charset="0"/>
              </a:rPr>
              <a:t>чемпіон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Times New Roman" pitchFamily="18" charset="0"/>
              </a:rPr>
              <a:t> 2016 року 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Times New Roman" pitchFamily="18" charset="0"/>
              </a:rPr>
              <a:t>зі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Times New Roman" pitchFamily="18" charset="0"/>
              </a:rPr>
              <a:t>спортивної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Times New Roman" pitchFamily="18" charset="0"/>
              </a:rPr>
              <a:t> 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Times New Roman" pitchFamily="18" charset="0"/>
              </a:rPr>
              <a:t>гімнастики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Times New Roman" pitchFamily="18" charset="0"/>
              </a:rPr>
              <a:t> 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8204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Час міняти лук на автома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8" y="764704"/>
            <a:ext cx="9131472" cy="485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4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85" y="-50150"/>
            <a:ext cx="9477172" cy="700754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" y="-81013"/>
            <a:ext cx="9144000" cy="2081263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60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СПОРТСМЕНИ – ГЕРОЇ</a:t>
            </a:r>
            <a:br>
              <a:rPr lang="uk-UA" sz="60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</a:br>
            <a:r>
              <a:rPr lang="uk-UA" sz="60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Юрій </a:t>
            </a:r>
            <a:r>
              <a:rPr lang="uk-UA" sz="6000" b="1" dirty="0" err="1" smtClean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Вернідуб</a:t>
            </a:r>
            <a:endParaRPr lang="en-US" sz="60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585" y="3300476"/>
            <a:ext cx="466657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095" y="1986584"/>
            <a:ext cx="4876492" cy="273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00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048" y="-19306"/>
            <a:ext cx="9618048" cy="687730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" y="-81013"/>
            <a:ext cx="9144000" cy="2081263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54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СПОРТСМЕНИ – ГЕРОЇ</a:t>
            </a:r>
            <a:br>
              <a:rPr lang="uk-UA" sz="54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</a:br>
            <a:r>
              <a:rPr lang="uk-UA" sz="54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Сергій </a:t>
            </a:r>
            <a:r>
              <a:rPr lang="uk-UA" sz="5400" b="1" dirty="0" err="1" smtClean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Стаховський</a:t>
            </a:r>
            <a:endParaRPr lang="en-US" sz="54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28874"/>
            <a:ext cx="37719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/>
          <a:stretch>
            <a:fillRect/>
          </a:stretch>
        </p:blipFill>
        <p:spPr bwMode="auto">
          <a:xfrm>
            <a:off x="82550" y="2409825"/>
            <a:ext cx="399097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867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" y="-81013"/>
            <a:ext cx="9144000" cy="2081263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54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СПОРТСМЕНИ – ГЕРОЇ</a:t>
            </a:r>
            <a:br>
              <a:rPr lang="uk-UA" sz="54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</a:br>
            <a:r>
              <a:rPr lang="uk-UA" sz="54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Віталій Кличко</a:t>
            </a:r>
            <a:endParaRPr lang="en-US" sz="54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204864"/>
            <a:ext cx="7467600" cy="41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0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11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81013"/>
            <a:ext cx="9244012" cy="20812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54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СПОРТСМЕНИ – ГЕРОЇ</a:t>
            </a:r>
            <a:br>
              <a:rPr lang="uk-UA" sz="54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</a:br>
            <a:r>
              <a:rPr lang="uk-UA" sz="54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Олександр </a:t>
            </a:r>
            <a:r>
              <a:rPr lang="uk-UA" sz="5400" b="1" dirty="0" err="1" smtClean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Усик</a:t>
            </a:r>
            <a:endParaRPr lang="en-US" sz="54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pic>
        <p:nvPicPr>
          <p:cNvPr id="30725" name="Picture 2" descr="Усик может покинуть терроборону ради боя против Джошуа – новые подробности  мегафайта — Спорт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204864"/>
            <a:ext cx="429174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20" y="1964468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Історія виникнення Олімпійських іг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862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81013"/>
            <a:ext cx="9244012" cy="20812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54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СПОРТСМЕНИ – ГЕРОЇ</a:t>
            </a:r>
            <a:br>
              <a:rPr lang="uk-UA" sz="54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</a:br>
            <a:r>
              <a:rPr lang="uk-UA" sz="54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Василь </a:t>
            </a:r>
            <a:r>
              <a:rPr lang="uk-UA" sz="5400" b="1" dirty="0" err="1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Ломаченко</a:t>
            </a:r>
            <a:endParaRPr lang="en-US" sz="54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3" t="11684" r="15181" b="16976"/>
          <a:stretch/>
        </p:blipFill>
        <p:spPr bwMode="auto">
          <a:xfrm>
            <a:off x="6896" y="2996952"/>
            <a:ext cx="500404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0" t="26800" r="52850" b="27334"/>
          <a:stretch/>
        </p:blipFill>
        <p:spPr bwMode="auto">
          <a:xfrm>
            <a:off x="6084168" y="2492896"/>
            <a:ext cx="2450592" cy="314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73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1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81013"/>
            <a:ext cx="9244012" cy="20812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8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  </a:t>
            </a:r>
            <a:endParaRPr lang="en-US" sz="48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" y="-81013"/>
            <a:ext cx="9036496" cy="2081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48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СПОРТСМЕНИ – ГЕРОЇ</a:t>
            </a:r>
            <a:br>
              <a:rPr lang="uk-UA" sz="48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</a:br>
            <a:r>
              <a:rPr lang="uk-UA" sz="48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Ігор </a:t>
            </a:r>
            <a:r>
              <a:rPr lang="uk-UA" sz="4800" b="1" dirty="0" err="1" smtClean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Шевадзуцький</a:t>
            </a:r>
            <a:r>
              <a:rPr lang="uk-UA" sz="4800" b="1" dirty="0" smtClean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 </a:t>
            </a:r>
            <a:endParaRPr lang="en-US" sz="48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pic>
        <p:nvPicPr>
          <p:cNvPr id="13" name="Picture 2" descr="Український супертяж Шевадзуцький – про вступ до тероборони: &quot;Намагаюся  бути корисним&quot; — Спорт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88" y="2996952"/>
            <a:ext cx="5428257" cy="323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85" y="1916832"/>
            <a:ext cx="462951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1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48680"/>
            <a:ext cx="9346629" cy="529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7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" y="0"/>
            <a:ext cx="917143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040" y="3829442"/>
            <a:ext cx="2407160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077072"/>
            <a:ext cx="1905000" cy="23850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1905000" cy="266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" y="3108960"/>
            <a:ext cx="3657600" cy="3749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60648"/>
            <a:ext cx="5040560" cy="278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2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789040"/>
            <a:ext cx="2915816" cy="30689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188640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Микола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Гуцаленко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Тарас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Білоцький</a:t>
            </a:r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Максим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Бендеров</a:t>
            </a:r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Олександр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Бричук</a:t>
            </a:r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Віктор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Мандзик</a:t>
            </a:r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Денис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Чабанчук</a:t>
            </a:r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Темур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Юлдашев</a:t>
            </a:r>
          </a:p>
          <a:p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Ігор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Присяжнюк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Денис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Здоровець</a:t>
            </a:r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Віталій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Ставський</a:t>
            </a:r>
            <a:endParaRPr lang="en-US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…………………….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3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8"/>
            <a:ext cx="500062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4568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11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Олимпийские кольца - 61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27407"/>
            <a:ext cx="6120680" cy="324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3111216"/>
            <a:ext cx="680424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15000"/>
              </a:lnSpc>
              <a:buFont typeface="Arial" charset="0"/>
              <a:buChar char="•"/>
              <a:tabLst>
                <a:tab pos="914400" algn="l"/>
              </a:tabLst>
            </a:pPr>
            <a:r>
              <a:rPr lang="uk-UA" sz="1600" b="1" dirty="0" smtClean="0">
                <a:latin typeface="Georgia" pitchFamily="18" charset="0"/>
                <a:cs typeface="Times New Roman" pitchFamily="18" charset="0"/>
              </a:rPr>
              <a:t>776 р. до н.е.</a:t>
            </a:r>
            <a:r>
              <a:rPr lang="uk-UA" sz="1600" dirty="0" smtClean="0">
                <a:latin typeface="Georgia" pitchFamily="18" charset="0"/>
                <a:cs typeface="Times New Roman" pitchFamily="18" charset="0"/>
              </a:rPr>
              <a:t> — біг на один стадій;</a:t>
            </a:r>
            <a:endParaRPr lang="en-US" sz="1200" dirty="0" smtClean="0">
              <a:cs typeface="Times New Roman" pitchFamily="18" charset="0"/>
            </a:endParaRP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  <a:tabLst>
                <a:tab pos="914400" algn="l"/>
              </a:tabLst>
            </a:pPr>
            <a:r>
              <a:rPr lang="uk-UA" sz="1600" b="1" dirty="0" smtClean="0">
                <a:latin typeface="Georgia" pitchFamily="18" charset="0"/>
                <a:cs typeface="Times New Roman" pitchFamily="18" charset="0"/>
              </a:rPr>
              <a:t>724 р. до н.е. </a:t>
            </a:r>
            <a:r>
              <a:rPr lang="uk-UA" sz="1600" dirty="0" smtClean="0">
                <a:latin typeface="Georgia" pitchFamily="18" charset="0"/>
                <a:cs typeface="Times New Roman" pitchFamily="18" charset="0"/>
              </a:rPr>
              <a:t>— біг на два стадія;</a:t>
            </a:r>
            <a:endParaRPr lang="en-US" sz="1200" dirty="0" smtClean="0">
              <a:cs typeface="Times New Roman" pitchFamily="18" charset="0"/>
            </a:endParaRP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  <a:tabLst>
                <a:tab pos="914400" algn="l"/>
              </a:tabLst>
            </a:pPr>
            <a:r>
              <a:rPr lang="uk-UA" sz="1600" b="1" dirty="0" smtClean="0">
                <a:latin typeface="Georgia" pitchFamily="18" charset="0"/>
                <a:cs typeface="Times New Roman" pitchFamily="18" charset="0"/>
              </a:rPr>
              <a:t>720 р. до н.е.</a:t>
            </a:r>
            <a:r>
              <a:rPr lang="uk-UA" sz="1600" dirty="0" smtClean="0">
                <a:latin typeface="Georgia" pitchFamily="18" charset="0"/>
                <a:cs typeface="Times New Roman" pitchFamily="18" charset="0"/>
              </a:rPr>
              <a:t> — біг на 8 -10 -12 - 24 стадія;</a:t>
            </a:r>
            <a:endParaRPr lang="en-US" sz="1200" dirty="0" smtClean="0">
              <a:cs typeface="Times New Roman" pitchFamily="18" charset="0"/>
            </a:endParaRP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  <a:tabLst>
                <a:tab pos="914400" algn="l"/>
              </a:tabLst>
            </a:pPr>
            <a:r>
              <a:rPr lang="uk-UA" sz="1600" b="1" dirty="0" smtClean="0">
                <a:latin typeface="Georgia" pitchFamily="18" charset="0"/>
                <a:cs typeface="Times New Roman" pitchFamily="18" charset="0"/>
              </a:rPr>
              <a:t>708 р. до н.е.</a:t>
            </a:r>
            <a:r>
              <a:rPr lang="uk-UA" sz="1600" dirty="0" smtClean="0">
                <a:latin typeface="Georgia" pitchFamily="18" charset="0"/>
                <a:cs typeface="Times New Roman" pitchFamily="18" charset="0"/>
              </a:rPr>
              <a:t> — боротьба, </a:t>
            </a:r>
            <a:r>
              <a:rPr lang="uk-UA" sz="1600" dirty="0" err="1" smtClean="0">
                <a:latin typeface="Georgia" pitchFamily="18" charset="0"/>
                <a:cs typeface="Times New Roman" pitchFamily="18" charset="0"/>
              </a:rPr>
              <a:t>пентатлон</a:t>
            </a:r>
            <a:r>
              <a:rPr lang="uk-UA" sz="1600" dirty="0" smtClean="0">
                <a:latin typeface="Georgia" pitchFamily="18" charset="0"/>
                <a:cs typeface="Times New Roman" pitchFamily="18" charset="0"/>
              </a:rPr>
              <a:t>;</a:t>
            </a:r>
            <a:endParaRPr lang="en-US" sz="1200" dirty="0" smtClean="0">
              <a:cs typeface="Times New Roman" pitchFamily="18" charset="0"/>
            </a:endParaRP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  <a:tabLst>
                <a:tab pos="914400" algn="l"/>
              </a:tabLst>
            </a:pPr>
            <a:r>
              <a:rPr lang="uk-UA" sz="1600" b="1" dirty="0" smtClean="0">
                <a:latin typeface="Georgia" pitchFamily="18" charset="0"/>
                <a:cs typeface="Times New Roman" pitchFamily="18" charset="0"/>
              </a:rPr>
              <a:t>688 р. до н.е.</a:t>
            </a:r>
            <a:r>
              <a:rPr lang="uk-UA" sz="1600" dirty="0" smtClean="0">
                <a:latin typeface="Georgia" pitchFamily="18" charset="0"/>
                <a:cs typeface="Times New Roman" pitchFamily="18" charset="0"/>
              </a:rPr>
              <a:t> — кулачний бій;</a:t>
            </a:r>
            <a:endParaRPr lang="en-US" sz="1200" dirty="0" smtClean="0">
              <a:cs typeface="Times New Roman" pitchFamily="18" charset="0"/>
            </a:endParaRP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  <a:tabLst>
                <a:tab pos="914400" algn="l"/>
              </a:tabLst>
            </a:pPr>
            <a:r>
              <a:rPr lang="uk-UA" sz="1600" b="1" dirty="0" smtClean="0">
                <a:latin typeface="Georgia" pitchFamily="18" charset="0"/>
                <a:cs typeface="Times New Roman" pitchFamily="18" charset="0"/>
              </a:rPr>
              <a:t>680 р. до н.е.</a:t>
            </a:r>
            <a:r>
              <a:rPr lang="uk-UA" sz="1600" dirty="0" smtClean="0">
                <a:latin typeface="Georgia" pitchFamily="18" charset="0"/>
                <a:cs typeface="Times New Roman" pitchFamily="18" charset="0"/>
              </a:rPr>
              <a:t> — змагання на колісницях з чотирма кіньми;</a:t>
            </a:r>
            <a:endParaRPr lang="en-US" sz="1200" dirty="0" smtClean="0">
              <a:cs typeface="Times New Roman" pitchFamily="18" charset="0"/>
            </a:endParaRP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  <a:tabLst>
                <a:tab pos="914400" algn="l"/>
              </a:tabLst>
            </a:pPr>
            <a:r>
              <a:rPr lang="uk-UA" sz="1600" b="1" dirty="0" smtClean="0">
                <a:latin typeface="Georgia" pitchFamily="18" charset="0"/>
                <a:cs typeface="Times New Roman" pitchFamily="18" charset="0"/>
              </a:rPr>
              <a:t>648 р. до н.е.</a:t>
            </a:r>
            <a:r>
              <a:rPr lang="uk-UA" sz="1600" dirty="0" smtClean="0">
                <a:latin typeface="Georgia" pitchFamily="18" charset="0"/>
                <a:cs typeface="Times New Roman" pitchFamily="18" charset="0"/>
              </a:rPr>
              <a:t> — </a:t>
            </a:r>
            <a:r>
              <a:rPr lang="uk-UA" sz="1600" dirty="0" err="1" smtClean="0">
                <a:latin typeface="Georgia" pitchFamily="18" charset="0"/>
                <a:cs typeface="Times New Roman" pitchFamily="18" charset="0"/>
              </a:rPr>
              <a:t>панкратіон</a:t>
            </a:r>
            <a:r>
              <a:rPr lang="uk-UA" sz="1600" dirty="0" smtClean="0">
                <a:latin typeface="Georgia" pitchFamily="18" charset="0"/>
                <a:cs typeface="Times New Roman" pitchFamily="18" charset="0"/>
              </a:rPr>
              <a:t>, кінні змагання;</a:t>
            </a:r>
            <a:endParaRPr lang="en-US" sz="1200" dirty="0" smtClean="0">
              <a:cs typeface="Times New Roman" pitchFamily="18" charset="0"/>
            </a:endParaRP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  <a:tabLst>
                <a:tab pos="914400" algn="l"/>
              </a:tabLst>
            </a:pPr>
            <a:r>
              <a:rPr lang="uk-UA" sz="1600" b="1" dirty="0" smtClean="0">
                <a:latin typeface="Georgia" pitchFamily="18" charset="0"/>
                <a:cs typeface="Times New Roman" pitchFamily="18" charset="0"/>
              </a:rPr>
              <a:t>632 р. до н.е.</a:t>
            </a:r>
            <a:r>
              <a:rPr lang="uk-UA" sz="1600" dirty="0" smtClean="0">
                <a:latin typeface="Georgia" pitchFamily="18" charset="0"/>
                <a:cs typeface="Times New Roman" pitchFamily="18" charset="0"/>
              </a:rPr>
              <a:t> — змагання юнаків;</a:t>
            </a:r>
            <a:endParaRPr lang="en-US" sz="1200" dirty="0" smtClean="0">
              <a:cs typeface="Times New Roman" pitchFamily="18" charset="0"/>
            </a:endParaRP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  <a:tabLst>
                <a:tab pos="914400" algn="l"/>
              </a:tabLst>
            </a:pPr>
            <a:r>
              <a:rPr lang="uk-UA" sz="1600" b="1" dirty="0" smtClean="0">
                <a:latin typeface="Georgia" pitchFamily="18" charset="0"/>
                <a:cs typeface="Times New Roman" pitchFamily="18" charset="0"/>
              </a:rPr>
              <a:t>520 р. до н.е</a:t>
            </a:r>
            <a:r>
              <a:rPr lang="uk-UA" sz="1600" dirty="0" smtClean="0">
                <a:latin typeface="Georgia" pitchFamily="18" charset="0"/>
                <a:cs typeface="Times New Roman" pitchFamily="18" charset="0"/>
              </a:rPr>
              <a:t>. — біг в озброєнні на 2 - 4 стадія;</a:t>
            </a:r>
            <a:endParaRPr lang="en-US" sz="1200" dirty="0" smtClean="0">
              <a:cs typeface="Times New Roman" pitchFamily="18" charset="0"/>
            </a:endParaRP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  <a:tabLst>
                <a:tab pos="914400" algn="l"/>
              </a:tabLst>
            </a:pPr>
            <a:r>
              <a:rPr lang="uk-UA" sz="1600" b="1" dirty="0" smtClean="0">
                <a:latin typeface="Georgia" pitchFamily="18" charset="0"/>
                <a:cs typeface="Times New Roman" pitchFamily="18" charset="0"/>
              </a:rPr>
              <a:t>408 р. до н.е.</a:t>
            </a:r>
            <a:r>
              <a:rPr lang="uk-UA" sz="1600" dirty="0" smtClean="0">
                <a:latin typeface="Georgia" pitchFamily="18" charset="0"/>
                <a:cs typeface="Times New Roman" pitchFamily="18" charset="0"/>
              </a:rPr>
              <a:t> — змагання на колісницях з двома кіньми</a:t>
            </a:r>
            <a:endParaRPr lang="en-US" sz="1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727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07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" y="44625"/>
            <a:ext cx="9180512" cy="6813376"/>
          </a:xfrm>
          <a:prstGeom prst="rect">
            <a:avLst/>
          </a:prstGeom>
        </p:spPr>
      </p:pic>
      <p:sp>
        <p:nvSpPr>
          <p:cNvPr id="3" name="AutoShape 2" descr="Олимпийские клятвы спортсменов, судей и тренеров произнесены на церемонии  открытия Игр - ТАСС"/>
          <p:cNvSpPr>
            <a:spLocks noChangeAspect="1" noChangeArrowheads="1"/>
          </p:cNvSpPr>
          <p:nvPr/>
        </p:nvSpPr>
        <p:spPr bwMode="auto">
          <a:xfrm>
            <a:off x="118690" y="721593"/>
            <a:ext cx="265485" cy="30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0" y="44625"/>
            <a:ext cx="9144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uk-UA" sz="2800" b="1" i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“Від імені всіх учасників я обіцяю, що ми братимемо участь у цих Олімпійських іграх, поважаючи та дотримуючись правил, за якими вони проводяться, в істинно спортивному дусі, в ім’я слави спорту та честі наших команд”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AutoShape 4" descr="Олимпийские клятвы спортсменов, судей и тренеров произнесены на церемонии  открытия Игр - ТАСС"/>
          <p:cNvSpPr>
            <a:spLocks noChangeAspect="1" noChangeArrowheads="1"/>
          </p:cNvSpPr>
          <p:nvPr/>
        </p:nvSpPr>
        <p:spPr bwMode="auto">
          <a:xfrm>
            <a:off x="271089" y="873994"/>
            <a:ext cx="265486" cy="30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61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17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" y="-28381"/>
            <a:ext cx="9143999" cy="2771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96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СПОРТИВНА ВІКТОРИНА</a:t>
            </a:r>
            <a:endParaRPr lang="en-US" sz="9600" b="1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0" y="3438525"/>
            <a:ext cx="91440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6600" b="1">
                <a:latin typeface="Georgia" pitchFamily="18" charset="0"/>
                <a:cs typeface="Times New Roman" pitchFamily="18" charset="0"/>
              </a:rPr>
              <a:t>Назвіть олімпійський девіз</a:t>
            </a:r>
            <a:endParaRPr lang="en-US" sz="6600" b="1"/>
          </a:p>
        </p:txBody>
      </p:sp>
    </p:spTree>
    <p:extLst>
      <p:ext uri="{BB962C8B-B14F-4D97-AF65-F5344CB8AC3E}">
        <p14:creationId xmlns:p14="http://schemas.microsoft.com/office/powerpoint/2010/main" val="332770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339</Words>
  <Application>Microsoft Office PowerPoint</Application>
  <PresentationFormat>Экран (4:3)</PresentationFormat>
  <Paragraphs>63</Paragraphs>
  <Slides>34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СПОРТСМЕНИ – ГЕРОЇ Олександр Усик</vt:lpstr>
      <vt:lpstr>СПОРТСМЕНИ – ГЕРОЇ Василь Ломаченко</vt:lpstr>
      <vt:lpstr>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Acer</dc:creator>
  <cp:lastModifiedBy>Пользователь Acer</cp:lastModifiedBy>
  <cp:revision>8</cp:revision>
  <dcterms:created xsi:type="dcterms:W3CDTF">2022-09-04T17:04:14Z</dcterms:created>
  <dcterms:modified xsi:type="dcterms:W3CDTF">2022-09-04T18:40:32Z</dcterms:modified>
</cp:coreProperties>
</file>