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8" r:id="rId6"/>
    <p:sldId id="259" r:id="rId7"/>
    <p:sldId id="260" r:id="rId8"/>
    <p:sldId id="261" r:id="rId9"/>
    <p:sldId id="266" r:id="rId10"/>
    <p:sldId id="263" r:id="rId11"/>
    <p:sldId id="268" r:id="rId12"/>
    <p:sldId id="264" r:id="rId13"/>
    <p:sldId id="265" r:id="rId14"/>
    <p:sldId id="267" r:id="rId15"/>
    <p:sldId id="270" r:id="rId16"/>
    <p:sldId id="269" r:id="rId17"/>
    <p:sldId id="271" r:id="rId18"/>
    <p:sldId id="274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16" autoAdjust="0"/>
  </p:normalViewPr>
  <p:slideViewPr>
    <p:cSldViewPr snapToGrid="0">
      <p:cViewPr varScale="1">
        <p:scale>
          <a:sx n="70" d="100"/>
          <a:sy n="70" d="100"/>
        </p:scale>
        <p:origin x="-108" y="-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772" y="6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5B3CB5A6-DBF0-4D00-A424-5CD92888472E}" type="datetime1">
              <a:rPr lang="ru-RU" smtClean="0"/>
              <a:pPr rtl="0"/>
              <a:t>10.09.2022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FE037FB0-595B-40EF-A0BA-20862A72C3E0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DC97C928-F705-4B52-A109-DB0FAB4A0D6C}" type="datetime1">
              <a:rPr lang="ru-RU" smtClean="0"/>
              <a:pPr/>
              <a:t>10.09.2022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 dirty="0"/>
              <a:t>Образец текста</a:t>
            </a:r>
            <a:endParaRPr lang="ru-RU" noProof="0" dirty="0"/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B94165F4-379C-44F2-8E89-DB43904FE854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ПРИМЕЧАНИЕ. Чтобы изменить изображения на этом слайде, выберите рисунок и удалите его. Затем нажмите значок вставки рисунка</a:t>
            </a:r>
          </a:p>
          <a:p>
            <a:pPr rtl="0"/>
            <a:r>
              <a:rPr lang="ru-RU"/>
              <a:t>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94165F4-379C-44F2-8E89-DB43904FE854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94165F4-379C-44F2-8E89-DB43904FE854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1161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94165F4-379C-44F2-8E89-DB43904FE854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9534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94165F4-379C-44F2-8E89-DB43904FE854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9724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94165F4-379C-44F2-8E89-DB43904FE854}" type="slidenum">
              <a:rPr lang="ru-RU" smtClean="0"/>
              <a:pPr rtl="0"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7350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94165F4-379C-44F2-8E89-DB43904FE854}" type="slidenum">
              <a:rPr lang="ru-RU" smtClean="0"/>
              <a:pPr rtl="0"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1980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94165F4-379C-44F2-8E89-DB43904FE854}" type="slidenum">
              <a:rPr lang="ru-RU" smtClean="0"/>
              <a:pPr rtl="0"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03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ПРИМЕЧАНИЕ. Чтобы изменить изображения на этом слайде, выберите рисунок и удалите его. Затем нажмите значок вставки рисунка</a:t>
            </a:r>
          </a:p>
          <a:p>
            <a:pPr rtl="0"/>
            <a:r>
              <a:rPr lang="ru-RU"/>
              <a:t>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94165F4-379C-44F2-8E89-DB43904FE854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582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ПРИМЕЧАНИЕ. Чтобы изменить изображения на этом слайде, выберите рисунок и удалите его. Затем нажмите значок вставки рисунка</a:t>
            </a:r>
          </a:p>
          <a:p>
            <a:pPr rtl="0"/>
            <a:r>
              <a:rPr lang="ru-RU"/>
              <a:t>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94165F4-379C-44F2-8E89-DB43904FE854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776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ПРИМЕЧАНИЕ. Чтобы изменить изображения на этом слайде, выберите рисунок и удалите его. Затем нажмите значок вставки рисунка</a:t>
            </a:r>
          </a:p>
          <a:p>
            <a:pPr rtl="0"/>
            <a:r>
              <a:rPr lang="ru-RU"/>
              <a:t>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94165F4-379C-44F2-8E89-DB43904FE854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0950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ПРИМЕЧАНИЕ. Чтобы изменить изображения на этом слайде, выберите рисунок и удалите его. Затем нажмите значок вставки рисунка</a:t>
            </a:r>
          </a:p>
          <a:p>
            <a:pPr rtl="0"/>
            <a:r>
              <a:rPr lang="ru-RU"/>
              <a:t>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94165F4-379C-44F2-8E89-DB43904FE854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0442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94165F4-379C-44F2-8E89-DB43904FE854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4363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94165F4-379C-44F2-8E89-DB43904FE854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3437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94165F4-379C-44F2-8E89-DB43904FE854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9401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94165F4-379C-44F2-8E89-DB43904FE854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392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lang="ru-RU"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lang="ru-RU"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67757FB-8ACC-42DE-AFE6-54FB4B5E245A}" type="datetime1">
              <a:rPr lang="ru-RU" noProof="0" smtClean="0"/>
              <a:pPr rtl="0"/>
              <a:t>10.09.2022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C03C58-465B-42F2-8BA3-01664A6B69B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lang="ru-RU"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lang="ru-RU"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45AF60F-D43D-4919-9294-1CC42C2BF283}" type="datetime1">
              <a:rPr lang="ru-RU" noProof="0" smtClean="0"/>
              <a:pPr rtl="0"/>
              <a:t>10.09.2022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C03C58-465B-42F2-8BA3-01664A6B69B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62F4069-22B0-45AB-A5C8-7BC189341BE4}" type="datetime1">
              <a:rPr lang="ru-RU" noProof="0" smtClean="0"/>
              <a:pPr rtl="0"/>
              <a:t>10.09.2022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C03C58-465B-42F2-8BA3-01664A6B69B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lang="ru-RU"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lang="ru-RU"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B037CE6-A188-41CA-9504-B930863FF53D}" type="datetime1">
              <a:rPr lang="ru-RU" noProof="0" smtClean="0"/>
              <a:pPr rtl="0"/>
              <a:t>10.09.2022</a:t>
            </a:fld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C03C58-465B-42F2-8BA3-01664A6B69B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8B7F231-415A-47A9-8DE5-910F1BDD111B}" type="datetime1">
              <a:rPr lang="ru-RU" noProof="0" smtClean="0"/>
              <a:pPr rtl="0"/>
              <a:t>10.09.2022</a:t>
            </a:fld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C03C58-465B-42F2-8BA3-01664A6B69B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2F67B16-447A-4DD3-8C6E-4BEAC0FED5B8}" type="datetime1">
              <a:rPr lang="ru-RU" noProof="0" smtClean="0"/>
              <a:pPr rtl="0"/>
              <a:t>10.09.2022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C03C58-465B-42F2-8BA3-01664A6B69B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 с листь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BE7C47F-953A-47D1-A7EE-2CA983FD820E}" type="datetime1">
              <a:rPr lang="ru-RU" noProof="0" smtClean="0"/>
              <a:pPr rtl="0"/>
              <a:t>10.09.2022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C03C58-465B-42F2-8BA3-01664A6B69B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lang="ru-RU" sz="2000"/>
            </a:lvl1pPr>
            <a:lvl2pPr>
              <a:defRPr lang="ru-RU" sz="1800"/>
            </a:lvl2pPr>
            <a:lvl3pPr>
              <a:defRPr lang="ru-RU" sz="16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E078427-E278-4AC4-A738-00EAB3FFA411}" type="datetime1">
              <a:rPr lang="ru-RU" noProof="0" smtClean="0"/>
              <a:pPr rtl="0"/>
              <a:t>10.09.2022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C03C58-465B-42F2-8BA3-01664A6B69B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defPPr>
              <a:defRPr lang="ru-RU"/>
            </a:def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D73BC23-AEE3-4EC8-A537-B5CA980E0974}" type="datetime1">
              <a:rPr lang="ru-RU" noProof="0" smtClean="0"/>
              <a:pPr rtl="0"/>
              <a:t>10.09.2022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C03C58-465B-42F2-8BA3-01664A6B69B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 lang="ru-RU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defPPr>
              <a:defRPr lang="ru-RU"/>
            </a:def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40C6711-73D3-43D2-944C-C26245AA0D37}" type="datetime1">
              <a:rPr lang="ru-RU" noProof="0" smtClean="0"/>
              <a:pPr rtl="0"/>
              <a:t>10.09.2022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C03C58-465B-42F2-8BA3-01664A6B69B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Полилиния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</a:lstStyle>
              <a:p>
                <a:pPr rtl="0"/>
                <a:endParaRPr lang="ru-RU" noProof="0"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Полилиния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lvl="0" rtl="0"/>
                  <a:endParaRPr lang="ru-RU" noProof="0"/>
                </a:p>
              </p:txBody>
            </p:sp>
            <p:sp>
              <p:nvSpPr>
                <p:cNvPr id="14" name="Полилиния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15" name="Полилиния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16" name="Полилиния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17" name="Полилиния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18" name="Полилиния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19" name="Полилиния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20" name="Полилиния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21" name="Полилиния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22" name="Полилиния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23" name="Полилиния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24" name="Полилиния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lvl="0" rtl="0"/>
                  <a:endParaRPr lang="ru-RU" noProof="0"/>
                </a:p>
              </p:txBody>
            </p:sp>
            <p:sp>
              <p:nvSpPr>
                <p:cNvPr id="25" name="Полилиния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26" name="Полилиния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27" name="Полилиния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lvl="0" rtl="0"/>
                  <a:endParaRPr lang="ru-RU" noProof="0"/>
                </a:p>
              </p:txBody>
            </p:sp>
            <p:sp>
              <p:nvSpPr>
                <p:cNvPr id="28" name="Полилиния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lvl="0" rtl="0"/>
                  <a:endParaRPr lang="ru-RU" noProof="0"/>
                </a:p>
              </p:txBody>
            </p:sp>
            <p:sp>
              <p:nvSpPr>
                <p:cNvPr id="29" name="Полилиния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30" name="Полилиния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31" name="Полилиния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32" name="Полилиния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lvl="0" rtl="0"/>
                  <a:endParaRPr lang="ru-RU" noProof="0"/>
                </a:p>
              </p:txBody>
            </p:sp>
            <p:sp>
              <p:nvSpPr>
                <p:cNvPr id="33" name="Полилиния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34" name="Полилиния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35" name="Полилиния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lvl="0" rtl="0"/>
                  <a:endParaRPr lang="ru-RU" noProof="0"/>
                </a:p>
              </p:txBody>
            </p:sp>
            <p:sp>
              <p:nvSpPr>
                <p:cNvPr id="36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37" name="Полилиния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38" name="Полилиния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39" name="Полилиния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40" name="Полилиния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lvl="0" rtl="0"/>
                  <a:endParaRPr lang="ru-RU" noProof="0"/>
                </a:p>
              </p:txBody>
            </p:sp>
            <p:sp>
              <p:nvSpPr>
                <p:cNvPr id="41" name="Полилиния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42" name="Полилиния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43" name="Полилиния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lvl="0" rtl="0"/>
                  <a:endParaRPr lang="ru-RU" noProof="0"/>
                </a:p>
              </p:txBody>
            </p:sp>
            <p:sp>
              <p:nvSpPr>
                <p:cNvPr id="44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45" name="Полилиния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46" name="Полилиния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47" name="Полилиния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lvl="0" rtl="0"/>
                  <a:endParaRPr lang="ru-RU" noProof="0"/>
                </a:p>
              </p:txBody>
            </p:sp>
            <p:sp>
              <p:nvSpPr>
                <p:cNvPr id="48" name="Полилиния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49" name="Полилиния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lvl="0" rtl="0"/>
                  <a:endParaRPr lang="ru-RU" noProof="0"/>
                </a:p>
              </p:txBody>
            </p:sp>
            <p:sp>
              <p:nvSpPr>
                <p:cNvPr id="50" name="Полилиния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51" name="Полилиния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52" name="Полилиния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53" name="Полилиния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lvl="0" rtl="0"/>
                  <a:endParaRPr lang="ru-RU" noProof="0"/>
                </a:p>
              </p:txBody>
            </p:sp>
            <p:sp>
              <p:nvSpPr>
                <p:cNvPr id="54" name="Полилиния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55" name="Полилиния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56" name="Полилиния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57" name="Полилиния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58" name="Полилиния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lvl="0" rtl="0"/>
                  <a:endParaRPr lang="ru-RU" noProof="0"/>
                </a:p>
              </p:txBody>
            </p:sp>
            <p:sp>
              <p:nvSpPr>
                <p:cNvPr id="59" name="Полилиния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60" name="Полилиния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61" name="Полилиния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  <p:sp>
              <p:nvSpPr>
                <p:cNvPr id="62" name="Полилиния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lvl="0" rtl="0"/>
                  <a:endParaRPr lang="ru-RU" noProof="0"/>
                </a:p>
              </p:txBody>
            </p:sp>
            <p:sp>
              <p:nvSpPr>
                <p:cNvPr id="63" name="Полилиния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</a:lstStyle>
                <a:p>
                  <a:pPr rtl="0"/>
                  <a:endParaRPr lang="ru-RU" noProof="0"/>
                </a:p>
              </p:txBody>
            </p:sp>
          </p:grpSp>
        </p:grpSp>
        <p:sp>
          <p:nvSpPr>
            <p:cNvPr id="10" name="Полилиния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lang="ru-RU"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8" name="Рисунок 67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lang="ru-RU" sz="20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Широкий рисунок с подписью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4" name="Полилиния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65" name="Полилиния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66" name="Полилиния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67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indent="0" algn="ctr">
              <a:buNone/>
              <a:defRPr lang="ru-RU" sz="20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9" name="Полилиния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/>
          </a:p>
        </p:txBody>
      </p:sp>
      <p:sp>
        <p:nvSpPr>
          <p:cNvPr id="70" name="Полилиния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/>
          </a:p>
        </p:txBody>
      </p:sp>
      <p:grpSp>
        <p:nvGrpSpPr>
          <p:cNvPr id="71" name="Группа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Полилиния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73" name="Полилиния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lvl="0" rtl="0"/>
              <a:endParaRPr lang="ru-RU" noProof="0"/>
            </a:p>
          </p:txBody>
        </p:sp>
        <p:sp>
          <p:nvSpPr>
            <p:cNvPr id="74" name="Полилиния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75" name="Полилиния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76" name="Полилиния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</p:grpSp>
      <p:grpSp>
        <p:nvGrpSpPr>
          <p:cNvPr id="77" name="Группа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Полилиния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79" name="Полилиния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lvl="0" rtl="0"/>
              <a:endParaRPr lang="ru-RU" noProof="0"/>
            </a:p>
          </p:txBody>
        </p:sp>
        <p:sp>
          <p:nvSpPr>
            <p:cNvPr id="80" name="Полилиния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81" name="Полилиния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82" name="Полилиния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0F737F9-299A-4BC6-ACE4-85861BB6FE4A}" type="datetime1">
              <a:rPr lang="ru-RU" noProof="0" smtClean="0"/>
              <a:pPr rtl="0"/>
              <a:t>10.09.2022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C03C58-465B-42F2-8BA3-01664A6B69B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6" name="Полилиния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8" name="Рисунок 56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157F431F-EE3D-4DD3-9483-E97A96987A95}" type="datetime1">
              <a:rPr lang="ru-RU" noProof="0" smtClean="0"/>
              <a:pPr rtl="0"/>
              <a:t>10.09.2022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C03C58-465B-42F2-8BA3-01664A6B69B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Полилиния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18" name="Полилиния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19" name="Полилиния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lvl="0" rtl="0"/>
            <a:endParaRPr lang="ru-RU" noProof="0"/>
          </a:p>
        </p:txBody>
      </p:sp>
      <p:sp>
        <p:nvSpPr>
          <p:cNvPr id="20" name="Рисунок 26"/>
          <p:cNvSpPr>
            <a:spLocks noGrp="1"/>
          </p:cNvSpPr>
          <p:nvPr>
            <p:ph type="pic" sz="quarter" idx="13" hasCustomPrompt="1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1" name="Полилиния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2" name="Полилиния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3" name="Полилиния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lvl="0" rtl="0"/>
            <a:endParaRPr lang="ru-RU" noProof="0"/>
          </a:p>
        </p:txBody>
      </p:sp>
      <p:sp>
        <p:nvSpPr>
          <p:cNvPr id="24" name="Рисунок 31"/>
          <p:cNvSpPr>
            <a:spLocks noGrp="1"/>
          </p:cNvSpPr>
          <p:nvPr>
            <p:ph type="pic" sz="quarter" idx="14" hasCustomPrompt="1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C5CBB46-DC6C-4279-B981-E838FB8C9D2F}" type="datetime1">
              <a:rPr lang="ru-RU" noProof="0" smtClean="0"/>
              <a:pPr rtl="0"/>
              <a:t>10.09.2022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C03C58-465B-42F2-8BA3-01664A6B69B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 lang="ru-RU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Полилиния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19" name="Полилиния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lvl="0" rtl="0"/>
            <a:endParaRPr lang="ru-RU" noProof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1" name="Полилиния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2" name="Полилиния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lvl="0" rtl="0"/>
            <a:endParaRPr lang="ru-RU" noProof="0"/>
          </a:p>
        </p:txBody>
      </p:sp>
      <p:sp>
        <p:nvSpPr>
          <p:cNvPr id="23" name="Полилиния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4" name="Полилиния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5" name="Полилиния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lvl="0" rtl="0"/>
            <a:endParaRPr lang="ru-RU" noProof="0"/>
          </a:p>
        </p:txBody>
      </p:sp>
      <p:sp>
        <p:nvSpPr>
          <p:cNvPr id="26" name="Рисунок 2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indent="0" algn="ctr">
              <a:buNone/>
              <a:defRPr lang="ru-RU" sz="18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7" name="Рисунок 2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indent="0" algn="ctr">
              <a:buNone/>
              <a:defRPr lang="ru-RU" sz="18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8" name="Рисунок 2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indent="0" algn="ctr">
              <a:buNone/>
              <a:defRPr lang="ru-RU" sz="18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609E2E7-660B-4596-B031-F3205B9D453F}" type="datetime1">
              <a:rPr lang="ru-RU" noProof="0" smtClean="0"/>
              <a:pPr rtl="0"/>
              <a:t>10.09.2022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C03C58-465B-42F2-8BA3-01664A6B69B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757854" cy="106766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2" name="Полилиния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3" name="Полилиния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39" name="Полилиния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40" name="Полилиния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41" name="Полилиния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42" name="Полилиния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43" name="Полилиния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44" name="Полилиния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45" name="Полилиния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46" name="Полилиния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47" name="Полилиния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48" name="Полилиния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49" name="Рисунок 37"/>
          <p:cNvSpPr>
            <a:spLocks noGrp="1"/>
          </p:cNvSpPr>
          <p:nvPr>
            <p:ph type="pic" sz="quarter" idx="13" hasCustomPrompt="1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0" name="Рисунок 37"/>
          <p:cNvSpPr>
            <a:spLocks noGrp="1"/>
          </p:cNvSpPr>
          <p:nvPr>
            <p:ph type="pic" sz="quarter" idx="14" hasCustomPrompt="1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1" name="Рисунок 37"/>
          <p:cNvSpPr>
            <a:spLocks noGrp="1"/>
          </p:cNvSpPr>
          <p:nvPr>
            <p:ph type="pic" sz="quarter" idx="15" hasCustomPrompt="1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2" name="Текст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1600">
                <a:solidFill>
                  <a:schemeClr val="tx1"/>
                </a:solidFill>
              </a:defRPr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8775BF1-2A00-4CCD-9F4D-5DD9EF9A3E54}" type="datetime1">
              <a:rPr lang="ru-RU" noProof="0" smtClean="0"/>
              <a:pPr rtl="0"/>
              <a:t>10.09.2022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C03C58-465B-42F2-8BA3-01664A6B69B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9" name="Полилиния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30" name="Полилиния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31" name="Полилиния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lvl="0" rtl="0"/>
            <a:endParaRPr lang="ru-RU" noProof="0"/>
          </a:p>
        </p:txBody>
      </p:sp>
      <p:sp>
        <p:nvSpPr>
          <p:cNvPr id="32" name="Полилиния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33" name="Полилиния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34" name="Полилиния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lvl="0" rtl="0"/>
            <a:endParaRPr lang="ru-RU" noProof="0"/>
          </a:p>
        </p:txBody>
      </p:sp>
      <p:sp>
        <p:nvSpPr>
          <p:cNvPr id="35" name="Полилиния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36" name="Полилиния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37" name="Полилиния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lvl="0" rtl="0"/>
            <a:endParaRPr lang="ru-RU" noProof="0"/>
          </a:p>
        </p:txBody>
      </p:sp>
      <p:sp>
        <p:nvSpPr>
          <p:cNvPr id="40" name="Рисунок 16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1" name="Рисунок 16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2" name="Рисунок 16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59CB961-3FE9-4029-A1A8-F8946D071575}" type="datetime1">
              <a:rPr lang="ru-RU" noProof="0" smtClean="0"/>
              <a:pPr rtl="0"/>
              <a:t>10.09.2022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C03C58-465B-42F2-8BA3-01664A6B69B6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2" name="Полилиния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3" name="Полилиния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4" name="Полилиния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lvl="0" rtl="0"/>
            <a:endParaRPr lang="ru-RU" noProof="0"/>
          </a:p>
        </p:txBody>
      </p:sp>
      <p:sp>
        <p:nvSpPr>
          <p:cNvPr id="25" name="Рисунок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 lang="ru-RU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прямоугольных рисунка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lvl="0" rtl="0"/>
            <a:endParaRPr lang="ru-RU" noProof="0"/>
          </a:p>
        </p:txBody>
      </p:sp>
      <p:sp>
        <p:nvSpPr>
          <p:cNvPr id="39" name="Полилиния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40" name="Полилиния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41" name="Полилиния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lvl="0" rtl="0"/>
            <a:endParaRPr lang="ru-RU" noProof="0"/>
          </a:p>
        </p:txBody>
      </p:sp>
      <p:sp>
        <p:nvSpPr>
          <p:cNvPr id="42" name="Полилиния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43" name="Полилиния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44" name="Полилиния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lvl="0" rtl="0"/>
            <a:endParaRPr lang="ru-RU" noProof="0"/>
          </a:p>
        </p:txBody>
      </p:sp>
      <p:sp>
        <p:nvSpPr>
          <p:cNvPr id="45" name="Полилиния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46" name="Полилиния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47" name="Полилиния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lvl="0" rtl="0"/>
            <a:endParaRPr lang="ru-RU" noProof="0"/>
          </a:p>
        </p:txBody>
      </p:sp>
      <p:sp>
        <p:nvSpPr>
          <p:cNvPr id="51" name="Прямоугольник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/>
          </a:p>
        </p:txBody>
      </p:sp>
      <p:sp>
        <p:nvSpPr>
          <p:cNvPr id="48" name="Рисунок 1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9" name="Рисунок 1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50" name="Рисунок 1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2000">
                <a:solidFill>
                  <a:schemeClr val="tx1"/>
                </a:solidFill>
              </a:defRPr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1EC629D-CDB8-439A-9E23-D9F4BFDD3858}" type="datetime1">
              <a:rPr lang="ru-RU" noProof="0" smtClean="0"/>
              <a:pPr rtl="0"/>
              <a:t>10.09.2022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C03C58-465B-42F2-8BA3-01664A6B69B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Группа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Полилиния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8" name="Полилиния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9" name="Полилиния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10" name="Полилиния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11" name="Полилиния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12" name="Полилиния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13" name="Полилиния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14" name="Полилиния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lvl="0" rtl="0"/>
              <a:endParaRPr lang="ru-RU" noProof="0"/>
            </a:p>
          </p:txBody>
        </p:sp>
        <p:sp>
          <p:nvSpPr>
            <p:cNvPr id="15" name="Полилиния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16" name="Полилиния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lvl="0" rtl="0"/>
              <a:endParaRPr lang="ru-RU" noProof="0"/>
            </a:p>
          </p:txBody>
        </p:sp>
        <p:sp>
          <p:nvSpPr>
            <p:cNvPr id="17" name="Полилиния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18" name="Полилиния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19" name="Полилиния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lvl="0" rtl="0"/>
              <a:endParaRPr lang="ru-RU" noProof="0"/>
            </a:p>
          </p:txBody>
        </p:sp>
        <p:sp>
          <p:nvSpPr>
            <p:cNvPr id="20" name="Полилиния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21" name="Полилиния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22" name="Полилиния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23" name="Полилиния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24" name="Полилиния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25" name="Полилиния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26" name="Полилиния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27" name="Полилиния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28" name="Полилиния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29" name="Полилиния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30" name="Полилиния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31" name="Полилиния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32" name="Полилиния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33" name="Полилиния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34" name="Полилиния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35" name="Полилиния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36" name="Полилиния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37" name="Полилиния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38" name="Полилиния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39" name="Полилиния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40" name="Полилиния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41" name="Полилиния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42" name="Полилиния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44" name="Полилиния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45" name="Полилиния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46" name="Полилиния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47" name="Полилиния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48" name="Полилиния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49" name="Полилиния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lvl="0" rtl="0"/>
              <a:endParaRPr lang="ru-RU" noProof="0"/>
            </a:p>
          </p:txBody>
        </p:sp>
        <p:sp>
          <p:nvSpPr>
            <p:cNvPr id="50" name="Полилиния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51" name="Полилиния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52" name="Полилиния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54" name="Полилиния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55" name="Полилиния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56" name="Полилиния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57" name="Полилиния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58" name="Полилиния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59" name="Полилиния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60" name="Полилиния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lvl="0" rtl="0"/>
              <a:endParaRPr lang="ru-RU" noProof="0"/>
            </a:p>
          </p:txBody>
        </p:sp>
        <p:sp>
          <p:nvSpPr>
            <p:cNvPr id="61" name="Полилиния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62" name="Полилиния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63" name="Полилиния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64" name="Полилиния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65" name="Полилиния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66" name="Полилиния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lvl="0" rtl="0"/>
              <a:endParaRPr lang="ru-RU" noProof="0"/>
            </a:p>
          </p:txBody>
        </p:sp>
        <p:sp>
          <p:nvSpPr>
            <p:cNvPr id="67" name="Полилиния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68" name="Полилиния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69" name="Полилиния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lvl="0" rtl="0"/>
              <a:endParaRPr lang="ru-RU" noProof="0"/>
            </a:p>
          </p:txBody>
        </p:sp>
        <p:sp>
          <p:nvSpPr>
            <p:cNvPr id="70" name="Полилиния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71" name="Полилиния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72" name="Полилиния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73" name="Полилиния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74" name="Полилиния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75" name="Полилиния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76" name="Полилиния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77" name="Полилиния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78" name="Полилиния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lvl="0" rtl="0"/>
              <a:endParaRPr lang="ru-RU" noProof="0"/>
            </a:p>
          </p:txBody>
        </p:sp>
        <p:sp>
          <p:nvSpPr>
            <p:cNvPr id="79" name="Полилиния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80" name="Полилиния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81" name="Полилиния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82" name="Полилиния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83" name="Полилиния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84" name="Полилиния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85" name="Полилиния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86" name="Полилиния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87" name="Полилиния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88" name="Полилиния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89" name="Полилиния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90" name="Полилиния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91" name="Полилиния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92" name="Полилиния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93" name="Полилиния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94" name="Полилиния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95" name="Полилиния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96" name="Полилиния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97" name="Полилиния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98" name="Полилиния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99" name="Полилиния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100" name="Полилиния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101" name="Полилиния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102" name="Полилиния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103" name="Полилиния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104" name="Полилиния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105" name="Полилиния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106" name="Полилиния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  <p:sp>
          <p:nvSpPr>
            <p:cNvPr id="107" name="Полилиния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noProof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Образец текста</a:t>
            </a:r>
            <a:endParaRPr lang="ru-RU" noProof="0" dirty="0"/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1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100">
                <a:solidFill>
                  <a:schemeClr val="tx1"/>
                </a:solidFill>
              </a:defRPr>
            </a:lvl1pPr>
          </a:lstStyle>
          <a:p>
            <a:pPr rtl="0"/>
            <a:fld id="{52E4D616-5D42-468C-A847-09E51A842E3B}" type="datetime1">
              <a:rPr lang="ru-RU" noProof="0" smtClean="0"/>
              <a:pPr rtl="0"/>
              <a:t>10.09.2022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100">
                <a:solidFill>
                  <a:schemeClr val="tx1"/>
                </a:solidFill>
              </a:defRPr>
            </a:lvl1pPr>
          </a:lstStyle>
          <a:p>
            <a:pPr rtl="0"/>
            <a:fld id="{09C03C58-465B-42F2-8BA3-01664A6B69B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2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ru-RU"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ru-RU"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ru-RU"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ru-RU"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ru-RU"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ru-RU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pPr rtl="0"/>
            <a:r>
              <a:rPr lang="uk-UA" dirty="0" err="1" smtClean="0"/>
              <a:t>Челенндж</a:t>
            </a:r>
            <a:r>
              <a:rPr lang="uk-UA" dirty="0" smtClean="0"/>
              <a:t>: </a:t>
            </a:r>
            <a:r>
              <a:rPr lang="uk-UA" dirty="0" err="1" smtClean="0"/>
              <a:t>“Знавці</a:t>
            </a:r>
            <a:r>
              <a:rPr lang="uk-UA" dirty="0" smtClean="0"/>
              <a:t> </a:t>
            </a:r>
            <a:r>
              <a:rPr lang="uk-UA" dirty="0" err="1" smtClean="0"/>
              <a:t>психології”</a:t>
            </a:r>
            <a:r>
              <a:rPr lang="uk-UA" dirty="0" smtClean="0"/>
              <a:t> (або: </a:t>
            </a:r>
            <a:r>
              <a:rPr lang="uk-UA" dirty="0" err="1" smtClean="0"/>
              <a:t>“Як</a:t>
            </a:r>
            <a:r>
              <a:rPr lang="uk-UA" dirty="0" smtClean="0"/>
              <a:t> з допомогою психологічних знань захистити себе і досягти </a:t>
            </a:r>
            <a:r>
              <a:rPr lang="uk-UA" dirty="0" err="1" smtClean="0"/>
              <a:t>успіху”</a:t>
            </a:r>
            <a:r>
              <a:rPr lang="uk-UA" dirty="0" smtClean="0"/>
              <a:t>)… </a:t>
            </a:r>
            <a:endParaRPr lang="ru-RU" dirty="0"/>
          </a:p>
        </p:txBody>
      </p:sp>
      <p:pic>
        <p:nvPicPr>
          <p:cNvPr id="5" name="Рисунок 4" descr="Девочка пускает мыльные пузыри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1" y="4253345"/>
            <a:ext cx="3276601" cy="153785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uk-UA" dirty="0" smtClean="0"/>
              <a:t>Шкільна психологічна служба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302132"/>
          </a:xfrm>
        </p:spPr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pPr rtl="0"/>
            <a:r>
              <a:rPr lang="ru-RU" b="1" dirty="0" err="1" smtClean="0"/>
              <a:t>Навички</a:t>
            </a:r>
            <a:r>
              <a:rPr lang="ru-RU" b="1" dirty="0" smtClean="0"/>
              <a:t> </a:t>
            </a:r>
            <a:r>
              <a:rPr lang="uk-UA" b="1" dirty="0" smtClean="0"/>
              <a:t>успішних людей</a:t>
            </a:r>
            <a:r>
              <a:rPr lang="uk-UA" dirty="0" smtClean="0"/>
              <a:t>… </a:t>
            </a:r>
            <a:br>
              <a:rPr lang="uk-UA" dirty="0" smtClean="0"/>
            </a:br>
            <a:r>
              <a:rPr lang="uk-UA" sz="2200" dirty="0" smtClean="0"/>
              <a:t>30 років тому вийшла книга Стівена </a:t>
            </a:r>
            <a:r>
              <a:rPr lang="uk-UA" sz="2200" dirty="0" err="1" smtClean="0"/>
              <a:t>Кові</a:t>
            </a:r>
            <a:r>
              <a:rPr lang="uk-UA" sz="2200" dirty="0" smtClean="0"/>
              <a:t>:  “ Навички високоефективних </a:t>
            </a:r>
            <a:r>
              <a:rPr lang="uk-UA" sz="2200" dirty="0" err="1" smtClean="0"/>
              <a:t>людей”</a:t>
            </a:r>
            <a:r>
              <a:rPr lang="uk-UA" sz="2200" dirty="0" smtClean="0"/>
              <a:t>, яка стала надзвичайно популярною, була перекладена  на 40 мов світу. Що ж це за навички ? Варто повчитися у цього автора…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3"/>
          </p:nvPr>
        </p:nvSpPr>
        <p:spPr>
          <a:xfrm>
            <a:off x="1559169" y="1735771"/>
            <a:ext cx="3880339" cy="2168014"/>
          </a:xfrm>
          <a:blipFill>
            <a:blip r:embed="rId3"/>
            <a:stretch>
              <a:fillRect/>
            </a:stretch>
          </a:blipFill>
        </p:spPr>
      </p:sp>
      <p:sp>
        <p:nvSpPr>
          <p:cNvPr id="10" name="Рисунок 9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5"/>
          </p:nvPr>
        </p:nvSpPr>
        <p:spPr>
          <a:xfrm>
            <a:off x="1594338" y="4267200"/>
            <a:ext cx="3727939" cy="2108200"/>
          </a:xfrm>
          <a:blipFill>
            <a:blip r:embed="rId4"/>
            <a:stretch>
              <a:fillRect/>
            </a:stretch>
          </a:blipFill>
        </p:spPr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975232" y="1770185"/>
            <a:ext cx="3598984" cy="2098430"/>
          </a:xfrm>
          <a:blipFill>
            <a:blip r:embed="rId5"/>
            <a:stretch>
              <a:fillRect/>
            </a:stretch>
          </a:blipFill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uk-UA" sz="1800" dirty="0" smtClean="0"/>
              <a:t>Прагніть до взаємовигідної взаємодії</a:t>
            </a:r>
          </a:p>
          <a:p>
            <a:pPr rtl="0"/>
            <a:r>
              <a:rPr lang="uk-UA" sz="1800" dirty="0" smtClean="0"/>
              <a:t>Постійно працюйте над собою, бо межі досконалості немає.</a:t>
            </a:r>
            <a:endParaRPr lang="ru-RU" sz="1800" dirty="0"/>
          </a:p>
        </p:txBody>
      </p:sp>
      <p:sp>
        <p:nvSpPr>
          <p:cNvPr id="16" name="Рисунок 15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6"/>
          </p:nvPr>
        </p:nvSpPr>
        <p:spPr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="" xmlns:p14="http://schemas.microsoft.com/office/powerpoint/2010/main" val="1110314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uk-UA" b="1" dirty="0" smtClean="0"/>
              <a:t>Принцип </a:t>
            </a:r>
            <a:r>
              <a:rPr lang="uk-UA" b="1" dirty="0" err="1" smtClean="0"/>
              <a:t>Парето</a:t>
            </a:r>
            <a:r>
              <a:rPr lang="uk-UA" b="1" dirty="0" smtClean="0"/>
              <a:t> (Правило 80/20)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vi-VN" dirty="0" smtClean="0"/>
              <a:t>Пр́инцип Пар</a:t>
            </a:r>
            <a:r>
              <a:rPr lang="en-US" dirty="0" smtClean="0"/>
              <a:t>é</a:t>
            </a:r>
            <a:r>
              <a:rPr lang="vi-VN" dirty="0" smtClean="0"/>
              <a:t>то або Закон Парето (також відомий як правило Парето, правило 80—20 і принцип малої кількості причин) — </a:t>
            </a:r>
            <a:r>
              <a:rPr lang="vi-VN" b="1" dirty="0" smtClean="0"/>
              <a:t>емпіричне правило, яке стверджує, що для багатьох явищ 80 відсотків наслідків спричинені 20 відсотками причин</a:t>
            </a:r>
            <a:r>
              <a:rPr lang="vi-VN" dirty="0" smtClean="0"/>
              <a:t>. Ця ідея знайшла застосування у багатьох галузях…</a:t>
            </a:r>
            <a:endParaRPr lang="uk-UA" dirty="0" smtClean="0"/>
          </a:p>
          <a:p>
            <a:r>
              <a:rPr lang="ru-RU" dirty="0" smtClean="0"/>
              <a:t>1.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бажаних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спричинене</a:t>
            </a:r>
            <a:r>
              <a:rPr lang="ru-RU" dirty="0" smtClean="0"/>
              <a:t> </a:t>
            </a:r>
            <a:r>
              <a:rPr lang="ru-RU" dirty="0" err="1" smtClean="0"/>
              <a:t>незначною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, так само,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успішних</a:t>
            </a:r>
            <a:r>
              <a:rPr lang="ru-RU" dirty="0" smtClean="0"/>
              <a:t> справ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невдач</a:t>
            </a:r>
            <a:r>
              <a:rPr lang="ru-RU" dirty="0" smtClean="0"/>
              <a:t> </a:t>
            </a:r>
            <a:r>
              <a:rPr lang="ru-RU" dirty="0" err="1" smtClean="0"/>
              <a:t>обумовлені</a:t>
            </a:r>
            <a:r>
              <a:rPr lang="ru-RU" dirty="0" smtClean="0"/>
              <a:t> </a:t>
            </a:r>
            <a:r>
              <a:rPr lang="ru-RU" dirty="0" err="1" smtClean="0"/>
              <a:t>незначною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конструктивних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деструктивних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Не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витрачати</a:t>
            </a:r>
            <a:r>
              <a:rPr lang="ru-RU" dirty="0" smtClean="0"/>
              <a:t> весь час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бажаного</a:t>
            </a:r>
            <a:r>
              <a:rPr lang="ru-RU" dirty="0" smtClean="0"/>
              <a:t> результату, </a:t>
            </a:r>
            <a:r>
              <a:rPr lang="ru-RU" dirty="0" err="1" smtClean="0"/>
              <a:t>натомість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«</a:t>
            </a:r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», </a:t>
            </a:r>
            <a:r>
              <a:rPr lang="ru-RU" dirty="0" err="1" smtClean="0"/>
              <a:t>куди</a:t>
            </a:r>
            <a:r>
              <a:rPr lang="ru-RU" dirty="0" smtClean="0"/>
              <a:t> </a:t>
            </a:r>
            <a:r>
              <a:rPr lang="ru-RU" dirty="0" err="1" smtClean="0"/>
              <a:t>вкласти</a:t>
            </a:r>
            <a:r>
              <a:rPr lang="ru-RU" dirty="0" smtClean="0"/>
              <a:t> 20 % </a:t>
            </a:r>
            <a:r>
              <a:rPr lang="ru-RU" dirty="0" err="1" smtClean="0"/>
              <a:t>зусиль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80 % результату.</a:t>
            </a:r>
          </a:p>
          <a:p>
            <a:r>
              <a:rPr lang="ru-RU" dirty="0" smtClean="0"/>
              <a:t>3. В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справі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прихованих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невідповідність</a:t>
            </a:r>
            <a:r>
              <a:rPr lang="ru-RU" dirty="0" smtClean="0"/>
              <a:t> </a:t>
            </a:r>
            <a:r>
              <a:rPr lang="ru-RU" dirty="0" err="1" smtClean="0"/>
              <a:t>дійсності</a:t>
            </a:r>
            <a:r>
              <a:rPr lang="ru-RU" dirty="0" smtClean="0"/>
              <a:t>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індивід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</a:t>
            </a:r>
            <a:r>
              <a:rPr lang="ru-RU" dirty="0" err="1" smtClean="0"/>
              <a:t>логічним</a:t>
            </a:r>
            <a:r>
              <a:rPr lang="ru-RU" dirty="0" smtClean="0"/>
              <a:t>.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враховувати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розуміти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 </a:t>
            </a:r>
            <a:r>
              <a:rPr lang="ru-RU" dirty="0" err="1" smtClean="0"/>
              <a:t>прихованих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на результат </a:t>
            </a:r>
            <a:r>
              <a:rPr lang="ru-RU" dirty="0" err="1" smtClean="0"/>
              <a:t>діяльності</a:t>
            </a:r>
            <a:r>
              <a:rPr lang="ru-RU" dirty="0" smtClean="0"/>
              <a:t> 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відрізнятися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бажаного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uk-UA" b="1" dirty="0" smtClean="0"/>
              <a:t>Алгоритм прийняття рішень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2636743" cy="450056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Основне, що слід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ятати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прийняття рішення – цілеспрямована осмислена діяльність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1875" y="1676400"/>
            <a:ext cx="6473139" cy="4500563"/>
          </a:xfrm>
        </p:spPr>
        <p:txBody>
          <a:bodyPr rtlCol="0"/>
          <a:lstStyle>
            <a:defPPr>
              <a:defRPr lang="ru-RU"/>
            </a:defPPr>
          </a:lstStyle>
          <a:p>
            <a:pPr rtl="0">
              <a:buNone/>
            </a:pPr>
            <a:r>
              <a:rPr lang="uk-UA" dirty="0" smtClean="0"/>
              <a:t>Етапи прийняття рішення:</a:t>
            </a:r>
          </a:p>
          <a:p>
            <a:pPr rtl="0"/>
            <a:r>
              <a:rPr lang="uk-UA" dirty="0" smtClean="0"/>
              <a:t>1. Усвідомлення проблеми…</a:t>
            </a:r>
          </a:p>
          <a:p>
            <a:pPr rtl="0"/>
            <a:r>
              <a:rPr lang="uk-UA" dirty="0" smtClean="0"/>
              <a:t>2. Оцінка ситуації, діючих факторів…</a:t>
            </a:r>
          </a:p>
          <a:p>
            <a:pPr rtl="0"/>
            <a:r>
              <a:rPr lang="uk-UA" dirty="0" smtClean="0"/>
              <a:t>3. Порівняння альтернатив…</a:t>
            </a:r>
          </a:p>
          <a:p>
            <a:pPr rtl="0"/>
            <a:r>
              <a:rPr lang="uk-UA" dirty="0" smtClean="0"/>
              <a:t>4. Вибір варіанта…</a:t>
            </a:r>
          </a:p>
          <a:p>
            <a:pPr rtl="0"/>
            <a:endParaRPr lang="uk-UA" dirty="0" smtClean="0"/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uk-UA" b="1" dirty="0" smtClean="0"/>
              <a:t>Сила звички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Друга натура</a:t>
            </a:r>
          </a:p>
          <a:p>
            <a:pPr rt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 rtlCol="0"/>
          <a:lstStyle>
            <a:defPPr>
              <a:defRPr lang="ru-RU"/>
            </a:defPPr>
          </a:lstStyle>
          <a:p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Арістотель</a:t>
            </a:r>
            <a:r>
              <a:rPr lang="ru-RU" dirty="0" smtClean="0"/>
              <a:t> </a:t>
            </a:r>
            <a:r>
              <a:rPr lang="ru-RU" dirty="0" err="1" smtClean="0"/>
              <a:t>висловив</a:t>
            </a:r>
            <a:r>
              <a:rPr lang="ru-RU" dirty="0" smtClean="0"/>
              <a:t> думку,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звичка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друга натура. А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виробляти</a:t>
            </a:r>
            <a:r>
              <a:rPr lang="ru-RU" dirty="0" smtClean="0"/>
              <a:t> </a:t>
            </a:r>
            <a:r>
              <a:rPr lang="ru-RU" dirty="0" err="1" smtClean="0"/>
              <a:t>звички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результат </a:t>
            </a:r>
            <a:r>
              <a:rPr lang="ru-RU" dirty="0" err="1" smtClean="0"/>
              <a:t>нейропластичності</a:t>
            </a:r>
            <a:r>
              <a:rPr lang="ru-RU" dirty="0" smtClean="0"/>
              <a:t> </a:t>
            </a:r>
            <a:r>
              <a:rPr lang="ru-RU" dirty="0" err="1" smtClean="0"/>
              <a:t>нашого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. Коли </a:t>
            </a:r>
            <a:r>
              <a:rPr lang="ru-RU" dirty="0" err="1" smtClean="0"/>
              <a:t>мозк</a:t>
            </a:r>
            <a:r>
              <a:rPr lang="ru-RU" dirty="0" smtClean="0"/>
              <a:t> "</a:t>
            </a:r>
            <a:r>
              <a:rPr lang="ru-RU" dirty="0" err="1" smtClean="0"/>
              <a:t>розуміє</a:t>
            </a:r>
            <a:r>
              <a:rPr lang="ru-RU" dirty="0" smtClean="0"/>
              <a:t>",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певна</a:t>
            </a:r>
            <a:r>
              <a:rPr lang="ru-RU" dirty="0" smtClean="0"/>
              <a:t> </a:t>
            </a:r>
            <a:r>
              <a:rPr lang="ru-RU" dirty="0" err="1" smtClean="0"/>
              <a:t>поведінка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формує</a:t>
            </a:r>
            <a:r>
              <a:rPr lang="ru-RU" dirty="0" smtClean="0"/>
              <a:t> </a:t>
            </a:r>
            <a:r>
              <a:rPr lang="ru-RU" dirty="0" err="1" smtClean="0"/>
              <a:t>звичку</a:t>
            </a:r>
            <a:r>
              <a:rPr lang="ru-RU" dirty="0" smtClean="0"/>
              <a:t> - </a:t>
            </a:r>
            <a:r>
              <a:rPr lang="ru-RU" dirty="0" err="1" smtClean="0"/>
              <a:t>нейронну</a:t>
            </a:r>
            <a:r>
              <a:rPr lang="ru-RU" dirty="0" smtClean="0"/>
              <a:t> </a:t>
            </a:r>
            <a:r>
              <a:rPr lang="ru-RU" dirty="0" err="1" smtClean="0"/>
              <a:t>програму</a:t>
            </a:r>
            <a:r>
              <a:rPr lang="ru-RU" dirty="0" smtClean="0"/>
              <a:t>, </a:t>
            </a:r>
            <a:r>
              <a:rPr lang="ru-RU" dirty="0" err="1" smtClean="0"/>
              <a:t>котра</a:t>
            </a:r>
            <a:r>
              <a:rPr lang="ru-RU" dirty="0" smtClean="0"/>
              <a:t> не </a:t>
            </a:r>
            <a:r>
              <a:rPr lang="ru-RU" dirty="0" err="1" smtClean="0"/>
              <a:t>усвідомлюється</a:t>
            </a:r>
            <a:r>
              <a:rPr lang="ru-RU" dirty="0" smtClean="0"/>
              <a:t>. Просто </a:t>
            </a:r>
            <a:r>
              <a:rPr lang="ru-RU" dirty="0" err="1" smtClean="0"/>
              <a:t>перемогти</a:t>
            </a:r>
            <a:r>
              <a:rPr lang="ru-RU" dirty="0" smtClean="0"/>
              <a:t> </a:t>
            </a:r>
            <a:r>
              <a:rPr lang="ru-RU" dirty="0" err="1" smtClean="0"/>
              <a:t>дурні</a:t>
            </a:r>
            <a:r>
              <a:rPr lang="ru-RU" dirty="0" smtClean="0"/>
              <a:t> </a:t>
            </a:r>
            <a:r>
              <a:rPr lang="ru-RU" dirty="0" err="1" smtClean="0"/>
              <a:t>звички</a:t>
            </a:r>
            <a:r>
              <a:rPr lang="ru-RU" dirty="0" smtClean="0"/>
              <a:t> не легко,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замінити</a:t>
            </a:r>
            <a:r>
              <a:rPr lang="ru-RU" dirty="0" smtClean="0"/>
              <a:t> на </a:t>
            </a:r>
            <a:r>
              <a:rPr lang="ru-RU" dirty="0" err="1" smtClean="0"/>
              <a:t>добрі</a:t>
            </a:r>
            <a:r>
              <a:rPr lang="ru-RU" dirty="0" smtClean="0"/>
              <a:t>, </a:t>
            </a:r>
            <a:r>
              <a:rPr lang="ru-RU" dirty="0" err="1" smtClean="0"/>
              <a:t>прикладуючи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зусиль</a:t>
            </a:r>
            <a:endParaRPr lang="ru-RU" dirty="0" smtClean="0"/>
          </a:p>
          <a:p>
            <a:pPr rtl="0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>
            <a:defPPr>
              <a:defRPr lang="ru-RU"/>
            </a:defPPr>
          </a:lstStyle>
          <a:p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звичок</a:t>
            </a:r>
            <a:endParaRPr lang="ru-RU" dirty="0" smtClean="0"/>
          </a:p>
          <a:p>
            <a:pPr rtl="0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dirty="0" smtClean="0"/>
              <a:t>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: 1. </a:t>
            </a:r>
            <a:r>
              <a:rPr lang="ru-RU" dirty="0" err="1" smtClean="0"/>
              <a:t>Знайдіть</a:t>
            </a:r>
            <a:r>
              <a:rPr lang="ru-RU" dirty="0" smtClean="0"/>
              <a:t> </a:t>
            </a:r>
            <a:r>
              <a:rPr lang="ru-RU" dirty="0" err="1" smtClean="0"/>
              <a:t>мотивацію</a:t>
            </a:r>
            <a:r>
              <a:rPr lang="ru-RU" dirty="0" smtClean="0"/>
              <a:t> для </a:t>
            </a:r>
            <a:r>
              <a:rPr lang="ru-RU" dirty="0" err="1" smtClean="0"/>
              <a:t>змін</a:t>
            </a:r>
            <a:r>
              <a:rPr lang="ru-RU" dirty="0" smtClean="0"/>
              <a:t>. 2. </a:t>
            </a:r>
            <a:r>
              <a:rPr lang="ru-RU" dirty="0" err="1" smtClean="0"/>
              <a:t>Хваліть</a:t>
            </a:r>
            <a:r>
              <a:rPr lang="ru-RU" dirty="0" smtClean="0"/>
              <a:t> себе </a:t>
            </a:r>
            <a:r>
              <a:rPr lang="ru-RU" dirty="0" err="1" smtClean="0"/>
              <a:t>кожен</a:t>
            </a:r>
            <a:r>
              <a:rPr lang="ru-RU" dirty="0" smtClean="0"/>
              <a:t> раз, коли </a:t>
            </a:r>
            <a:r>
              <a:rPr lang="ru-RU" dirty="0" err="1" smtClean="0"/>
              <a:t>знайшли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корисне</a:t>
            </a:r>
            <a:r>
              <a:rPr lang="ru-RU" dirty="0" smtClean="0"/>
              <a:t>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старої</a:t>
            </a:r>
            <a:r>
              <a:rPr lang="ru-RU" dirty="0" smtClean="0"/>
              <a:t> </a:t>
            </a:r>
            <a:r>
              <a:rPr lang="ru-RU" dirty="0" err="1" smtClean="0"/>
              <a:t>звички</a:t>
            </a:r>
            <a:r>
              <a:rPr lang="ru-RU" dirty="0" smtClean="0"/>
              <a:t>. 3. </a:t>
            </a:r>
            <a:r>
              <a:rPr lang="ru-RU" dirty="0" err="1" smtClean="0"/>
              <a:t>Порівнюйте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маєте</a:t>
            </a:r>
            <a:r>
              <a:rPr lang="ru-RU" dirty="0" smtClean="0"/>
              <a:t> зараз </a:t>
            </a:r>
            <a:r>
              <a:rPr lang="ru-RU" dirty="0" err="1" smtClean="0"/>
              <a:t>і</a:t>
            </a:r>
            <a:r>
              <a:rPr lang="ru-RU" dirty="0" smtClean="0"/>
              <a:t> те, </a:t>
            </a:r>
            <a:r>
              <a:rPr lang="ru-RU" dirty="0" err="1" smtClean="0"/>
              <a:t>чого</a:t>
            </a:r>
            <a:r>
              <a:rPr lang="ru-RU" dirty="0" smtClean="0"/>
              <a:t> досягнете, </a:t>
            </a:r>
            <a:r>
              <a:rPr lang="ru-RU" dirty="0" err="1" smtClean="0"/>
              <a:t>якщо</a:t>
            </a:r>
            <a:r>
              <a:rPr lang="ru-RU" dirty="0" smtClean="0"/>
              <a:t> будете </a:t>
            </a:r>
            <a:r>
              <a:rPr lang="ru-RU" dirty="0" err="1" smtClean="0"/>
              <a:t>змінюватися</a:t>
            </a:r>
            <a:r>
              <a:rPr lang="ru-RU" dirty="0" smtClean="0"/>
              <a:t>. 4. </a:t>
            </a:r>
            <a:r>
              <a:rPr lang="ru-RU" dirty="0" err="1" smtClean="0"/>
              <a:t>Практикуйтеся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не </a:t>
            </a:r>
            <a:r>
              <a:rPr lang="ru-RU" dirty="0" err="1" smtClean="0"/>
              <a:t>стануть</a:t>
            </a:r>
            <a:r>
              <a:rPr lang="ru-RU" dirty="0" smtClean="0"/>
              <a:t> </a:t>
            </a:r>
            <a:r>
              <a:rPr lang="ru-RU" dirty="0" err="1" smtClean="0"/>
              <a:t>автоматичними</a:t>
            </a:r>
            <a:r>
              <a:rPr lang="ru-RU" dirty="0" smtClean="0"/>
              <a:t>. 5. По </a:t>
            </a:r>
            <a:r>
              <a:rPr lang="ru-RU" dirty="0" err="1" smtClean="0"/>
              <a:t>можливості</a:t>
            </a:r>
            <a:r>
              <a:rPr lang="ru-RU" dirty="0" smtClean="0"/>
              <a:t>, </a:t>
            </a:r>
            <a:r>
              <a:rPr lang="ru-RU" dirty="0" err="1" smtClean="0"/>
              <a:t>уникайте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заставляє</a:t>
            </a:r>
            <a:r>
              <a:rPr lang="ru-RU" dirty="0" smtClean="0"/>
              <a:t> вас </a:t>
            </a:r>
            <a:r>
              <a:rPr lang="ru-RU" dirty="0" err="1" smtClean="0"/>
              <a:t>діяти</a:t>
            </a:r>
            <a:r>
              <a:rPr lang="ru-RU" dirty="0" smtClean="0"/>
              <a:t> по старому.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3712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295561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                               </a:t>
            </a:r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 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4489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Добавьте заголовок слайда — 14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7225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uk-UA" sz="2400" i="1" dirty="0" smtClean="0"/>
              <a:t>Даруй себе </a:t>
            </a:r>
            <a:r>
              <a:rPr lang="uk-UA" sz="2400" i="1" dirty="0" smtClean="0"/>
              <a:t>іншим</a:t>
            </a:r>
            <a:r>
              <a:rPr lang="uk-UA" sz="2400" i="1" dirty="0" smtClean="0"/>
              <a:t> </a:t>
            </a:r>
            <a:r>
              <a:rPr lang="uk-UA" sz="2400" i="1" dirty="0" smtClean="0"/>
              <a:t>! Будь терплячим і будь готовим до </a:t>
            </a:r>
            <a:r>
              <a:rPr lang="uk-UA" sz="2400" i="1" dirty="0" smtClean="0"/>
              <a:t>спілкування</a:t>
            </a:r>
            <a:r>
              <a:rPr lang="uk-UA" sz="2400" i="1" dirty="0" smtClean="0"/>
              <a:t>! </a:t>
            </a:r>
            <a:r>
              <a:rPr lang="uk-UA" sz="2400" i="1" dirty="0" smtClean="0"/>
              <a:t>Допоможи досягти успіху та відчути радість від його </a:t>
            </a:r>
            <a:r>
              <a:rPr lang="uk-UA" sz="2400" i="1" dirty="0" err="1" smtClean="0"/>
              <a:t>досягнення”</a:t>
            </a:r>
            <a:r>
              <a:rPr lang="uk-UA" sz="2400" i="1" dirty="0" smtClean="0"/>
              <a:t> (</a:t>
            </a:r>
            <a:r>
              <a:rPr lang="uk-UA" sz="2400" i="1" dirty="0" err="1" smtClean="0"/>
              <a:t>Амонашвілі</a:t>
            </a:r>
            <a:r>
              <a:rPr lang="uk-UA" sz="2400" i="1" dirty="0" smtClean="0"/>
              <a:t>)</a:t>
            </a:r>
            <a:endParaRPr lang="ru-RU" sz="2400" i="1" dirty="0"/>
          </a:p>
        </p:txBody>
      </p:sp>
      <p:pic>
        <p:nvPicPr>
          <p:cNvPr id="2" name="Рисунок 1" descr="Девочки пускают мыльные пузыри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 lnSpcReduction="20000"/>
          </a:bodyPr>
          <a:lstStyle>
            <a:defPPr>
              <a:defRPr lang="ru-RU"/>
            </a:defPPr>
          </a:lstStyle>
          <a:p>
            <a:pPr rtl="0"/>
            <a:r>
              <a:rPr lang="uk-UA" dirty="0" smtClean="0"/>
              <a:t>Одним з першочергових </a:t>
            </a:r>
            <a:r>
              <a:rPr lang="uk-UA" dirty="0" smtClean="0"/>
              <a:t>завдань </a:t>
            </a:r>
            <a:r>
              <a:rPr lang="uk-UA" dirty="0" smtClean="0"/>
              <a:t>навчання в часи війни є спілкування в класному колективі, допомога дітям в подоланні стресу війни. При цьому, психологічні знання можуть допомогти краще розуміти себе та інших, знаходити ресурси, долати незгоди.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66909" y="456330"/>
            <a:ext cx="2911348" cy="2868761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uk-UA" sz="2400" dirty="0" smtClean="0"/>
              <a:t>В </a:t>
            </a:r>
            <a:r>
              <a:rPr lang="uk-UA" sz="2400" dirty="0" err="1" smtClean="0"/>
              <a:t>челенджі</a:t>
            </a:r>
            <a:r>
              <a:rPr lang="uk-UA" sz="2400" dirty="0" smtClean="0"/>
              <a:t> розглядаються такі важливі і цікаві теми з психології, як досягнення успіху, боротьба з своїми недоліками, </a:t>
            </a:r>
            <a:r>
              <a:rPr lang="uk-UA" sz="2400" dirty="0" err="1" smtClean="0"/>
              <a:t>саморозуміння</a:t>
            </a:r>
            <a:r>
              <a:rPr lang="uk-UA" sz="2400" dirty="0" smtClean="0"/>
              <a:t> </a:t>
            </a:r>
            <a:endParaRPr lang="ru-RU" sz="2400" dirty="0"/>
          </a:p>
        </p:txBody>
      </p:sp>
      <p:pic>
        <p:nvPicPr>
          <p:cNvPr id="14" name="Рисунок 13" descr="Семья проезжает на велосипедах по осенним листьям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7900" y="720436"/>
            <a:ext cx="7502398" cy="4967032"/>
          </a:xfrm>
        </p:spPr>
      </p:pic>
      <p:pic>
        <p:nvPicPr>
          <p:cNvPr id="15" name="Рисунок 14" descr="Улыбающаяся девочка лежит в осенних листьях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pPr rtl="0"/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err="1" smtClean="0"/>
              <a:t>ятайте</a:t>
            </a:r>
            <a:r>
              <a:rPr lang="uk-UA" dirty="0" smtClean="0"/>
              <a:t>, що ваша безпека і самопочуття – це ваша допомога нашій країні в досягненні перемоги!</a:t>
            </a:r>
            <a:endParaRPr lang="ru-RU" dirty="0"/>
          </a:p>
        </p:txBody>
      </p:sp>
      <p:pic>
        <p:nvPicPr>
          <p:cNvPr id="2" name="Рисунок 1" descr="Две девочки играют под дождем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Рисунок 2" descr="Ярко раскрашенный зонтик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Рисунок 3" descr="Красные резиновые сапоги с белыми точками, стоящие под дождем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uk-UA" dirty="0" smtClean="0"/>
              <a:t>Захисти свою психіку – допоможи іншим</a:t>
            </a:r>
            <a:endParaRPr lang="ru-RU" dirty="0"/>
          </a:p>
        </p:txBody>
      </p:sp>
      <p:pic>
        <p:nvPicPr>
          <p:cNvPr id="17" name="Рисунок 16" descr="Семья на улице осенью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Рисунок 17" descr="Двое взрослых держат ребенка за руки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 lnSpcReduction="10000"/>
          </a:bodyPr>
          <a:lstStyle>
            <a:defPPr>
              <a:defRPr lang="ru-RU"/>
            </a:defPPr>
          </a:lstStyle>
          <a:p>
            <a:pPr rtl="0"/>
            <a:r>
              <a:rPr lang="uk-UA" dirty="0" smtClean="0"/>
              <a:t>В складні часи війни важливо володіти навичками керування стресом – </a:t>
            </a:r>
            <a:r>
              <a:rPr lang="uk-UA" dirty="0" err="1" smtClean="0"/>
              <a:t>резильєнтності</a:t>
            </a:r>
            <a:r>
              <a:rPr lang="uk-UA" dirty="0" smtClean="0"/>
              <a:t>. Для цього важливо приділяти час відпочинку, спілкуванню, знати про психологічні прийоми психологічної допомоги</a:t>
            </a:r>
            <a:endParaRPr lang="ru-RU" dirty="0"/>
          </a:p>
        </p:txBody>
      </p:sp>
      <p:pic>
        <p:nvPicPr>
          <p:cNvPr id="19" name="Рисунок 18" descr="Лежащая на качелях оранжевая тыква, на которой нарисовано улыбающееся лицо.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997528"/>
            <a:ext cx="9144000" cy="117763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uk-UA" dirty="0" smtClean="0"/>
              <a:t>Теми: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2646218"/>
            <a:ext cx="9144000" cy="3684244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uk-UA" dirty="0" smtClean="0"/>
              <a:t>Особистість, індивід, індивідуальність</a:t>
            </a:r>
          </a:p>
          <a:p>
            <a:pPr rtl="0"/>
            <a:r>
              <a:rPr lang="uk-UA" dirty="0" smtClean="0"/>
              <a:t>Свідомість і діяльність</a:t>
            </a:r>
          </a:p>
          <a:p>
            <a:pPr rtl="0"/>
            <a:r>
              <a:rPr lang="uk-UA" dirty="0" smtClean="0"/>
              <a:t>Навички </a:t>
            </a:r>
            <a:r>
              <a:rPr lang="uk-UA" dirty="0" err="1" smtClean="0"/>
              <a:t>самопрезентації</a:t>
            </a:r>
            <a:endParaRPr lang="uk-UA" dirty="0" smtClean="0"/>
          </a:p>
          <a:p>
            <a:pPr rtl="0"/>
            <a:r>
              <a:rPr lang="uk-UA" dirty="0" smtClean="0"/>
              <a:t>Правило 80/20</a:t>
            </a:r>
          </a:p>
          <a:p>
            <a:pPr rtl="0"/>
            <a:r>
              <a:rPr lang="uk-UA" dirty="0" smtClean="0"/>
              <a:t>7 навичок успішних людей</a:t>
            </a:r>
          </a:p>
          <a:p>
            <a:pPr rtl="0"/>
            <a:r>
              <a:rPr lang="uk-UA" dirty="0" smtClean="0"/>
              <a:t>Сила звичок</a:t>
            </a:r>
          </a:p>
          <a:p>
            <a:pPr rtl="0"/>
            <a:r>
              <a:rPr lang="uk-UA" dirty="0" smtClean="0"/>
              <a:t>Алгоритм прийняття рішень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9908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uk-UA" b="1" dirty="0" smtClean="0"/>
              <a:t>Особистість, індивід, індивідуальність</a:t>
            </a:r>
            <a:endParaRPr lang="ru-RU" b="1" dirty="0"/>
          </a:p>
        </p:txBody>
      </p:sp>
      <p:sp>
        <p:nvSpPr>
          <p:cNvPr id="5" name="Рисунок 4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5"/>
          </p:nvPr>
        </p:nvSpPr>
        <p:spPr>
          <a:xfrm>
            <a:off x="5111262" y="2113269"/>
            <a:ext cx="5439506" cy="3754261"/>
          </a:xfrm>
          <a:blipFill>
            <a:blip r:embed="rId3"/>
            <a:stretch>
              <a:fillRect/>
            </a:stretch>
          </a:blipFill>
        </p:spPr>
      </p:sp>
      <p:sp>
        <p:nvSpPr>
          <p:cNvPr id="4" name="Скругленный прямоугольник 3"/>
          <p:cNvSpPr/>
          <p:nvPr/>
        </p:nvSpPr>
        <p:spPr>
          <a:xfrm>
            <a:off x="1512277" y="2157046"/>
            <a:ext cx="3587261" cy="3786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Всі люди при народженні  є індивідами з фізичними особливостями, спадковістю;</a:t>
            </a:r>
          </a:p>
          <a:p>
            <a:pPr algn="ctr"/>
            <a:r>
              <a:rPr lang="uk-UA" dirty="0" smtClean="0"/>
              <a:t>В процесі розвитку людина набуває особистісних якостей характеру, поведінки і стає особистістю;</a:t>
            </a:r>
          </a:p>
          <a:p>
            <a:pPr algn="ctr"/>
            <a:r>
              <a:rPr lang="uk-UA" dirty="0" smtClean="0"/>
              <a:t>Індивідуальність – це неповторні риси темпераменту, характеру кожного</a:t>
            </a:r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uk-UA" sz="3200" b="1" dirty="0" smtClean="0"/>
              <a:t>Свідомість і діяльність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688123"/>
            <a:ext cx="9144000" cy="425547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uk-UA" dirty="0" smtClean="0"/>
              <a:t>Свідомість – особливість людської психіки, яка відрізняє людину від тварини…</a:t>
            </a:r>
          </a:p>
          <a:p>
            <a:pPr rtl="0"/>
            <a:r>
              <a:rPr lang="uk-UA" dirty="0" err="1" smtClean="0"/>
              <a:t>Свідоміть</a:t>
            </a:r>
            <a:r>
              <a:rPr lang="uk-UA" dirty="0" smtClean="0"/>
              <a:t> людини виявляється в діяльності…</a:t>
            </a:r>
          </a:p>
          <a:p>
            <a:pPr rtl="0"/>
            <a:r>
              <a:rPr lang="uk-UA" dirty="0" smtClean="0"/>
              <a:t>Діяльність людини соціальна…</a:t>
            </a:r>
          </a:p>
          <a:p>
            <a:pPr rtl="0"/>
            <a:r>
              <a:rPr lang="uk-UA" dirty="0" smtClean="0"/>
              <a:t>Цілеспрямовано діючи у відповідності з метою, дитина залучається до людської культури…</a:t>
            </a:r>
          </a:p>
          <a:p>
            <a:pPr rtl="0"/>
            <a:r>
              <a:rPr lang="uk-UA" dirty="0" smtClean="0"/>
              <a:t>Чим складніша мета – тим шлях потребує більше зусиль і часу…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8927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93812" y="-316522"/>
            <a:ext cx="9601202" cy="2203937"/>
          </a:xfrm>
        </p:spPr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Навички </a:t>
            </a:r>
            <a:r>
              <a:rPr lang="uk-UA" b="1" dirty="0" err="1" smtClean="0"/>
              <a:t>самопрезентації</a:t>
            </a:r>
            <a:r>
              <a:rPr lang="uk-UA" b="1" dirty="0" smtClean="0"/>
              <a:t>: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200" dirty="0" smtClean="0">
                <a:solidFill>
                  <a:schemeClr val="tx1"/>
                </a:solidFill>
              </a:rPr>
              <a:t>Будьте самим собою. Щирість завжди визиває симпатію</a:t>
            </a:r>
            <a:br>
              <a:rPr lang="uk-UA" sz="2200" dirty="0" smtClean="0">
                <a:solidFill>
                  <a:schemeClr val="tx1"/>
                </a:solidFill>
              </a:rPr>
            </a:br>
            <a:r>
              <a:rPr lang="uk-UA" sz="2200" dirty="0" smtClean="0">
                <a:solidFill>
                  <a:schemeClr val="tx1"/>
                </a:solidFill>
              </a:rPr>
              <a:t> Залучайте в комунікацію того, з ким ви говорите </a:t>
            </a:r>
            <a:br>
              <a:rPr lang="uk-UA" sz="2200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sz="2200" dirty="0" smtClean="0">
                <a:solidFill>
                  <a:schemeClr val="tx1"/>
                </a:solidFill>
              </a:rPr>
              <a:t>Привертайте увагу, зацікавте своєю розповіддю про себе. 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3"/>
          </p:nvPr>
        </p:nvSpPr>
        <p:spPr>
          <a:xfrm>
            <a:off x="2262554" y="1699845"/>
            <a:ext cx="3053127" cy="2133601"/>
          </a:xfrm>
          <a:blipFill>
            <a:blip r:embed="rId3"/>
            <a:stretch>
              <a:fillRect/>
            </a:stretch>
          </a:blipFill>
        </p:spPr>
      </p:sp>
      <p:sp>
        <p:nvSpPr>
          <p:cNvPr id="4" name="Рисунок 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4"/>
          </p:nvPr>
        </p:nvSpPr>
        <p:spPr>
          <a:blipFill>
            <a:blip r:embed="rId4"/>
            <a:stretch>
              <a:fillRect/>
            </a:stretch>
          </a:blipFill>
        </p:spPr>
      </p:sp>
      <p:sp>
        <p:nvSpPr>
          <p:cNvPr id="5" name="Рисунок 4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5"/>
          </p:nvPr>
        </p:nvSpPr>
        <p:spPr>
          <a:xfrm>
            <a:off x="1876865" y="4114800"/>
            <a:ext cx="3744269" cy="2250831"/>
          </a:xfrm>
          <a:blipFill>
            <a:blip r:embed="rId5"/>
            <a:stretch>
              <a:fillRect/>
            </a:stretch>
          </a:blipFill>
        </p:spPr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6"/>
          </p:nvPr>
        </p:nvSpPr>
        <p:spPr>
          <a:xfrm>
            <a:off x="6916615" y="4356100"/>
            <a:ext cx="2907324" cy="1917700"/>
          </a:xfrm>
          <a:blipFill>
            <a:blip r:embed="rId6"/>
            <a:stretch>
              <a:fillRect/>
            </a:stretch>
          </a:blipFill>
        </p:spPr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Привертайте увагу, зацікавте своєю розповіддю про себе.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6963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488835_win32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66061396_TF03488835_Win32" id="{5F7C7674-1E05-40DD-BC95-36D6418F145D}" vid="{3BDA0932-E957-44C3-AC93-2482EDE6EF84}"/>
    </a:ext>
  </a:extLst>
</a:theme>
</file>

<file path=ppt/theme/theme2.xml><?xml version="1.0" encoding="utf-8"?>
<a:theme xmlns:a="http://schemas.openxmlformats.org/drawingml/2006/main" name="Тема Offic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56B1D1-DDDD-48A2-A3CE-B6AAEA4C9C8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073ED61-35FB-43CD-8B16-96D13F3429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92DE79-34C8-4782-89AB-09FC15757C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tf03488835_win32</Template>
  <TotalTime>0</TotalTime>
  <Words>687</Words>
  <Application>Microsoft Office PowerPoint</Application>
  <PresentationFormat>Произвольный</PresentationFormat>
  <Paragraphs>75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tf03488835_win32</vt:lpstr>
      <vt:lpstr>Челенндж: “Знавці психології” (або: “Як з допомогою психологічних знань захистити себе і досягти успіху”)… </vt:lpstr>
      <vt:lpstr>Даруй себе іншим ! Будь терплячим і будь готовим до спілкування! Допоможи досягти успіху та відчути радість від його досягнення” (Амонашвілі)</vt:lpstr>
      <vt:lpstr>В челенджі розглядаються такі важливі і цікаві теми з психології, як досягнення успіху, боротьба з своїми недоліками, саморозуміння </vt:lpstr>
      <vt:lpstr>Пам’ятайте, що ваша безпека і самопочуття – це ваша допомога нашій країні в досягненні перемоги!</vt:lpstr>
      <vt:lpstr>Захисти свою психіку – допоможи іншим</vt:lpstr>
      <vt:lpstr>Теми:</vt:lpstr>
      <vt:lpstr>Особистість, індивід, індивідуальність</vt:lpstr>
      <vt:lpstr>Свідомість і діяльність</vt:lpstr>
      <vt:lpstr>    Навички самопрезентації:  Будьте самим собою. Щирість завжди визиває симпатію  Залучайте в комунікацію того, з ким ви говорите   Привертайте увагу, зацікавте своєю розповіддю про себе.  </vt:lpstr>
      <vt:lpstr>Навички успішних людей…  30 років тому вийшла книга Стівена Кові:  “ Навички високоефективних людей”, яка стала надзвичайно популярною, була перекладена  на 40 мов світу. Що ж це за навички ? Варто повчитися у цього автора… </vt:lpstr>
      <vt:lpstr>Принцип Парето (Правило 80/20)</vt:lpstr>
      <vt:lpstr>Алгоритм прийняття рішень</vt:lpstr>
      <vt:lpstr>Сила звички</vt:lpstr>
      <vt:lpstr>                               Дякую за увагу !</vt:lpstr>
      <vt:lpstr>Добавьте заголовок слайда —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2022-09-10T09:21:06Z</dcterms:created>
  <dcterms:modified xsi:type="dcterms:W3CDTF">2022-09-10T13:56:52Z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