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7" r:id="rId5"/>
    <p:sldId id="262" r:id="rId6"/>
    <p:sldId id="260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59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80" d="100"/>
          <a:sy n="80" d="100"/>
        </p:scale>
        <p:origin x="-10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image" Target="../media/image47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4.wmf"/><Relationship Id="rId11" Type="http://schemas.openxmlformats.org/officeDocument/2006/relationships/image" Target="../media/image46.wmf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2.bin"/><Relationship Id="rId4" Type="http://schemas.openxmlformats.org/officeDocument/2006/relationships/image" Target="../media/image43.wmf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5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52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54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5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8.bin"/><Relationship Id="rId18" Type="http://schemas.openxmlformats.org/officeDocument/2006/relationships/oleObject" Target="../embeddings/oleObject10.bin"/><Relationship Id="rId3" Type="http://schemas.openxmlformats.org/officeDocument/2006/relationships/oleObject" Target="../embeddings/oleObject3.bin"/><Relationship Id="rId21" Type="http://schemas.openxmlformats.org/officeDocument/2006/relationships/image" Target="../media/image19.wmf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5.wmf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wmf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14.wmf"/><Relationship Id="rId19" Type="http://schemas.openxmlformats.org/officeDocument/2006/relationships/image" Target="../media/image18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6.wmf"/><Relationship Id="rId22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oleObject" Target="../embeddings/oleObject16.bin"/><Relationship Id="rId3" Type="http://schemas.openxmlformats.org/officeDocument/2006/relationships/image" Target="../media/image26.png"/><Relationship Id="rId7" Type="http://schemas.openxmlformats.org/officeDocument/2006/relationships/image" Target="../media/image24.wmf"/><Relationship Id="rId12" Type="http://schemas.openxmlformats.org/officeDocument/2006/relationships/image" Target="../media/image28.png"/><Relationship Id="rId1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5.wmf"/><Relationship Id="rId5" Type="http://schemas.openxmlformats.org/officeDocument/2006/relationships/image" Target="../media/image16.wmf"/><Relationship Id="rId15" Type="http://schemas.openxmlformats.org/officeDocument/2006/relationships/oleObject" Target="../embeddings/oleObject17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548680"/>
            <a:ext cx="6984776" cy="2060848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3600" b="1" dirty="0">
                <a:solidFill>
                  <a:srgbClr val="FF0000"/>
                </a:solidFill>
              </a:rPr>
              <a:t>Корінь </a:t>
            </a:r>
            <a:r>
              <a:rPr lang="uk-UA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800" b="1" dirty="0">
                <a:solidFill>
                  <a:srgbClr val="FF0000"/>
                </a:solidFill>
              </a:rPr>
              <a:t>-го</a:t>
            </a:r>
            <a:r>
              <a:rPr lang="uk-UA" sz="3600" b="1" dirty="0">
                <a:solidFill>
                  <a:srgbClr val="FF0000"/>
                </a:solidFill>
              </a:rPr>
              <a:t> степеня. Арифметичний корінь </a:t>
            </a:r>
            <a:r>
              <a:rPr lang="uk-UA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800" b="1" dirty="0">
                <a:solidFill>
                  <a:srgbClr val="FF0000"/>
                </a:solidFill>
              </a:rPr>
              <a:t>-го</a:t>
            </a:r>
            <a:r>
              <a:rPr lang="uk-UA" sz="3600" b="1" dirty="0">
                <a:solidFill>
                  <a:srgbClr val="FF0000"/>
                </a:solidFill>
              </a:rPr>
              <a:t> сте­пеня і його властивості.</a:t>
            </a: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uk-UA" sz="36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9" y="3212976"/>
            <a:ext cx="3207859" cy="320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05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980" y="899941"/>
            <a:ext cx="4432530" cy="504056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l"/>
            <a:r>
              <a:rPr lang="uk-UA" sz="2000" dirty="0"/>
              <a:t>1. Знайдіть значення </a:t>
            </a:r>
            <a:r>
              <a:rPr lang="uk-UA" sz="2000" dirty="0" smtClean="0"/>
              <a:t>виразів:</a:t>
            </a:r>
            <a:endParaRPr lang="ru-RU" sz="2000" b="1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435614" y="323645"/>
            <a:ext cx="735516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>
                <a:solidFill>
                  <a:srgbClr val="FF0000"/>
                </a:solidFill>
              </a:rPr>
              <a:t>Виконання вправ</a:t>
            </a:r>
            <a:endParaRPr lang="ru-RU" sz="2700" b="1" dirty="0">
              <a:solidFill>
                <a:srgbClr val="FF000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435614" y="2132856"/>
            <a:ext cx="248831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000" dirty="0" smtClean="0"/>
              <a:t>2. Обчисліть</a:t>
            </a:r>
            <a:endParaRPr lang="ru-RU" sz="2000" b="1" dirty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546081" y="3429000"/>
            <a:ext cx="5296626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000" dirty="0" smtClean="0"/>
              <a:t>3. Знайдіть </a:t>
            </a:r>
            <a:r>
              <a:rPr lang="uk-UA" sz="2000" dirty="0"/>
              <a:t>корінь із степеня</a:t>
            </a:r>
            <a:endParaRPr lang="ru-RU" sz="2000" b="1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343088" y="5085184"/>
            <a:ext cx="4415778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000" dirty="0" smtClean="0"/>
              <a:t>4. </a:t>
            </a:r>
            <a:r>
              <a:rPr lang="uk-UA" sz="2000" dirty="0"/>
              <a:t>Спростіть </a:t>
            </a:r>
            <a:r>
              <a:rPr lang="uk-UA" sz="2000" dirty="0" smtClean="0"/>
              <a:t>вирази</a:t>
            </a:r>
            <a:endParaRPr lang="ru-RU" sz="20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081" y="1310445"/>
            <a:ext cx="71342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329" y="2636912"/>
            <a:ext cx="54673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088" y="4003073"/>
            <a:ext cx="58007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048" y="5733256"/>
            <a:ext cx="51720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8873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  <p:bldP spid="10" grpId="0"/>
      <p:bldP spid="14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/>
          <p:cNvSpPr txBox="1">
            <a:spLocks/>
          </p:cNvSpPr>
          <p:nvPr/>
        </p:nvSpPr>
        <p:spPr>
          <a:xfrm>
            <a:off x="1435614" y="323645"/>
            <a:ext cx="735516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 smtClean="0">
                <a:solidFill>
                  <a:srgbClr val="FF0000"/>
                </a:solidFill>
              </a:rPr>
              <a:t>Розв'яжіть рівняння</a:t>
            </a:r>
            <a:endParaRPr lang="ru-RU" sz="2700" b="1" dirty="0">
              <a:solidFill>
                <a:srgbClr val="FF0000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979113" y="2798669"/>
            <a:ext cx="71674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000" dirty="0" smtClean="0"/>
              <a:t>№2. </a:t>
            </a:r>
            <a:endParaRPr lang="ru-RU" sz="2000" b="1" dirty="0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979113" y="1038119"/>
            <a:ext cx="71674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000" dirty="0" smtClean="0"/>
              <a:t>№1. </a:t>
            </a:r>
            <a:endParaRPr lang="ru-RU" sz="20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850" y="1520361"/>
            <a:ext cx="6423006" cy="972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834" y="3375272"/>
            <a:ext cx="6480720" cy="626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917" y="4794299"/>
            <a:ext cx="63055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4276335" y="4100454"/>
            <a:ext cx="2122299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/>
              <a:t>Додатково </a:t>
            </a:r>
            <a:endParaRPr lang="ru-RU" sz="2000" b="1" dirty="0"/>
          </a:p>
        </p:txBody>
      </p: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5589240"/>
            <a:ext cx="1288511" cy="56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258385" y="5686888"/>
            <a:ext cx="2393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Розв'яжіть рівняння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6769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7" grpId="0"/>
      <p:bldP spid="15" grpId="0"/>
      <p:bldP spid="1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562074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Готуємось до ЗНО</a:t>
            </a:r>
            <a:endParaRPr lang="uk-UA" b="1" dirty="0">
              <a:solidFill>
                <a:srgbClr val="C00000"/>
              </a:solidFill>
            </a:endParaRPr>
          </a:p>
        </p:txBody>
      </p:sp>
      <p:pic>
        <p:nvPicPr>
          <p:cNvPr id="12311" name="Picture 23" descr="C:\Users\oksana\Downloads\зно математика\зно математика\обчислення\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24744"/>
            <a:ext cx="5249008" cy="95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 descr="C:\Users\oksana\Downloads\зно математика\зно математика\обчислення\4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8"/>
            <a:ext cx="5258534" cy="10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197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562074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b="1">
                <a:solidFill>
                  <a:srgbClr val="C00000"/>
                </a:solidFill>
              </a:rPr>
              <a:t>Т</a:t>
            </a:r>
            <a:r>
              <a:rPr lang="uk-UA" b="1" smtClean="0">
                <a:solidFill>
                  <a:srgbClr val="C00000"/>
                </a:solidFill>
              </a:rPr>
              <a:t>ест</a:t>
            </a:r>
            <a:endParaRPr lang="uk-UA" b="1" dirty="0">
              <a:solidFill>
                <a:srgbClr val="C00000"/>
              </a:solidFill>
            </a:endParaRPr>
          </a:p>
        </p:txBody>
      </p:sp>
      <p:pic>
        <p:nvPicPr>
          <p:cNvPr id="12310" name="Picture 2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" r="5964"/>
          <a:stretch/>
        </p:blipFill>
        <p:spPr bwMode="auto">
          <a:xfrm>
            <a:off x="1534810" y="980728"/>
            <a:ext cx="7017457" cy="36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614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7497" y="620688"/>
            <a:ext cx="7355160" cy="562074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Усно</a:t>
            </a:r>
            <a:endParaRPr lang="uk-UA" b="1" dirty="0">
              <a:solidFill>
                <a:srgbClr val="C00000"/>
              </a:solidFill>
            </a:endParaRPr>
          </a:p>
        </p:txBody>
      </p:sp>
      <p:pic>
        <p:nvPicPr>
          <p:cNvPr id="13326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134" y="1484784"/>
            <a:ext cx="6401887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640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3231" y="260648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FF0000"/>
                </a:solidFill>
              </a:rPr>
              <a:t>Порівняння коренів </a:t>
            </a:r>
            <a:r>
              <a:rPr lang="uk-UA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3200" b="1" dirty="0">
                <a:solidFill>
                  <a:srgbClr val="FF0000"/>
                </a:solidFill>
              </a:rPr>
              <a:t>-го</a:t>
            </a:r>
            <a:r>
              <a:rPr lang="uk-UA" sz="3600" b="1" dirty="0">
                <a:solidFill>
                  <a:srgbClr val="FF0000"/>
                </a:solidFill>
              </a:rPr>
              <a:t> степеня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412776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dirty="0"/>
              <a:t> Для будь-яких чисел а і b, таких що </a:t>
            </a:r>
            <a:r>
              <a:rPr lang="uk-UA" sz="2000" b="1" dirty="0">
                <a:solidFill>
                  <a:srgbClr val="FF0000"/>
                </a:solidFill>
              </a:rPr>
              <a:t>0≤ а&lt; b</a:t>
            </a:r>
            <a:r>
              <a:rPr lang="uk-UA" sz="2000" b="1" dirty="0"/>
              <a:t>, виконується нерівність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6196999"/>
              </p:ext>
            </p:extLst>
          </p:nvPr>
        </p:nvGraphicFramePr>
        <p:xfrm>
          <a:off x="4644008" y="1958533"/>
          <a:ext cx="1057096" cy="410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4" name="Формула" r:id="rId3" imgW="583947" imgH="228501" progId="Equation.3">
                  <p:embed/>
                </p:oleObj>
              </mc:Choice>
              <mc:Fallback>
                <p:oleObj name="Формула" r:id="rId3" imgW="583947" imgH="228501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1958533"/>
                        <a:ext cx="1057096" cy="41040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514711" y="2708920"/>
            <a:ext cx="15135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</a:rPr>
              <a:t>Приклад 1</a:t>
            </a: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326756"/>
              </p:ext>
            </p:extLst>
          </p:nvPr>
        </p:nvGraphicFramePr>
        <p:xfrm>
          <a:off x="3800528" y="3006244"/>
          <a:ext cx="54788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5" name="Формула" r:id="rId5" imgW="241091" imgH="215713" progId="Equation.3">
                  <p:embed/>
                </p:oleObj>
              </mc:Choice>
              <mc:Fallback>
                <p:oleObj name="Формула" r:id="rId5" imgW="241091" imgH="21571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0528" y="3006244"/>
                        <a:ext cx="547887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5867587"/>
              </p:ext>
            </p:extLst>
          </p:nvPr>
        </p:nvGraphicFramePr>
        <p:xfrm>
          <a:off x="4748876" y="3048000"/>
          <a:ext cx="510344" cy="510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6" name="Формула" r:id="rId7" imgW="228600" imgH="228600" progId="Equation.3">
                  <p:embed/>
                </p:oleObj>
              </mc:Choice>
              <mc:Fallback>
                <p:oleObj name="Формула" r:id="rId7" imgW="2286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8876" y="3048000"/>
                        <a:ext cx="510344" cy="5103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481796" y="3140968"/>
            <a:ext cx="21948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Порівняти числа</a:t>
            </a: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uk-UA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5976" y="3131676"/>
            <a:ext cx="240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b="1" dirty="0"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і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331640" y="3861048"/>
            <a:ext cx="7668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Запишемо числа у вигляді коренів з одним і тим же показником:</a:t>
            </a: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129" y="4365104"/>
            <a:ext cx="18954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976450"/>
              </p:ext>
            </p:extLst>
          </p:nvPr>
        </p:nvGraphicFramePr>
        <p:xfrm>
          <a:off x="6660232" y="5310128"/>
          <a:ext cx="1441400" cy="432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7" name="Формула" r:id="rId10" imgW="761669" imgH="228501" progId="Equation.3">
                  <p:embed/>
                </p:oleObj>
              </mc:Choice>
              <mc:Fallback>
                <p:oleObj name="Формула" r:id="rId10" imgW="761669" imgH="228501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5310128"/>
                        <a:ext cx="1441400" cy="4324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79212" y="5373216"/>
            <a:ext cx="4172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 З нерівності 32 &gt; 27 випливає, що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737859" y="6021288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О</a:t>
            </a:r>
            <a:r>
              <a:rPr lang="uk-UA" dirty="0" smtClean="0"/>
              <a:t>тже </a:t>
            </a:r>
            <a:endParaRPr lang="uk-UA" dirty="0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0411973"/>
              </p:ext>
            </p:extLst>
          </p:nvPr>
        </p:nvGraphicFramePr>
        <p:xfrm>
          <a:off x="3549650" y="5862638"/>
          <a:ext cx="129698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8" name="Формула" r:id="rId12" imgW="571320" imgH="228600" progId="Equation.3">
                  <p:embed/>
                </p:oleObj>
              </mc:Choice>
              <mc:Fallback>
                <p:oleObj name="Формула" r:id="rId12" imgW="571320" imgH="228600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50" y="5862638"/>
                        <a:ext cx="1296988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9084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2" grpId="0"/>
      <p:bldP spid="14" grpId="0"/>
      <p:bldP spid="15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39" y="260648"/>
            <a:ext cx="7416825" cy="1143000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FF0000"/>
                </a:solidFill>
              </a:rPr>
              <a:t>Винесення множника </a:t>
            </a:r>
            <a:r>
              <a:rPr lang="uk-UA" sz="3200" b="1" dirty="0" smtClean="0">
                <a:solidFill>
                  <a:srgbClr val="FF0000"/>
                </a:solidFill>
              </a:rPr>
              <a:t/>
            </a:r>
            <a:br>
              <a:rPr lang="uk-UA" sz="3200" b="1" dirty="0" smtClean="0">
                <a:solidFill>
                  <a:srgbClr val="FF0000"/>
                </a:solidFill>
              </a:rPr>
            </a:br>
            <a:r>
              <a:rPr lang="uk-UA" sz="3200" b="1" dirty="0" smtClean="0">
                <a:solidFill>
                  <a:srgbClr val="FF0000"/>
                </a:solidFill>
              </a:rPr>
              <a:t>з-під </a:t>
            </a:r>
            <a:r>
              <a:rPr lang="uk-UA" sz="3200" b="1" dirty="0">
                <a:solidFill>
                  <a:srgbClr val="FF0000"/>
                </a:solidFill>
              </a:rPr>
              <a:t>знака </a:t>
            </a:r>
            <a:r>
              <a:rPr lang="uk-UA" sz="3200" b="1" dirty="0" smtClean="0">
                <a:solidFill>
                  <a:srgbClr val="FF0000"/>
                </a:solidFill>
              </a:rPr>
              <a:t>кореня</a:t>
            </a:r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3366166"/>
            <a:ext cx="7056784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dirty="0"/>
              <a:t>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1514711" y="2708920"/>
            <a:ext cx="15135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</a:rPr>
              <a:t>Приклад </a:t>
            </a:r>
            <a:r>
              <a:rPr lang="uk-UA" sz="2000" b="1" dirty="0" smtClean="0">
                <a:solidFill>
                  <a:srgbClr val="0070C0"/>
                </a:solidFill>
              </a:rPr>
              <a:t>2</a:t>
            </a:r>
            <a:endParaRPr lang="uk-UA" sz="2000" b="1" dirty="0">
              <a:solidFill>
                <a:srgbClr val="0070C0"/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9112375"/>
              </p:ext>
            </p:extLst>
          </p:nvPr>
        </p:nvGraphicFramePr>
        <p:xfrm>
          <a:off x="2256903" y="3637975"/>
          <a:ext cx="67945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6" name="Формула" r:id="rId3" imgW="304560" imgH="228600" progId="Equation.3">
                  <p:embed/>
                </p:oleObj>
              </mc:Choice>
              <mc:Fallback>
                <p:oleObj name="Формула" r:id="rId3" imgW="304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6903" y="3637975"/>
                        <a:ext cx="679450" cy="5095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481796" y="3140968"/>
            <a:ext cx="46666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/>
              <a:t>Винесіть множник з-під знака кореня: </a:t>
            </a:r>
            <a:endParaRPr kumimoji="0" lang="uk-UA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38387"/>
              </p:ext>
            </p:extLst>
          </p:nvPr>
        </p:nvGraphicFramePr>
        <p:xfrm>
          <a:off x="2036128" y="1484784"/>
          <a:ext cx="1688001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7" name="Формула" r:id="rId5" imgW="698197" imgH="266584" progId="Equation.3">
                  <p:embed/>
                </p:oleObj>
              </mc:Choice>
              <mc:Fallback>
                <p:oleObj name="Формула" r:id="rId5" imgW="698197" imgH="266584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6128" y="1484784"/>
                        <a:ext cx="1688001" cy="64807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n w="1905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8493683"/>
              </p:ext>
            </p:extLst>
          </p:nvPr>
        </p:nvGraphicFramePr>
        <p:xfrm>
          <a:off x="4860032" y="1484784"/>
          <a:ext cx="2073830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8" name="Формула" r:id="rId7" imgW="812447" imgH="253890" progId="Equation.3">
                  <p:embed/>
                </p:oleObj>
              </mc:Choice>
              <mc:Fallback>
                <p:oleObj name="Формула" r:id="rId7" imgW="812447" imgH="25389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1484784"/>
                        <a:ext cx="2073830" cy="64807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n w="1905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282557"/>
              </p:ext>
            </p:extLst>
          </p:nvPr>
        </p:nvGraphicFramePr>
        <p:xfrm>
          <a:off x="2347229" y="4293096"/>
          <a:ext cx="13620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9" name="Формула" r:id="rId9" imgW="749160" imgH="266400" progId="Equation.3">
                  <p:embed/>
                </p:oleObj>
              </mc:Choice>
              <mc:Fallback>
                <p:oleObj name="Формула" r:id="rId9" imgW="749160" imgH="2664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7229" y="4293096"/>
                        <a:ext cx="1362075" cy="495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407120"/>
              </p:ext>
            </p:extLst>
          </p:nvPr>
        </p:nvGraphicFramePr>
        <p:xfrm>
          <a:off x="2978323" y="3626100"/>
          <a:ext cx="2817813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0" name="Формула" r:id="rId11" imgW="1244520" imgH="228600" progId="Equation.3">
                  <p:embed/>
                </p:oleObj>
              </mc:Choice>
              <mc:Fallback>
                <p:oleObj name="Формула" r:id="rId11" imgW="1244520" imgH="2286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323" y="3626100"/>
                        <a:ext cx="2817813" cy="517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411854"/>
              </p:ext>
            </p:extLst>
          </p:nvPr>
        </p:nvGraphicFramePr>
        <p:xfrm>
          <a:off x="2734039" y="5085184"/>
          <a:ext cx="525401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1" name="Формула" r:id="rId13" imgW="2159000" imgH="266700" progId="Equation.3">
                  <p:embed/>
                </p:oleObj>
              </mc:Choice>
              <mc:Fallback>
                <p:oleObj name="Формула" r:id="rId13" imgW="2159000" imgH="2667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4039" y="5085184"/>
                        <a:ext cx="5254012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1749657" y="3682513"/>
            <a:ext cx="425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а)</a:t>
            </a:r>
            <a:endParaRPr lang="uk-UA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836086" y="4365104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б</a:t>
            </a:r>
            <a:r>
              <a:rPr lang="uk-UA" b="1" dirty="0" smtClean="0">
                <a:solidFill>
                  <a:srgbClr val="0070C0"/>
                </a:solidFill>
              </a:rPr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9268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/>
      <p:bldP spid="27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39" y="260648"/>
            <a:ext cx="7416825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0000"/>
                </a:solidFill>
              </a:rPr>
              <a:t>Звільнення </a:t>
            </a:r>
            <a:r>
              <a:rPr lang="uk-UA" sz="3200" b="1" dirty="0">
                <a:solidFill>
                  <a:srgbClr val="FF0000"/>
                </a:solidFill>
              </a:rPr>
              <a:t>від ірраціональності в </a:t>
            </a:r>
            <a:r>
              <a:rPr lang="uk-UA" sz="3200" b="1" dirty="0" smtClean="0">
                <a:solidFill>
                  <a:srgbClr val="FF0000"/>
                </a:solidFill>
              </a:rPr>
              <a:t>знаменнику (чисельнику)</a:t>
            </a:r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3366166"/>
            <a:ext cx="7056784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dirty="0"/>
              <a:t>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2335510" y="3792736"/>
            <a:ext cx="15135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</a:rPr>
              <a:t>Приклад </a:t>
            </a:r>
            <a:r>
              <a:rPr lang="en-US" sz="2000" b="1" dirty="0" smtClean="0">
                <a:solidFill>
                  <a:srgbClr val="0070C0"/>
                </a:solidFill>
              </a:rPr>
              <a:t>3</a:t>
            </a:r>
            <a:endParaRPr lang="uk-UA" sz="2000" b="1" dirty="0">
              <a:solidFill>
                <a:srgbClr val="0070C0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302595" y="4209395"/>
            <a:ext cx="63738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dirty="0"/>
              <a:t>Звільніться від ірраціональності в </a:t>
            </a:r>
            <a:r>
              <a:rPr lang="uk-UA" sz="2000" b="1" dirty="0" smtClean="0"/>
              <a:t>знаменнику:  </a:t>
            </a:r>
            <a:endParaRPr kumimoji="0" lang="uk-UA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>
            <a:off x="2572058" y="5016872"/>
            <a:ext cx="425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а)</a:t>
            </a:r>
            <a:endParaRPr lang="uk-UA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168663" y="5063365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б</a:t>
            </a:r>
            <a:r>
              <a:rPr lang="uk-UA" b="1" dirty="0" smtClean="0">
                <a:solidFill>
                  <a:srgbClr val="0070C0"/>
                </a:solidFill>
              </a:rPr>
              <a:t>)</a:t>
            </a:r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22508" y="2118767"/>
                <a:ext cx="6768626" cy="650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ru-RU" sz="2400" i="1">
                                  <a:latin typeface="Cambria Math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e>
                          </m:rad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±</m:t>
                          </m:r>
                          <m:rad>
                            <m:ra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ru-RU" sz="2400" i="1">
                                  <a:latin typeface="Cambria Math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ru-RU" sz="2400" i="1">
                                  <a:latin typeface="Cambria Math"/>
                                </a:rPr>
                                <m:t>3</m:t>
                              </m:r>
                            </m:deg>
                            <m:e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∓</m:t>
                          </m:r>
                          <m:rad>
                            <m:ra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ru-RU" sz="2400" i="1">
                                  <a:latin typeface="Cambria Math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</m:e>
                          </m:rad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ru-RU" sz="2400" i="1">
                                  <a:latin typeface="Cambria Math"/>
                                </a:rPr>
                                <m:t>3</m:t>
                              </m:r>
                            </m:deg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𝑎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±</m:t>
                      </m:r>
                      <m:r>
                        <a:rPr lang="en-US" sz="2400" i="1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2508" y="2118767"/>
                <a:ext cx="6768626" cy="6504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844880" y="2769266"/>
                <a:ext cx="6768626" cy="542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e>
                          </m:rad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e>
                          </m:rad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</m:e>
                          </m:rad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𝑎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880" y="2769266"/>
                <a:ext cx="6768626" cy="5422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9525376"/>
              </p:ext>
            </p:extLst>
          </p:nvPr>
        </p:nvGraphicFramePr>
        <p:xfrm>
          <a:off x="3092288" y="4711727"/>
          <a:ext cx="539552" cy="847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7" name="Формула" r:id="rId6" imgW="266584" imgH="418918" progId="Equation.3">
                  <p:embed/>
                </p:oleObj>
              </mc:Choice>
              <mc:Fallback>
                <p:oleObj name="Формула" r:id="rId6" imgW="266584" imgH="418918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288" y="4711727"/>
                        <a:ext cx="539552" cy="8478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565033"/>
              </p:ext>
            </p:extLst>
          </p:nvPr>
        </p:nvGraphicFramePr>
        <p:xfrm>
          <a:off x="5032759" y="4813835"/>
          <a:ext cx="1074993" cy="775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8" name="Формула" r:id="rId8" imgW="583947" imgH="418918" progId="Equation.3">
                  <p:embed/>
                </p:oleObj>
              </mc:Choice>
              <mc:Fallback>
                <p:oleObj name="Формула" r:id="rId8" imgW="583947" imgH="418918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759" y="4813835"/>
                        <a:ext cx="1074993" cy="7754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Прямая со стрелкой 19"/>
          <p:cNvCxnSpPr/>
          <p:nvPr/>
        </p:nvCxnSpPr>
        <p:spPr>
          <a:xfrm flipH="1" flipV="1">
            <a:off x="4168663" y="3311466"/>
            <a:ext cx="611008" cy="477574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4768773" y="3311466"/>
            <a:ext cx="442325" cy="477574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3707904" y="1628800"/>
            <a:ext cx="514145" cy="481003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211960" y="1651853"/>
            <a:ext cx="566826" cy="481003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4501385" y="1496005"/>
            <a:ext cx="36006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взаємно </a:t>
            </a:r>
            <a:r>
              <a:rPr lang="ru-RU" sz="2000" b="1" dirty="0" smtClean="0">
                <a:solidFill>
                  <a:srgbClr val="0070C0"/>
                </a:solidFill>
              </a:rPr>
              <a:t>спряжені вирази</a:t>
            </a:r>
            <a:r>
              <a:rPr lang="ru-RU" b="1" dirty="0"/>
              <a:t>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1024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/>
      <p:bldP spid="27" grpId="0"/>
      <p:bldP spid="29" grpId="0"/>
      <p:bldP spid="8" grpId="0"/>
      <p:bldP spid="28" grpId="0"/>
      <p:bldP spid="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0780" y="43134"/>
            <a:ext cx="7416825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0000"/>
                </a:solidFill>
              </a:rPr>
              <a:t>Виконання вправ</a:t>
            </a:r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3366166"/>
            <a:ext cx="7056784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dirty="0"/>
              <a:t>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991" y="997328"/>
            <a:ext cx="53721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53020"/>
            <a:ext cx="3672408" cy="82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2492296"/>
            <a:ext cx="75608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2200" dirty="0" smtClean="0"/>
              <a:t>3. Звільніться </a:t>
            </a:r>
            <a:r>
              <a:rPr lang="uk-UA" sz="2200" dirty="0"/>
              <a:t>від ірраціональності в знаменнику:  </a:t>
            </a:r>
            <a:endParaRPr lang="uk-UA" alt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402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562074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Готуємось до ЗНО</a:t>
            </a:r>
            <a:endParaRPr lang="uk-UA" b="1" dirty="0">
              <a:solidFill>
                <a:srgbClr val="C00000"/>
              </a:solidFill>
            </a:endParaRPr>
          </a:p>
        </p:txBody>
      </p:sp>
      <p:pic>
        <p:nvPicPr>
          <p:cNvPr id="19458" name="Picture 2" descr="C:\Users\oksana\Downloads\зно математика\зно математика\обчислення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1238196"/>
            <a:ext cx="6419477" cy="139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oksana\Downloads\зно математика\зно математика\обчислення\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52936"/>
            <a:ext cx="6419477" cy="132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oksana\Downloads\зно математика\зно математика\обчислення\2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437112"/>
            <a:ext cx="5184576" cy="9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915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562074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Усно</a:t>
            </a:r>
            <a:endParaRPr lang="uk-UA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31640" y="1196752"/>
                <a:ext cx="7632848" cy="49971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k-UA" sz="2400" b="1" dirty="0" smtClean="0"/>
                  <a:t>1. Чому дорівнює квадратний корінь з чисел:</a:t>
                </a:r>
                <a:endParaRPr lang="ru-RU" sz="2400" b="1" dirty="0" smtClean="0"/>
              </a:p>
              <a:p>
                <a:pPr marL="0" indent="0">
                  <a:buNone/>
                </a:pPr>
                <a:r>
                  <a:rPr lang="uk-UA" sz="2400" b="1" dirty="0" smtClean="0"/>
                  <a:t>а) 25;      б)16;      в) 100;     г) 0;       д) -10?</a:t>
                </a:r>
                <a:endParaRPr lang="ru-RU" sz="2400" b="1" dirty="0" smtClean="0"/>
              </a:p>
              <a:p>
                <a:pPr marL="0" indent="0">
                  <a:buNone/>
                </a:pPr>
                <a:r>
                  <a:rPr lang="uk-UA" sz="2400" b="1" dirty="0"/>
                  <a:t>2</a:t>
                </a:r>
                <a:r>
                  <a:rPr lang="uk-UA" sz="2400" b="1" dirty="0" smtClean="0"/>
                  <a:t>. </a:t>
                </a:r>
                <a:r>
                  <a:rPr lang="uk-UA" sz="2400" b="1" dirty="0"/>
                  <a:t>Обчисліть значення </a:t>
                </a:r>
                <a:r>
                  <a:rPr lang="uk-UA" sz="2400" b="1" dirty="0" smtClean="0"/>
                  <a:t>виразу</a:t>
                </a:r>
              </a:p>
              <a:p>
                <a:pPr marL="0" indent="0">
                  <a:buNone/>
                </a:pPr>
                <a:endParaRPr lang="uk-UA" sz="2400" dirty="0" smtClean="0"/>
              </a:p>
              <a:p>
                <a:pPr marL="0" indent="0">
                  <a:buNone/>
                </a:pPr>
                <a:endParaRPr lang="uk-UA" sz="2400" dirty="0" smtClean="0"/>
              </a:p>
              <a:p>
                <a:pPr marL="0" indent="0">
                  <a:buNone/>
                </a:pPr>
                <a:r>
                  <a:rPr lang="uk-UA" sz="2400" b="1" dirty="0"/>
                  <a:t>3</a:t>
                </a:r>
                <a:r>
                  <a:rPr lang="uk-UA" sz="2400" b="1" dirty="0" smtClean="0"/>
                  <a:t>. </a:t>
                </a:r>
                <a:r>
                  <a:rPr lang="uk-UA" sz="2400" b="1" dirty="0"/>
                  <a:t>Я</a:t>
                </a:r>
                <a:r>
                  <a:rPr lang="uk-UA" sz="2400" b="1" dirty="0" smtClean="0"/>
                  <a:t>кі вирази є </a:t>
                </a:r>
                <a:r>
                  <a:rPr lang="uk-UA" sz="2400" b="1" dirty="0"/>
                  <a:t>правильними</a:t>
                </a:r>
                <a:r>
                  <a:rPr lang="uk-UA" sz="2400" b="1" dirty="0" smtClean="0"/>
                  <a:t>:</a:t>
                </a:r>
              </a:p>
              <a:p>
                <a:pPr marL="0" indent="0">
                  <a:buNone/>
                </a:pPr>
                <a:r>
                  <a:rPr lang="uk-UA" sz="2400" dirty="0"/>
                  <a:t>а)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4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/>
                          </a:rPr>
                          <m:t>25</m:t>
                        </m:r>
                      </m:e>
                    </m:rad>
                  </m:oMath>
                </a14:m>
                <a:r>
                  <a:rPr lang="uk-UA" sz="2400" dirty="0" smtClean="0"/>
                  <a:t>=</a:t>
                </a:r>
                <a:r>
                  <a:rPr lang="uk-UA" sz="2400" dirty="0"/>
                  <a:t>5;  б) 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4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/>
                          </a:rPr>
                          <m:t>25</m:t>
                        </m:r>
                      </m:e>
                    </m:rad>
                  </m:oMath>
                </a14:m>
                <a:r>
                  <a:rPr lang="uk-UA" sz="2400" dirty="0"/>
                  <a:t> = - 5;  в)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4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/>
                          </a:rPr>
                          <m:t>−16</m:t>
                        </m:r>
                      </m:e>
                    </m:rad>
                  </m:oMath>
                </a14:m>
                <a:r>
                  <a:rPr lang="uk-UA" sz="2400" dirty="0"/>
                  <a:t>= </a:t>
                </a:r>
                <a:r>
                  <a:rPr lang="uk-UA" sz="2400" i="1" dirty="0"/>
                  <a:t>-</a:t>
                </a:r>
                <a:r>
                  <a:rPr lang="uk-UA" sz="2400" dirty="0"/>
                  <a:t> 4;  г)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4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/>
                          </a:rPr>
                          <m:t>−25</m:t>
                        </m:r>
                      </m:e>
                    </m:rad>
                  </m:oMath>
                </a14:m>
                <a:r>
                  <a:rPr lang="uk-UA" sz="2400" dirty="0" smtClean="0"/>
                  <a:t> = 5</a:t>
                </a:r>
                <a:endParaRPr lang="ru-RU" sz="2400" b="1" dirty="0"/>
              </a:p>
              <a:p>
                <a:pPr marL="0" indent="0">
                  <a:buNone/>
                </a:pPr>
                <a:endParaRPr lang="ru-RU" sz="2400" b="1" dirty="0" smtClean="0"/>
              </a:p>
              <a:p>
                <a:pPr marL="0" indent="0">
                  <a:buNone/>
                </a:pPr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31640" y="1196752"/>
                <a:ext cx="7632848" cy="4997152"/>
              </a:xfrm>
              <a:blipFill rotWithShape="1">
                <a:blip r:embed="rId3"/>
                <a:stretch>
                  <a:fillRect l="-1197" t="-97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36912"/>
            <a:ext cx="3672408" cy="755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783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1196752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2800" b="1" i="1" dirty="0"/>
              <a:t>Означення</a:t>
            </a:r>
            <a:r>
              <a:rPr lang="uk-UA" sz="2800" dirty="0"/>
              <a:t> арифметичного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uk-UA" sz="2800" dirty="0"/>
              <a:t>квадратного кореня з числа </a:t>
            </a:r>
            <a:r>
              <a:rPr lang="uk-UA" sz="2800" i="1" dirty="0"/>
              <a:t>а</a:t>
            </a:r>
            <a:r>
              <a:rPr lang="uk-UA" sz="2800" dirty="0"/>
              <a:t>: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193" y="1851247"/>
            <a:ext cx="2592288" cy="92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999460" y="2602939"/>
            <a:ext cx="2227468" cy="7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3136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ru-RU" sz="2800" dirty="0">
                <a:latin typeface="+mj-lt"/>
                <a:ea typeface="+mj-ea"/>
                <a:cs typeface="+mj-cs"/>
              </a:rPr>
              <a:t>Тотожності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564" y="3089316"/>
            <a:ext cx="19050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282554" y="3933056"/>
            <a:ext cx="3785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>
                <a:latin typeface="+mj-lt"/>
                <a:ea typeface="+mj-ea"/>
                <a:cs typeface="+mj-cs"/>
              </a:rPr>
              <a:t>Основні властивості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639" y="4600292"/>
            <a:ext cx="299085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1435614" y="323645"/>
            <a:ext cx="735516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>
                <a:solidFill>
                  <a:srgbClr val="C00000"/>
                </a:solidFill>
              </a:rPr>
              <a:t>Повторення</a:t>
            </a:r>
            <a:endParaRPr lang="uk-U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448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55160" cy="504056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Корінь </a:t>
            </a:r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3600" b="1" dirty="0">
                <a:solidFill>
                  <a:srgbClr val="FF0000"/>
                </a:solidFill>
              </a:rPr>
              <a:t>-го</a:t>
            </a:r>
            <a:r>
              <a:rPr lang="uk-UA" b="1" dirty="0">
                <a:solidFill>
                  <a:srgbClr val="FF0000"/>
                </a:solidFill>
              </a:rPr>
              <a:t> степеня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980728"/>
            <a:ext cx="7355160" cy="17281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/>
              <a:t>Коренем </a:t>
            </a:r>
            <a:r>
              <a:rPr lang="uk-UA" sz="4000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</a:t>
            </a:r>
            <a:r>
              <a:rPr lang="uk-UA" b="1" dirty="0"/>
              <a:t>-го степеня із дійсного числа </a:t>
            </a:r>
            <a:r>
              <a:rPr lang="uk-UA" b="1" i="1" dirty="0"/>
              <a:t>а</a:t>
            </a:r>
            <a:r>
              <a:rPr lang="uk-UA" b="1" dirty="0"/>
              <a:t> називається число, </a:t>
            </a:r>
            <a:r>
              <a:rPr lang="en-US" sz="4000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</a:t>
            </a:r>
            <a:r>
              <a:rPr lang="uk-UA" b="1" dirty="0"/>
              <a:t>-й степінь якого дорівнює </a:t>
            </a:r>
            <a:r>
              <a:rPr lang="uk-UA" b="1" i="1" dirty="0"/>
              <a:t>а.</a:t>
            </a:r>
            <a:endParaRPr lang="ru-RU" b="1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621730"/>
              </p:ext>
            </p:extLst>
          </p:nvPr>
        </p:nvGraphicFramePr>
        <p:xfrm>
          <a:off x="3131840" y="2780928"/>
          <a:ext cx="3419475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Формула" r:id="rId3" imgW="1511280" imgH="761760" progId="Equation.3">
                  <p:embed/>
                </p:oleObj>
              </mc:Choice>
              <mc:Fallback>
                <p:oleObj name="Формула" r:id="rId3" imgW="1511280" imgH="7617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2780928"/>
                        <a:ext cx="3419475" cy="17272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 w="31750">
                        <a:solidFill>
                          <a:srgbClr val="FFFF66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47864" y="4869160"/>
                <a:ext cx="3240360" cy="1686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ru-RU" sz="2400" b="0" i="1" smtClean="0">
                              <a:latin typeface="Cambria Math"/>
                            </a:rPr>
                            <m:t>3</m:t>
                          </m:r>
                        </m:deg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8</m:t>
                          </m:r>
                        </m:e>
                      </m:rad>
                      <m:r>
                        <a:rPr lang="ru-RU" sz="2400" b="0" i="1" smtClean="0">
                          <a:latin typeface="Cambria Math"/>
                        </a:rPr>
                        <m:t>=2, бо</m:t>
                      </m:r>
                      <m:sSup>
                        <m:sSupPr>
                          <m:ctrlPr>
                            <a:rPr lang="ru-RU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  2</m:t>
                          </m:r>
                        </m:e>
                        <m:sup>
                          <m:r>
                            <a:rPr lang="ru-RU" sz="24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ru-RU" sz="2400" b="0" i="1" smtClean="0">
                          <a:latin typeface="Cambria Math"/>
                        </a:rPr>
                        <m:t>=8</m:t>
                      </m:r>
                    </m:oMath>
                  </m:oMathPara>
                </a14:m>
                <a:endParaRPr lang="ru-RU" sz="2400" b="0" i="1" dirty="0" smtClean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ad>
                      <m:radPr>
                        <m:ctrlPr>
                          <a:rPr lang="ru-RU" sz="2400" i="1" smtClean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ru-RU" sz="2400" b="0" i="1" smtClean="0">
                            <a:latin typeface="Cambria Math"/>
                          </a:rPr>
                          <m:t>4</m:t>
                        </m:r>
                      </m:deg>
                      <m:e>
                        <m:r>
                          <a:rPr lang="ru-RU" sz="2400" b="0" i="1" smtClean="0">
                            <a:latin typeface="Cambria Math"/>
                          </a:rPr>
                          <m:t>16</m:t>
                        </m:r>
                      </m:e>
                    </m:rad>
                    <m:r>
                      <a:rPr lang="ru-RU" sz="2400" i="1">
                        <a:latin typeface="Cambria Math"/>
                      </a:rPr>
                      <m:t>=2, бо</m:t>
                    </m:r>
                    <m:r>
                      <a:rPr lang="ru-RU" sz="2400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uk-UA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b="0" i="1" dirty="0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ru-RU" sz="2400" b="0" i="1" dirty="0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uk-UA" sz="2400" dirty="0" smtClean="0"/>
                  <a:t>=</a:t>
                </a:r>
                <a:r>
                  <a:rPr lang="uk-UA" sz="2400" dirty="0">
                    <a:latin typeface="Cambria Math"/>
                  </a:rPr>
                  <a:t>16</a:t>
                </a:r>
              </a:p>
              <a:p>
                <a:pPr algn="ctr"/>
                <a14:m>
                  <m:oMath xmlns:m="http://schemas.openxmlformats.org/officeDocument/2006/math">
                    <m:rad>
                      <m:radPr>
                        <m:ctrlPr>
                          <a:rPr lang="ru-RU" sz="24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ru-RU" sz="2400" i="1">
                            <a:latin typeface="Cambria Math"/>
                          </a:rPr>
                          <m:t>4</m:t>
                        </m:r>
                      </m:deg>
                      <m:e>
                        <m:r>
                          <a:rPr lang="ru-RU" sz="2400" i="1">
                            <a:latin typeface="Cambria Math"/>
                          </a:rPr>
                          <m:t>6</m:t>
                        </m:r>
                        <m:r>
                          <a:rPr lang="ru-RU" sz="2400" b="0" i="1" smtClean="0">
                            <a:latin typeface="Cambria Math"/>
                          </a:rPr>
                          <m:t>25</m:t>
                        </m:r>
                      </m:e>
                    </m:rad>
                    <m:r>
                      <a:rPr lang="ru-RU" sz="2400" i="1">
                        <a:latin typeface="Cambria Math"/>
                      </a:rPr>
                      <m:t>=</m:t>
                    </m:r>
                  </m:oMath>
                </a14:m>
                <a:r>
                  <a:rPr lang="uk-UA" sz="2400" dirty="0" smtClean="0"/>
                  <a:t>5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, бо</m:t>
                    </m:r>
                  </m:oMath>
                </a14:m>
                <a:r>
                  <a:rPr lang="uk-UA" sz="240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b="0" i="1" dirty="0" smtClean="0"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ru-RU" sz="2400" i="1" dirty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uk-UA" sz="2400" dirty="0" smtClean="0"/>
                  <a:t>=625</a:t>
                </a:r>
                <a:endParaRPr lang="uk-UA" sz="2400" dirty="0">
                  <a:latin typeface="Cambria Math"/>
                </a:endParaRPr>
              </a:p>
              <a:p>
                <a:endParaRPr lang="uk-UA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869160"/>
                <a:ext cx="3240360" cy="1686552"/>
              </a:xfrm>
              <a:prstGeom prst="rect">
                <a:avLst/>
              </a:prstGeom>
              <a:blipFill rotWithShape="1">
                <a:blip r:embed="rId6"/>
                <a:stretch>
                  <a:fillRect r="-56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0827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55160" cy="504056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Корінь </a:t>
            </a:r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3600" b="1" dirty="0">
                <a:solidFill>
                  <a:srgbClr val="FF0000"/>
                </a:solidFill>
              </a:rPr>
              <a:t>-го</a:t>
            </a:r>
            <a:r>
              <a:rPr lang="uk-UA" b="1" dirty="0">
                <a:solidFill>
                  <a:srgbClr val="FF0000"/>
                </a:solidFill>
              </a:rPr>
              <a:t> степеня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612560" y="4869437"/>
                <a:ext cx="3240360" cy="1686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ru-RU" sz="2400" b="0" i="1" smtClean="0">
                              <a:latin typeface="Cambria Math"/>
                            </a:rPr>
                            <m:t>3</m:t>
                          </m:r>
                        </m:deg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8</m:t>
                          </m:r>
                        </m:e>
                      </m:rad>
                      <m:r>
                        <a:rPr lang="ru-RU" sz="2400" b="0" i="1" smtClean="0">
                          <a:latin typeface="Cambria Math"/>
                        </a:rPr>
                        <m:t>=2, бо</m:t>
                      </m:r>
                      <m:sSup>
                        <m:sSupPr>
                          <m:ctrlPr>
                            <a:rPr lang="ru-RU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  2</m:t>
                          </m:r>
                        </m:e>
                        <m:sup>
                          <m:r>
                            <a:rPr lang="ru-RU" sz="24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ru-RU" sz="2400" b="0" i="1" smtClean="0">
                          <a:latin typeface="Cambria Math"/>
                        </a:rPr>
                        <m:t>=8</m:t>
                      </m:r>
                    </m:oMath>
                  </m:oMathPara>
                </a14:m>
                <a:endParaRPr lang="ru-RU" sz="2400" b="0" i="1" dirty="0" smtClean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ad>
                      <m:radPr>
                        <m:ctrlPr>
                          <a:rPr lang="ru-RU" sz="2400" i="1" smtClean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ru-RU" sz="2400" b="0" i="1" smtClean="0">
                            <a:latin typeface="Cambria Math"/>
                          </a:rPr>
                          <m:t>4</m:t>
                        </m:r>
                      </m:deg>
                      <m:e>
                        <m:r>
                          <a:rPr lang="ru-RU" sz="2400" b="0" i="1" smtClean="0">
                            <a:latin typeface="Cambria Math"/>
                          </a:rPr>
                          <m:t>16</m:t>
                        </m:r>
                      </m:e>
                    </m:rad>
                    <m:r>
                      <a:rPr lang="ru-RU" sz="2400" i="1">
                        <a:latin typeface="Cambria Math"/>
                      </a:rPr>
                      <m:t>=2, бо</m:t>
                    </m:r>
                    <m:r>
                      <a:rPr lang="ru-RU" sz="2400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uk-UA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b="0" i="1" dirty="0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ru-RU" sz="2400" b="0" i="1" dirty="0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uk-UA" sz="2400" dirty="0" smtClean="0"/>
                  <a:t>=</a:t>
                </a:r>
                <a:r>
                  <a:rPr lang="uk-UA" sz="2400" dirty="0">
                    <a:latin typeface="Cambria Math"/>
                  </a:rPr>
                  <a:t>16</a:t>
                </a:r>
              </a:p>
              <a:p>
                <a:pPr algn="ctr"/>
                <a14:m>
                  <m:oMath xmlns:m="http://schemas.openxmlformats.org/officeDocument/2006/math">
                    <m:rad>
                      <m:radPr>
                        <m:ctrlPr>
                          <a:rPr lang="ru-RU" sz="2400" i="1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ru-RU" sz="2400" i="1">
                            <a:latin typeface="Cambria Math"/>
                          </a:rPr>
                          <m:t>4</m:t>
                        </m:r>
                      </m:deg>
                      <m:e>
                        <m:r>
                          <a:rPr lang="ru-RU" sz="2400" i="1">
                            <a:latin typeface="Cambria Math"/>
                          </a:rPr>
                          <m:t>6</m:t>
                        </m:r>
                        <m:r>
                          <a:rPr lang="ru-RU" sz="2400" b="0" i="1" smtClean="0">
                            <a:latin typeface="Cambria Math"/>
                          </a:rPr>
                          <m:t>25</m:t>
                        </m:r>
                      </m:e>
                    </m:rad>
                    <m:r>
                      <a:rPr lang="ru-RU" sz="2400" i="1">
                        <a:latin typeface="Cambria Math"/>
                      </a:rPr>
                      <m:t>=</m:t>
                    </m:r>
                  </m:oMath>
                </a14:m>
                <a:r>
                  <a:rPr lang="uk-UA" sz="2400" dirty="0" smtClean="0"/>
                  <a:t>5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, бо</m:t>
                    </m:r>
                  </m:oMath>
                </a14:m>
                <a:r>
                  <a:rPr lang="uk-UA" sz="240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b="0" i="1" dirty="0" smtClean="0"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ru-RU" sz="2400" i="1" dirty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uk-UA" sz="2400" dirty="0" smtClean="0"/>
                  <a:t>=625</a:t>
                </a:r>
                <a:endParaRPr lang="uk-UA" sz="2400" dirty="0">
                  <a:latin typeface="Cambria Math"/>
                </a:endParaRPr>
              </a:p>
              <a:p>
                <a:endParaRPr lang="uk-UA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2560" y="4869437"/>
                <a:ext cx="3240360" cy="1686552"/>
              </a:xfrm>
              <a:prstGeom prst="rect">
                <a:avLst/>
              </a:prstGeom>
              <a:blipFill rotWithShape="1">
                <a:blip r:embed="rId3"/>
                <a:stretch>
                  <a:fillRect r="-56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542696" y="2606455"/>
            <a:ext cx="7277776" cy="4525963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buBlip>
                <a:blip r:embed="rId4"/>
              </a:buBlip>
            </a:pPr>
            <a:r>
              <a:rPr lang="uk-UA" sz="2400" dirty="0" smtClean="0"/>
              <a:t>Якщо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i="1" dirty="0"/>
              <a:t> —</a:t>
            </a:r>
            <a:r>
              <a:rPr lang="uk-UA" sz="2400" dirty="0"/>
              <a:t> парне</a:t>
            </a:r>
            <a:r>
              <a:rPr lang="uk-UA" sz="2400" dirty="0" smtClean="0"/>
              <a:t>, (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 =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400" i="1" dirty="0" smtClean="0"/>
              <a:t>), </a:t>
            </a:r>
            <a:r>
              <a:rPr lang="en-US" sz="2400" i="1" dirty="0" smtClean="0"/>
              <a:t>k</a:t>
            </a:r>
            <a:r>
              <a:rPr lang="ru-RU" sz="2400" i="1" dirty="0"/>
              <a:t> </a:t>
            </a:r>
            <a:r>
              <a:rPr lang="uk-UA" sz="2400" dirty="0"/>
              <a:t></a:t>
            </a:r>
            <a:r>
              <a:rPr lang="ru-RU" sz="2400" i="1" dirty="0" smtClean="0"/>
              <a:t> </a:t>
            </a:r>
            <a:r>
              <a:rPr lang="en-US" sz="2400" i="1" dirty="0" smtClean="0"/>
              <a:t>N</a:t>
            </a:r>
            <a:r>
              <a:rPr lang="ru-RU" sz="2400" i="1" dirty="0"/>
              <a:t>,</a:t>
            </a:r>
            <a:r>
              <a:rPr lang="uk-UA" sz="2400" dirty="0"/>
              <a:t> </a:t>
            </a:r>
            <a:endParaRPr lang="uk-UA" sz="2400" dirty="0" smtClean="0"/>
          </a:p>
          <a:p>
            <a:pPr marL="0" indent="0">
              <a:buNone/>
            </a:pPr>
            <a:r>
              <a:rPr lang="uk-UA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28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/>
              <a:t>має два корені, якщо </a:t>
            </a:r>
            <a:r>
              <a:rPr lang="uk-UA" sz="2400" i="1" dirty="0"/>
              <a:t>а &gt;</a:t>
            </a:r>
            <a:r>
              <a:rPr lang="uk-UA" sz="2400" dirty="0"/>
              <a:t> 0; </a:t>
            </a:r>
            <a:endParaRPr lang="uk-UA" sz="2400" dirty="0" smtClean="0"/>
          </a:p>
          <a:p>
            <a:pPr marL="0" indent="0">
              <a:buNone/>
            </a:pPr>
            <a:r>
              <a:rPr lang="uk-UA" sz="2400" dirty="0" smtClean="0"/>
              <a:t>один </a:t>
            </a:r>
            <a:r>
              <a:rPr lang="uk-UA" sz="2400" dirty="0"/>
              <a:t>корінь, якщо </a:t>
            </a:r>
            <a:r>
              <a:rPr lang="uk-UA" sz="2400" i="1" dirty="0"/>
              <a:t>а = </a:t>
            </a:r>
            <a:r>
              <a:rPr lang="ru-RU" sz="2400" dirty="0"/>
              <a:t>0</a:t>
            </a:r>
            <a:r>
              <a:rPr lang="uk-UA" sz="2400" dirty="0"/>
              <a:t>; </a:t>
            </a:r>
            <a:endParaRPr lang="uk-UA" sz="2400" dirty="0" smtClean="0"/>
          </a:p>
          <a:p>
            <a:pPr marL="0" indent="0">
              <a:buNone/>
            </a:pPr>
            <a:r>
              <a:rPr lang="uk-UA" sz="2400" dirty="0" smtClean="0"/>
              <a:t>не </a:t>
            </a:r>
            <a:r>
              <a:rPr lang="uk-UA" sz="2400" dirty="0"/>
              <a:t>має коренів, якщо </a:t>
            </a:r>
            <a:r>
              <a:rPr lang="uk-UA" sz="2400" i="1" dirty="0"/>
              <a:t>а &lt;</a:t>
            </a:r>
            <a:r>
              <a:rPr lang="uk-UA" sz="2400" dirty="0"/>
              <a:t> 0. </a:t>
            </a:r>
            <a:endParaRPr lang="ru-RU" sz="2400" dirty="0"/>
          </a:p>
          <a:p>
            <a:pPr>
              <a:buBlip>
                <a:blip r:embed="rId4"/>
              </a:buBlip>
            </a:pPr>
            <a:r>
              <a:rPr lang="uk-UA" sz="2400" dirty="0"/>
              <a:t>Якщо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i="1" dirty="0"/>
              <a:t> —</a:t>
            </a:r>
            <a:r>
              <a:rPr lang="uk-UA" sz="2400" dirty="0"/>
              <a:t> непарне, </a:t>
            </a:r>
            <a:r>
              <a:rPr lang="uk-UA" sz="2400" dirty="0" smtClean="0"/>
              <a:t>(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dirty="0" smtClean="0"/>
              <a:t>, </a:t>
            </a:r>
            <a:r>
              <a:rPr lang="en-US" sz="2400" i="1" dirty="0"/>
              <a:t>k</a:t>
            </a:r>
            <a:r>
              <a:rPr lang="en-US" sz="2400" dirty="0"/>
              <a:t> </a:t>
            </a:r>
            <a:r>
              <a:rPr lang="uk-UA" sz="2400" dirty="0"/>
              <a:t></a:t>
            </a:r>
            <a:r>
              <a:rPr lang="uk-UA" sz="2400" dirty="0" smtClean="0"/>
              <a:t> </a:t>
            </a:r>
            <a:r>
              <a:rPr lang="uk-UA" sz="2400" i="1" dirty="0"/>
              <a:t>N,</a:t>
            </a:r>
            <a:r>
              <a:rPr lang="uk-UA" sz="2400" dirty="0"/>
              <a:t> то рівняння </a:t>
            </a:r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uk-UA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а</a:t>
            </a:r>
            <a:r>
              <a:rPr lang="uk-UA" sz="2400" i="1" dirty="0"/>
              <a:t> </a:t>
            </a:r>
            <a:r>
              <a:rPr lang="uk-UA" sz="2400" dirty="0"/>
              <a:t>завжди має лише один корінь.</a:t>
            </a:r>
            <a:endParaRPr lang="ru-RU" sz="2400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78592" y="956115"/>
            <a:ext cx="1431802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36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3600" b="1" i="1" dirty="0">
                <a:solidFill>
                  <a:srgbClr val="FF0000"/>
                </a:solidFill>
              </a:rPr>
              <a:t> = </a:t>
            </a:r>
            <a:r>
              <a:rPr lang="uk-UA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uk-UA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1725555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Число коренів цього рівняння залежить від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dirty="0"/>
              <a:t> і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2400" i="1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48798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55160" cy="504056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3100" b="1" dirty="0" smtClean="0">
                <a:solidFill>
                  <a:srgbClr val="FF0000"/>
                </a:solidFill>
              </a:rPr>
              <a:t>Арифметичний корінь </a:t>
            </a:r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3600" b="1" dirty="0">
                <a:solidFill>
                  <a:srgbClr val="FF0000"/>
                </a:solidFill>
              </a:rPr>
              <a:t>-го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sz="3100" b="1" dirty="0">
                <a:solidFill>
                  <a:srgbClr val="FF0000"/>
                </a:solidFill>
              </a:rPr>
              <a:t>степеня</a:t>
            </a:r>
            <a:endParaRPr lang="uk-UA" sz="3100" b="1" dirty="0">
              <a:solidFill>
                <a:srgbClr val="C00000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691680" y="1052736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Невід'ємний корінь 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dirty="0"/>
              <a:t>-го </a:t>
            </a:r>
            <a:r>
              <a:rPr lang="uk-UA" sz="2400" dirty="0" smtClean="0"/>
              <a:t>рівняння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400" b="1" i="1" dirty="0"/>
              <a:t> = </a:t>
            </a:r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400" dirty="0" smtClean="0"/>
              <a:t>називають </a:t>
            </a:r>
            <a:r>
              <a:rPr lang="uk-UA" sz="2400" b="1" dirty="0"/>
              <a:t>арифметичним коренем </a:t>
            </a:r>
            <a:r>
              <a:rPr lang="en-US" sz="2400" b="1" i="1" dirty="0"/>
              <a:t>n</a:t>
            </a:r>
            <a:r>
              <a:rPr lang="uk-UA" sz="2400" b="1" dirty="0"/>
              <a:t>-го степеня із числа </a:t>
            </a:r>
            <a:r>
              <a:rPr lang="uk-UA" sz="2400" b="1" i="1" dirty="0"/>
              <a:t>а</a:t>
            </a:r>
            <a:r>
              <a:rPr lang="uk-UA" sz="2400" i="1" dirty="0"/>
              <a:t>.</a:t>
            </a:r>
            <a:endParaRPr lang="ru-RU" sz="24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1763688" y="2492896"/>
            <a:ext cx="6768752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b="1" dirty="0"/>
              <a:t>Арифметичним коренем </a:t>
            </a:r>
            <a:r>
              <a:rPr lang="en-US" sz="2400" b="1" i="1" dirty="0"/>
              <a:t>n</a:t>
            </a:r>
            <a:r>
              <a:rPr lang="uk-UA" sz="2400" b="1" dirty="0"/>
              <a:t>-го степеня</a:t>
            </a:r>
            <a:r>
              <a:rPr lang="uk-UA" sz="2400" dirty="0"/>
              <a:t> із невід'ємного числа </a:t>
            </a:r>
            <a:r>
              <a:rPr lang="uk-UA" sz="2400" i="1" dirty="0"/>
              <a:t>а </a:t>
            </a:r>
            <a:r>
              <a:rPr lang="uk-UA" sz="2400" dirty="0"/>
              <a:t>називається таке невід'ємне число, </a:t>
            </a:r>
            <a:r>
              <a:rPr lang="en-US" sz="2400" i="1" dirty="0"/>
              <a:t>n</a:t>
            </a:r>
            <a:r>
              <a:rPr lang="uk-UA" sz="2400" dirty="0"/>
              <a:t>-й степінь якого дорівнює </a:t>
            </a:r>
            <a:r>
              <a:rPr lang="uk-UA" sz="2400" dirty="0" smtClean="0"/>
              <a:t> </a:t>
            </a:r>
            <a:r>
              <a:rPr lang="uk-UA" sz="2400" i="1" dirty="0" smtClean="0"/>
              <a:t>а.</a:t>
            </a:r>
            <a:endParaRPr lang="uk-UA" sz="2400" dirty="0"/>
          </a:p>
        </p:txBody>
      </p:sp>
      <p:sp>
        <p:nvSpPr>
          <p:cNvPr id="78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9" name="Объект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945223"/>
              </p:ext>
            </p:extLst>
          </p:nvPr>
        </p:nvGraphicFramePr>
        <p:xfrm>
          <a:off x="3644900" y="4378325"/>
          <a:ext cx="3005138" cy="181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0" name="Формула" r:id="rId3" imgW="2869920" imgH="1726920" progId="Equation.3">
                  <p:embed/>
                </p:oleObj>
              </mc:Choice>
              <mc:Fallback>
                <p:oleObj name="Формула" r:id="rId3" imgW="2869920" imgH="1726920" progId="Equation.3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4378325"/>
                        <a:ext cx="3005138" cy="1812925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3809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5" grpId="0"/>
      <p:bldP spid="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Заголовок 1"/>
          <p:cNvSpPr>
            <a:spLocks noGrp="1"/>
          </p:cNvSpPr>
          <p:nvPr>
            <p:ph type="title"/>
          </p:nvPr>
        </p:nvSpPr>
        <p:spPr>
          <a:xfrm>
            <a:off x="1413039" y="188640"/>
            <a:ext cx="7355160" cy="504056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3100" b="1" dirty="0" smtClean="0">
                <a:solidFill>
                  <a:srgbClr val="FF0000"/>
                </a:solidFill>
              </a:rPr>
              <a:t>Арифметичний корінь </a:t>
            </a:r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3600" b="1" dirty="0">
                <a:solidFill>
                  <a:srgbClr val="FF0000"/>
                </a:solidFill>
              </a:rPr>
              <a:t>-го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r>
              <a:rPr lang="uk-UA" sz="3100" b="1" dirty="0">
                <a:solidFill>
                  <a:srgbClr val="FF0000"/>
                </a:solidFill>
              </a:rPr>
              <a:t>степеня</a:t>
            </a:r>
            <a:endParaRPr lang="uk-UA" sz="3100" b="1" dirty="0">
              <a:solidFill>
                <a:srgbClr val="C00000"/>
              </a:solidFill>
            </a:endParaRPr>
          </a:p>
        </p:txBody>
      </p:sp>
      <p:sp>
        <p:nvSpPr>
          <p:cNvPr id="78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63688" y="692696"/>
            <a:ext cx="38940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ru-RU" sz="2400" dirty="0">
                <a:latin typeface="+mn-lt"/>
                <a:cs typeface="+mn-cs"/>
              </a:rPr>
              <a:t>Знайдемо значення</a:t>
            </a:r>
            <a:r>
              <a:rPr lang="uk-UA" altLang="ru-RU" sz="2400" dirty="0" smtClean="0">
                <a:latin typeface="+mn-lt"/>
                <a:cs typeface="+mn-cs"/>
              </a:rPr>
              <a:t>: </a:t>
            </a:r>
            <a:endParaRPr lang="uk-UA" altLang="ru-RU" sz="2400" dirty="0">
              <a:latin typeface="+mn-lt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14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uk-UA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4216722"/>
              </p:ext>
            </p:extLst>
          </p:nvPr>
        </p:nvGraphicFramePr>
        <p:xfrm>
          <a:off x="2195736" y="1156998"/>
          <a:ext cx="627555" cy="450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7" name="Формула" r:id="rId3" imgW="317160" imgH="228600" progId="Equation.3">
                  <p:embed/>
                </p:oleObj>
              </mc:Choice>
              <mc:Fallback>
                <p:oleObj name="Формула" r:id="rId3" imgW="31716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1156998"/>
                        <a:ext cx="627555" cy="450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846853"/>
              </p:ext>
            </p:extLst>
          </p:nvPr>
        </p:nvGraphicFramePr>
        <p:xfrm>
          <a:off x="3272049" y="1184420"/>
          <a:ext cx="6016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8" name="Формула" r:id="rId5" imgW="304560" imgH="228600" progId="Equation.3">
                  <p:embed/>
                </p:oleObj>
              </mc:Choice>
              <mc:Fallback>
                <p:oleObj name="Формула" r:id="rId5" imgW="304560" imgH="228600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2049" y="1184420"/>
                        <a:ext cx="601662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141480"/>
              </p:ext>
            </p:extLst>
          </p:nvPr>
        </p:nvGraphicFramePr>
        <p:xfrm>
          <a:off x="4657964" y="1160670"/>
          <a:ext cx="427038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89" name="Формула" r:id="rId7" imgW="215640" imgH="215640" progId="Equation.3">
                  <p:embed/>
                </p:oleObj>
              </mc:Choice>
              <mc:Fallback>
                <p:oleObj name="Формула" r:id="rId7" imgW="215640" imgH="21564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7964" y="1160670"/>
                        <a:ext cx="427038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562185"/>
              </p:ext>
            </p:extLst>
          </p:nvPr>
        </p:nvGraphicFramePr>
        <p:xfrm>
          <a:off x="5876371" y="1154361"/>
          <a:ext cx="5016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0" name="Формула" r:id="rId9" imgW="253800" imgH="228600" progId="Equation.3">
                  <p:embed/>
                </p:oleObj>
              </mc:Choice>
              <mc:Fallback>
                <p:oleObj name="Формула" r:id="rId9" imgW="253800" imgH="22860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6371" y="1154361"/>
                        <a:ext cx="50165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7781617"/>
              </p:ext>
            </p:extLst>
          </p:nvPr>
        </p:nvGraphicFramePr>
        <p:xfrm>
          <a:off x="92075" y="463550"/>
          <a:ext cx="128588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1" name="Формула" r:id="rId11" imgW="114120" imgH="215640" progId="Equation.3">
                  <p:embed/>
                </p:oleObj>
              </mc:Choice>
              <mc:Fallback>
                <p:oleObj name="Формула" r:id="rId11" imgW="114120" imgH="215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" y="463550"/>
                        <a:ext cx="128588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450069"/>
              </p:ext>
            </p:extLst>
          </p:nvPr>
        </p:nvGraphicFramePr>
        <p:xfrm>
          <a:off x="6404407" y="1810500"/>
          <a:ext cx="755796" cy="386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2" name="Формула" r:id="rId13" imgW="355138" imgH="177569" progId="Equation.3">
                  <p:embed/>
                </p:oleObj>
              </mc:Choice>
              <mc:Fallback>
                <p:oleObj name="Формула" r:id="rId13" imgW="355138" imgH="17756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4407" y="1810500"/>
                        <a:ext cx="755796" cy="3862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1619425" y="1772816"/>
            <a:ext cx="47949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2400" dirty="0" smtClean="0"/>
              <a:t>Вираз          </a:t>
            </a:r>
            <a:r>
              <a:rPr lang="uk-UA" altLang="ru-RU" sz="2400" dirty="0"/>
              <a:t>має смисл, якщо </a:t>
            </a: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8000580" y="2320897"/>
            <a:ext cx="2343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uk-UA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730352"/>
              </p:ext>
            </p:extLst>
          </p:nvPr>
        </p:nvGraphicFramePr>
        <p:xfrm>
          <a:off x="2843808" y="1628267"/>
          <a:ext cx="720080" cy="60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3" name="Формула" r:id="rId15" imgW="279360" imgH="228600" progId="Equation.3">
                  <p:embed/>
                </p:oleObj>
              </mc:Choice>
              <mc:Fallback>
                <p:oleObj name="Формула" r:id="rId15" imgW="27936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843808" y="1628267"/>
                        <a:ext cx="720080" cy="6062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14" name="Picture 2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723" y="2894431"/>
            <a:ext cx="20097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615756"/>
              </p:ext>
            </p:extLst>
          </p:nvPr>
        </p:nvGraphicFramePr>
        <p:xfrm>
          <a:off x="1979712" y="2309226"/>
          <a:ext cx="720725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4" name="Формула" r:id="rId18" imgW="279360" imgH="228600" progId="Equation.3">
                  <p:embed/>
                </p:oleObj>
              </mc:Choice>
              <mc:Fallback>
                <p:oleObj name="Формула" r:id="rId18" imgW="279360" imgH="228600" progId="Equation.3">
                  <p:embed/>
                  <p:pic>
                    <p:nvPicPr>
                      <p:cNvPr id="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309226"/>
                        <a:ext cx="720725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2710314" y="2397841"/>
            <a:ext cx="21611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є невід'ємним</a:t>
            </a:r>
            <a:endParaRPr lang="uk-UA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416054" y="3470317"/>
            <a:ext cx="7730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2400" dirty="0"/>
              <a:t>Вираз</a:t>
            </a:r>
            <a:r>
              <a:rPr lang="uk-UA" altLang="ru-RU" dirty="0"/>
              <a:t>          </a:t>
            </a:r>
            <a:r>
              <a:rPr lang="uk-UA" altLang="ru-RU" dirty="0" smtClean="0"/>
              <a:t>     </a:t>
            </a:r>
            <a:r>
              <a:rPr lang="uk-UA" altLang="ru-RU" sz="2400" dirty="0"/>
              <a:t>має смисл, </a:t>
            </a:r>
            <a:r>
              <a:rPr lang="uk-UA" sz="2400" dirty="0"/>
              <a:t>для будь-якого </a:t>
            </a:r>
            <a:r>
              <a:rPr lang="uk-UA" sz="2400" i="1" dirty="0"/>
              <a:t>а</a:t>
            </a:r>
            <a:r>
              <a:rPr lang="uk-UA" sz="2400" dirty="0"/>
              <a:t> </a:t>
            </a:r>
            <a:r>
              <a:rPr lang="uk-UA" sz="2400" dirty="0" smtClean="0"/>
              <a:t> </a:t>
            </a:r>
            <a:r>
              <a:rPr lang="uk-UA" sz="2400" dirty="0"/>
              <a:t>R</a:t>
            </a:r>
            <a:r>
              <a:rPr lang="uk-UA" sz="2400" i="1" dirty="0"/>
              <a:t> </a:t>
            </a:r>
            <a:endParaRPr lang="uk-UA" altLang="ru-RU" sz="2400" dirty="0"/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9222982"/>
              </p:ext>
            </p:extLst>
          </p:nvPr>
        </p:nvGraphicFramePr>
        <p:xfrm>
          <a:off x="2411760" y="3325557"/>
          <a:ext cx="917575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5" name="Формула" r:id="rId20" imgW="355320" imgH="228600" progId="Equation.3">
                  <p:embed/>
                </p:oleObj>
              </mc:Choice>
              <mc:Fallback>
                <p:oleObj name="Формула" r:id="rId20" imgW="355320" imgH="228600" progId="Equation.3">
                  <p:embed/>
                  <p:pic>
                    <p:nvPicPr>
                      <p:cNvPr id="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3325557"/>
                        <a:ext cx="917575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392" y="4365104"/>
            <a:ext cx="4714875" cy="1990725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602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6" grpId="0"/>
      <p:bldP spid="17" grpId="0"/>
      <p:bldP spid="22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1196752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uk-UA" sz="2800" dirty="0" smtClean="0"/>
              <a:t>№1. Розв'яжіть рівняння.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435614" y="323645"/>
            <a:ext cx="735516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FF0000"/>
                </a:solidFill>
              </a:rPr>
              <a:t>Виконання вправ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32670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55544" y="3742168"/>
            <a:ext cx="67153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№2. Знайдіть </a:t>
            </a:r>
            <a:r>
              <a:rPr lang="uk-UA" sz="2400" dirty="0"/>
              <a:t>область визначення функцій:</a:t>
            </a:r>
            <a:endParaRPr lang="ru-RU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35614" y="4221088"/>
            <a:ext cx="72294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785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14" y="918689"/>
            <a:ext cx="2488314" cy="504056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l"/>
            <a:r>
              <a:rPr lang="uk-UA" sz="2000" b="1" dirty="0" smtClean="0"/>
              <a:t>Властивість </a:t>
            </a:r>
            <a:r>
              <a:rPr lang="uk-UA" sz="2000" b="1" dirty="0"/>
              <a:t>1</a:t>
            </a:r>
            <a:endParaRPr lang="ru-RU" sz="2000" b="1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435614" y="323645"/>
            <a:ext cx="735516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>
                <a:solidFill>
                  <a:srgbClr val="FF0000"/>
                </a:solidFill>
              </a:rPr>
              <a:t>Вла­стивості  кореня </a:t>
            </a:r>
            <a:r>
              <a:rPr lang="en-US" sz="2400" b="1" dirty="0">
                <a:solidFill>
                  <a:srgbClr val="FF0000"/>
                </a:solidFill>
              </a:rPr>
              <a:t>n</a:t>
            </a:r>
            <a:r>
              <a:rPr lang="uk-UA" sz="2400" b="1" dirty="0">
                <a:solidFill>
                  <a:srgbClr val="FF0000"/>
                </a:solidFill>
              </a:rPr>
              <a:t>-го </a:t>
            </a:r>
            <a:r>
              <a:rPr lang="uk-UA" sz="2400" b="1" dirty="0" smtClean="0">
                <a:solidFill>
                  <a:srgbClr val="FF0000"/>
                </a:solidFill>
              </a:rPr>
              <a:t>степеня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51969"/>
            <a:ext cx="2125370" cy="52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6171740"/>
              </p:ext>
            </p:extLst>
          </p:nvPr>
        </p:nvGraphicFramePr>
        <p:xfrm>
          <a:off x="5940152" y="1151969"/>
          <a:ext cx="7556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6" name="Формула" r:id="rId4" imgW="355138" imgH="177569" progId="Equation.3">
                  <p:embed/>
                </p:oleObj>
              </mc:Choice>
              <mc:Fallback>
                <p:oleObj name="Формула" r:id="rId4" imgW="355138" imgH="177569" progId="Equation.3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1151969"/>
                        <a:ext cx="75565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503188"/>
              </p:ext>
            </p:extLst>
          </p:nvPr>
        </p:nvGraphicFramePr>
        <p:xfrm>
          <a:off x="6732240" y="1151969"/>
          <a:ext cx="72866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7" name="Формула" r:id="rId6" imgW="342720" imgH="177480" progId="Equation.3">
                  <p:embed/>
                </p:oleObj>
              </mc:Choice>
              <mc:Fallback>
                <p:oleObj name="Формула" r:id="rId6" imgW="342720" imgH="177480" progId="Equation.3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1151969"/>
                        <a:ext cx="728662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1435614" y="2132856"/>
            <a:ext cx="248831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000" b="1" dirty="0" smtClean="0"/>
              <a:t>Властивість 2</a:t>
            </a:r>
            <a:endParaRPr lang="ru-RU" sz="2000" b="1" dirty="0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245" y="2135714"/>
            <a:ext cx="1499322" cy="10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547811"/>
              </p:ext>
            </p:extLst>
          </p:nvPr>
        </p:nvGraphicFramePr>
        <p:xfrm>
          <a:off x="5508104" y="2476580"/>
          <a:ext cx="7556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8" name="Формула" r:id="rId9" imgW="355138" imgH="177569" progId="Equation.3">
                  <p:embed/>
                </p:oleObj>
              </mc:Choice>
              <mc:Fallback>
                <p:oleObj name="Формула" r:id="rId9" imgW="355138" imgH="177569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2476580"/>
                        <a:ext cx="75565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919111"/>
              </p:ext>
            </p:extLst>
          </p:nvPr>
        </p:nvGraphicFramePr>
        <p:xfrm>
          <a:off x="6444208" y="2476580"/>
          <a:ext cx="72866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9" name="Формула" r:id="rId10" imgW="342720" imgH="177480" progId="Equation.3">
                  <p:embed/>
                </p:oleObj>
              </mc:Choice>
              <mc:Fallback>
                <p:oleObj name="Формула" r:id="rId10" imgW="342720" imgH="177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2476580"/>
                        <a:ext cx="728662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Заголовок 1"/>
          <p:cNvSpPr txBox="1">
            <a:spLocks/>
          </p:cNvSpPr>
          <p:nvPr/>
        </p:nvSpPr>
        <p:spPr>
          <a:xfrm>
            <a:off x="1435614" y="3745976"/>
            <a:ext cx="248831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000" b="1" dirty="0" smtClean="0"/>
              <a:t>Властивість 3</a:t>
            </a:r>
            <a:endParaRPr lang="ru-RU" sz="2000" b="1" dirty="0"/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619" y="3645024"/>
            <a:ext cx="1878966" cy="63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0611607"/>
              </p:ext>
            </p:extLst>
          </p:nvPr>
        </p:nvGraphicFramePr>
        <p:xfrm>
          <a:off x="5618228" y="3768352"/>
          <a:ext cx="7556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0" name="Формула" r:id="rId13" imgW="355138" imgH="177569" progId="Equation.3">
                  <p:embed/>
                </p:oleObj>
              </mc:Choice>
              <mc:Fallback>
                <p:oleObj name="Формула" r:id="rId13" imgW="355138" imgH="177569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8228" y="3768352"/>
                        <a:ext cx="75565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Заголовок 1"/>
          <p:cNvSpPr txBox="1">
            <a:spLocks/>
          </p:cNvSpPr>
          <p:nvPr/>
        </p:nvSpPr>
        <p:spPr>
          <a:xfrm>
            <a:off x="2316462" y="4689140"/>
            <a:ext cx="248831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000" b="1" dirty="0" smtClean="0"/>
              <a:t>Властивість 4</a:t>
            </a:r>
            <a:endParaRPr lang="ru-RU" sz="2000" b="1" dirty="0"/>
          </a:p>
        </p:txBody>
      </p:sp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64222"/>
            <a:ext cx="2592288" cy="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385793"/>
              </p:ext>
            </p:extLst>
          </p:nvPr>
        </p:nvGraphicFramePr>
        <p:xfrm>
          <a:off x="7380312" y="4747493"/>
          <a:ext cx="7556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" name="Формула" r:id="rId15" imgW="355138" imgH="177569" progId="Equation.3">
                  <p:embed/>
                </p:oleObj>
              </mc:Choice>
              <mc:Fallback>
                <p:oleObj name="Формула" r:id="rId15" imgW="355138" imgH="177569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4747493"/>
                        <a:ext cx="75565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Заголовок 1"/>
          <p:cNvSpPr txBox="1">
            <a:spLocks/>
          </p:cNvSpPr>
          <p:nvPr/>
        </p:nvSpPr>
        <p:spPr>
          <a:xfrm>
            <a:off x="2343088" y="5589240"/>
            <a:ext cx="248831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000" b="1" dirty="0" smtClean="0"/>
              <a:t>Властивість 5</a:t>
            </a:r>
            <a:endParaRPr lang="ru-RU" sz="2000" b="1" dirty="0"/>
          </a:p>
        </p:txBody>
      </p:sp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776" y="5549876"/>
            <a:ext cx="1927464" cy="59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3596714"/>
              </p:ext>
            </p:extLst>
          </p:nvPr>
        </p:nvGraphicFramePr>
        <p:xfrm>
          <a:off x="7236296" y="5699985"/>
          <a:ext cx="7556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" name="Формула" r:id="rId17" imgW="355138" imgH="177569" progId="Equation.3">
                  <p:embed/>
                </p:oleObj>
              </mc:Choice>
              <mc:Fallback>
                <p:oleObj name="Формула" r:id="rId17" imgW="355138" imgH="177569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6" y="5699985"/>
                        <a:ext cx="75565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3088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  <p:bldP spid="10" grpId="0"/>
      <p:bldP spid="14" grpId="0"/>
      <p:bldP spid="17" grpId="0"/>
      <p:bldP spid="20" grpId="0"/>
    </p:bldLst>
  </p:timing>
</p:sld>
</file>

<file path=ppt/theme/theme1.xml><?xml version="1.0" encoding="utf-8"?>
<a:theme xmlns:a="http://schemas.openxmlformats.org/drawingml/2006/main" name="Тема Offic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583</Words>
  <Application>Microsoft Office PowerPoint</Application>
  <PresentationFormat>Экран (4:3)</PresentationFormat>
  <Paragraphs>92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Формула</vt:lpstr>
      <vt:lpstr>Корінь п-го степеня. Арифметичний корінь п-го сте­пеня і його властивості. </vt:lpstr>
      <vt:lpstr>Усно</vt:lpstr>
      <vt:lpstr>Означення арифметичного  квадратного кореня з числа а:</vt:lpstr>
      <vt:lpstr>Корінь п-го степеня</vt:lpstr>
      <vt:lpstr>Корінь п-го степеня</vt:lpstr>
      <vt:lpstr>Арифметичний корінь п-го степеня</vt:lpstr>
      <vt:lpstr>Арифметичний корінь п-го степеня</vt:lpstr>
      <vt:lpstr>№1. Розв'яжіть рівняння. </vt:lpstr>
      <vt:lpstr>Властивість 1</vt:lpstr>
      <vt:lpstr>1. Знайдіть значення виразів:</vt:lpstr>
      <vt:lpstr>Презентация PowerPoint</vt:lpstr>
      <vt:lpstr>Готуємось до ЗНО</vt:lpstr>
      <vt:lpstr>Тест</vt:lpstr>
      <vt:lpstr>Усно</vt:lpstr>
      <vt:lpstr>Порівняння коренів п-го степеня</vt:lpstr>
      <vt:lpstr>Винесення множника  з-під знака кореня</vt:lpstr>
      <vt:lpstr>Звільнення від ірраціональності в знаменнику (чисельнику)</vt:lpstr>
      <vt:lpstr>Виконання вправ</vt:lpstr>
      <vt:lpstr>Готуємось до ЗНО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russoua</dc:creator>
  <cp:lastModifiedBy>MASHEENA</cp:lastModifiedBy>
  <cp:revision>46</cp:revision>
  <dcterms:created xsi:type="dcterms:W3CDTF">2016-10-13T09:09:15Z</dcterms:created>
  <dcterms:modified xsi:type="dcterms:W3CDTF">2020-01-06T10:08:22Z</dcterms:modified>
</cp:coreProperties>
</file>