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1C364-AFED-4CC5-BE6F-57E18619FB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990B1C-F41A-4E46-B8F6-A2EF6C1B7E65}">
      <dgm:prSet phldrT="[Текст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56E5DE1-D3AE-473A-8B5B-EF366C87DE77}" type="parTrans" cxnId="{5F051534-AAF4-43C1-B13F-62AC61518869}">
      <dgm:prSet/>
      <dgm:spPr/>
      <dgm:t>
        <a:bodyPr/>
        <a:lstStyle/>
        <a:p>
          <a:endParaRPr lang="ru-RU"/>
        </a:p>
      </dgm:t>
    </dgm:pt>
    <dgm:pt modelId="{2FF9D4D2-9C4E-4380-ADB4-4D199C12E490}" type="sibTrans" cxnId="{5F051534-AAF4-43C1-B13F-62AC61518869}">
      <dgm:prSet/>
      <dgm:spPr/>
      <dgm:t>
        <a:bodyPr/>
        <a:lstStyle/>
        <a:p>
          <a:endParaRPr lang="ru-RU"/>
        </a:p>
      </dgm:t>
    </dgm:pt>
    <dgm:pt modelId="{610A15EF-4751-4204-B99C-E4C23CB9F571}">
      <dgm:prSet phldrT="[Текст]"/>
      <dgm:spPr/>
      <dgm:t>
        <a:bodyPr/>
        <a:lstStyle/>
        <a:p>
          <a:r>
            <a:rPr lang="ru-RU" b="0" i="0" dirty="0" err="1" smtClean="0">
              <a:latin typeface="DS Greece" panose="03030000000000000000" pitchFamily="66" charset="-52"/>
            </a:rPr>
            <a:t>Лае́рт</a:t>
          </a:r>
          <a:r>
            <a:rPr lang="ru-RU" b="0" i="0" dirty="0" smtClean="0">
              <a:latin typeface="DS Greece" panose="03030000000000000000" pitchFamily="66" charset="-52"/>
            </a:rPr>
            <a:t> </a:t>
          </a:r>
          <a:r>
            <a:rPr lang="ru-RU" b="0" i="0" dirty="0" smtClean="0">
              <a:latin typeface="+mn-lt"/>
            </a:rPr>
            <a:t>(</a:t>
          </a:r>
          <a:r>
            <a:rPr lang="ru-RU" b="0" i="0" dirty="0" err="1" smtClean="0">
              <a:latin typeface="+mn-lt"/>
            </a:rPr>
            <a:t>грец</a:t>
          </a:r>
          <a:r>
            <a:rPr lang="ru-RU" b="0" i="0" dirty="0" smtClean="0">
              <a:latin typeface="+mn-lt"/>
            </a:rPr>
            <a:t>. </a:t>
          </a:r>
          <a:r>
            <a:rPr lang="en-US" b="0" i="0" dirty="0" err="1" smtClean="0">
              <a:latin typeface="+mn-lt"/>
            </a:rPr>
            <a:t>Laërtes</a:t>
          </a:r>
          <a:r>
            <a:rPr lang="en-US" b="0" i="0" dirty="0" smtClean="0">
              <a:latin typeface="+mn-lt"/>
            </a:rPr>
            <a:t>) — </a:t>
          </a:r>
          <a:r>
            <a:rPr lang="ru-RU" b="0" i="0" dirty="0" smtClean="0">
              <a:latin typeface="+mn-lt"/>
            </a:rPr>
            <a:t>персонаж </a:t>
          </a:r>
          <a:r>
            <a:rPr lang="ru-RU" b="0" i="0" dirty="0" err="1" smtClean="0">
              <a:latin typeface="+mn-lt"/>
            </a:rPr>
            <a:t>давньогрецької</a:t>
          </a:r>
          <a:r>
            <a:rPr lang="ru-RU" b="0" i="0" dirty="0" smtClean="0">
              <a:latin typeface="+mn-lt"/>
            </a:rPr>
            <a:t> </a:t>
          </a:r>
          <a:r>
            <a:rPr lang="ru-RU" b="0" i="0" dirty="0" err="1" smtClean="0">
              <a:latin typeface="+mn-lt"/>
            </a:rPr>
            <a:t>міфології</a:t>
          </a:r>
          <a:r>
            <a:rPr lang="ru-RU" b="0" i="0" dirty="0" smtClean="0">
              <a:latin typeface="+mn-lt"/>
            </a:rPr>
            <a:t>.</a:t>
          </a:r>
          <a:endParaRPr lang="ru-RU" b="0" dirty="0">
            <a:latin typeface="+mn-lt"/>
          </a:endParaRPr>
        </a:p>
      </dgm:t>
    </dgm:pt>
    <dgm:pt modelId="{11B96A65-7243-4FC3-8BA7-1FA5DAB6B0E0}" type="parTrans" cxnId="{668B8694-6A27-45E1-A8FA-3500EFCA3592}">
      <dgm:prSet/>
      <dgm:spPr/>
      <dgm:t>
        <a:bodyPr/>
        <a:lstStyle/>
        <a:p>
          <a:endParaRPr lang="ru-RU"/>
        </a:p>
      </dgm:t>
    </dgm:pt>
    <dgm:pt modelId="{AF6A99C5-098B-4196-B020-CB39D89E95B7}" type="sibTrans" cxnId="{668B8694-6A27-45E1-A8FA-3500EFCA3592}">
      <dgm:prSet/>
      <dgm:spPr/>
      <dgm:t>
        <a:bodyPr/>
        <a:lstStyle/>
        <a:p>
          <a:endParaRPr lang="ru-RU"/>
        </a:p>
      </dgm:t>
    </dgm:pt>
    <dgm:pt modelId="{3A6AA9C3-B362-4B97-BF23-EE930105A1FC}">
      <dgm:prSet phldrT="[Текст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E5F4BD2-C050-47B3-9758-4B52CE572B16}" type="parTrans" cxnId="{397E638A-6EC0-4095-853D-63BCABBF2086}">
      <dgm:prSet/>
      <dgm:spPr/>
      <dgm:t>
        <a:bodyPr/>
        <a:lstStyle/>
        <a:p>
          <a:endParaRPr lang="ru-RU"/>
        </a:p>
      </dgm:t>
    </dgm:pt>
    <dgm:pt modelId="{F93D73F7-11E9-4F50-BDF8-37F8FA8A4B6B}" type="sibTrans" cxnId="{397E638A-6EC0-4095-853D-63BCABBF2086}">
      <dgm:prSet/>
      <dgm:spPr/>
      <dgm:t>
        <a:bodyPr/>
        <a:lstStyle/>
        <a:p>
          <a:endParaRPr lang="ru-RU"/>
        </a:p>
      </dgm:t>
    </dgm:pt>
    <dgm:pt modelId="{FF5C0868-945B-4505-AF85-1AE1C4708C49}">
      <dgm:prSet phldrT="[Текст]"/>
      <dgm:spPr/>
      <dgm:t>
        <a:bodyPr/>
        <a:lstStyle/>
        <a:p>
          <a:r>
            <a:rPr lang="ru-RU" dirty="0" smtClean="0">
              <a:latin typeface="DS Greece" panose="03030000000000000000" pitchFamily="66" charset="-52"/>
            </a:rPr>
            <a:t>АНТІКЛЕ́Я</a:t>
          </a:r>
          <a:r>
            <a:rPr lang="ru-RU" dirty="0" smtClean="0">
              <a:latin typeface="+mn-lt"/>
            </a:rPr>
            <a:t> (</a:t>
          </a:r>
          <a:r>
            <a:rPr lang="ru-RU" dirty="0" err="1" smtClean="0">
              <a:latin typeface="+mn-lt"/>
            </a:rPr>
            <a:t>грец</a:t>
          </a:r>
          <a:r>
            <a:rPr lang="ru-RU" dirty="0" smtClean="0">
              <a:latin typeface="+mn-lt"/>
            </a:rPr>
            <a:t>. </a:t>
          </a:r>
          <a:r>
            <a:rPr lang="en-US" dirty="0" err="1" smtClean="0">
              <a:latin typeface="+mn-lt"/>
            </a:rPr>
            <a:t>Antikleia</a:t>
          </a:r>
          <a:r>
            <a:rPr lang="en-US" dirty="0" smtClean="0">
              <a:latin typeface="+mn-lt"/>
            </a:rPr>
            <a:t>)</a:t>
          </a:r>
          <a:endParaRPr lang="ru-RU" dirty="0">
            <a:latin typeface="+mn-lt"/>
          </a:endParaRPr>
        </a:p>
      </dgm:t>
    </dgm:pt>
    <dgm:pt modelId="{C7FB74B7-AED5-4E4F-BF2F-798393ACBDE8}" type="parTrans" cxnId="{2D3EC397-BA93-47B9-BE00-90CDFDCD2700}">
      <dgm:prSet/>
      <dgm:spPr/>
      <dgm:t>
        <a:bodyPr/>
        <a:lstStyle/>
        <a:p>
          <a:endParaRPr lang="ru-RU"/>
        </a:p>
      </dgm:t>
    </dgm:pt>
    <dgm:pt modelId="{2DD54C0C-B128-4E74-922A-5D8831465F63}" type="sibTrans" cxnId="{2D3EC397-BA93-47B9-BE00-90CDFDCD2700}">
      <dgm:prSet/>
      <dgm:spPr/>
      <dgm:t>
        <a:bodyPr/>
        <a:lstStyle/>
        <a:p>
          <a:endParaRPr lang="ru-RU"/>
        </a:p>
      </dgm:t>
    </dgm:pt>
    <dgm:pt modelId="{F39E78A9-B35E-46B0-89B9-B330B71F6C30}" type="pres">
      <dgm:prSet presAssocID="{E4B1C364-AFED-4CC5-BE6F-57E18619FB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27F344-39D5-444E-8A20-FB40EF7890C5}" type="pres">
      <dgm:prSet presAssocID="{B8990B1C-F41A-4E46-B8F6-A2EF6C1B7E65}" presName="linNode" presStyleCnt="0"/>
      <dgm:spPr/>
    </dgm:pt>
    <dgm:pt modelId="{B868FA65-D939-4898-927C-666B52AEC693}" type="pres">
      <dgm:prSet presAssocID="{B8990B1C-F41A-4E46-B8F6-A2EF6C1B7E65}" presName="parentShp" presStyleLbl="node1" presStyleIdx="0" presStyleCnt="2" custLinFactNeighborX="-6570" custLinFactNeighborY="-1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FD02-CB7B-4369-A37E-B8C6589EA148}" type="pres">
      <dgm:prSet presAssocID="{B8990B1C-F41A-4E46-B8F6-A2EF6C1B7E65}" presName="childShp" presStyleLbl="bgAccFollowNode1" presStyleIdx="0" presStyleCnt="2" custLinFactNeighborX="5085" custLinFactNeighborY="-25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0628A-E514-40BD-9F54-9CB0013B475D}" type="pres">
      <dgm:prSet presAssocID="{2FF9D4D2-9C4E-4380-ADB4-4D199C12E490}" presName="spacing" presStyleCnt="0"/>
      <dgm:spPr/>
    </dgm:pt>
    <dgm:pt modelId="{CE55BAD6-0F8C-4A87-865E-6709882E9A90}" type="pres">
      <dgm:prSet presAssocID="{3A6AA9C3-B362-4B97-BF23-EE930105A1FC}" presName="linNode" presStyleCnt="0"/>
      <dgm:spPr/>
    </dgm:pt>
    <dgm:pt modelId="{418D049B-A25C-4017-96AA-67DD03C7371C}" type="pres">
      <dgm:prSet presAssocID="{3A6AA9C3-B362-4B97-BF23-EE930105A1FC}" presName="parentShp" presStyleLbl="node1" presStyleIdx="1" presStyleCnt="2" custLinFactNeighborX="835" custLinFactNeighborY="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F5EDD-00A6-467C-AD67-82A5A9A150DF}" type="pres">
      <dgm:prSet presAssocID="{3A6AA9C3-B362-4B97-BF23-EE930105A1FC}" presName="childShp" presStyleLbl="bgAccFollowNode1" presStyleIdx="1" presStyleCnt="2" custLinFactNeighborX="2646" custLinFactNeighborY="5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51534-AAF4-43C1-B13F-62AC61518869}" srcId="{E4B1C364-AFED-4CC5-BE6F-57E18619FBC0}" destId="{B8990B1C-F41A-4E46-B8F6-A2EF6C1B7E65}" srcOrd="0" destOrd="0" parTransId="{456E5DE1-D3AE-473A-8B5B-EF366C87DE77}" sibTransId="{2FF9D4D2-9C4E-4380-ADB4-4D199C12E490}"/>
    <dgm:cxn modelId="{70F4E3CB-542F-4886-914A-68FBA05FA26D}" type="presOf" srcId="{3A6AA9C3-B362-4B97-BF23-EE930105A1FC}" destId="{418D049B-A25C-4017-96AA-67DD03C7371C}" srcOrd="0" destOrd="0" presId="urn:microsoft.com/office/officeart/2005/8/layout/vList6"/>
    <dgm:cxn modelId="{83751DFF-DFDB-41B6-83EF-F1ADD0C9291E}" type="presOf" srcId="{FF5C0868-945B-4505-AF85-1AE1C4708C49}" destId="{BBDF5EDD-00A6-467C-AD67-82A5A9A150DF}" srcOrd="0" destOrd="0" presId="urn:microsoft.com/office/officeart/2005/8/layout/vList6"/>
    <dgm:cxn modelId="{668B8694-6A27-45E1-A8FA-3500EFCA3592}" srcId="{B8990B1C-F41A-4E46-B8F6-A2EF6C1B7E65}" destId="{610A15EF-4751-4204-B99C-E4C23CB9F571}" srcOrd="0" destOrd="0" parTransId="{11B96A65-7243-4FC3-8BA7-1FA5DAB6B0E0}" sibTransId="{AF6A99C5-098B-4196-B020-CB39D89E95B7}"/>
    <dgm:cxn modelId="{A16A525C-2050-479B-A44C-A21E350363C8}" type="presOf" srcId="{610A15EF-4751-4204-B99C-E4C23CB9F571}" destId="{0ED1FD02-CB7B-4369-A37E-B8C6589EA148}" srcOrd="0" destOrd="0" presId="urn:microsoft.com/office/officeart/2005/8/layout/vList6"/>
    <dgm:cxn modelId="{FBA363EB-E0C1-4803-AA9D-E3FCC2835900}" type="presOf" srcId="{E4B1C364-AFED-4CC5-BE6F-57E18619FBC0}" destId="{F39E78A9-B35E-46B0-89B9-B330B71F6C30}" srcOrd="0" destOrd="0" presId="urn:microsoft.com/office/officeart/2005/8/layout/vList6"/>
    <dgm:cxn modelId="{397E638A-6EC0-4095-853D-63BCABBF2086}" srcId="{E4B1C364-AFED-4CC5-BE6F-57E18619FBC0}" destId="{3A6AA9C3-B362-4B97-BF23-EE930105A1FC}" srcOrd="1" destOrd="0" parTransId="{6E5F4BD2-C050-47B3-9758-4B52CE572B16}" sibTransId="{F93D73F7-11E9-4F50-BDF8-37F8FA8A4B6B}"/>
    <dgm:cxn modelId="{2D3EC397-BA93-47B9-BE00-90CDFDCD2700}" srcId="{3A6AA9C3-B362-4B97-BF23-EE930105A1FC}" destId="{FF5C0868-945B-4505-AF85-1AE1C4708C49}" srcOrd="0" destOrd="0" parTransId="{C7FB74B7-AED5-4E4F-BF2F-798393ACBDE8}" sibTransId="{2DD54C0C-B128-4E74-922A-5D8831465F63}"/>
    <dgm:cxn modelId="{DAC64A14-736C-4CAC-A54C-21D040AE2ADD}" type="presOf" srcId="{B8990B1C-F41A-4E46-B8F6-A2EF6C1B7E65}" destId="{B868FA65-D939-4898-927C-666B52AEC693}" srcOrd="0" destOrd="0" presId="urn:microsoft.com/office/officeart/2005/8/layout/vList6"/>
    <dgm:cxn modelId="{3C8F4D00-E3C3-480F-B733-CAC69A6DB7D2}" type="presParOf" srcId="{F39E78A9-B35E-46B0-89B9-B330B71F6C30}" destId="{5927F344-39D5-444E-8A20-FB40EF7890C5}" srcOrd="0" destOrd="0" presId="urn:microsoft.com/office/officeart/2005/8/layout/vList6"/>
    <dgm:cxn modelId="{1E20B10B-5544-4E56-B9D0-9D80E5BAB2C0}" type="presParOf" srcId="{5927F344-39D5-444E-8A20-FB40EF7890C5}" destId="{B868FA65-D939-4898-927C-666B52AEC693}" srcOrd="0" destOrd="0" presId="urn:microsoft.com/office/officeart/2005/8/layout/vList6"/>
    <dgm:cxn modelId="{3E628021-DF9D-4434-8A53-4F955E829CA3}" type="presParOf" srcId="{5927F344-39D5-444E-8A20-FB40EF7890C5}" destId="{0ED1FD02-CB7B-4369-A37E-B8C6589EA148}" srcOrd="1" destOrd="0" presId="urn:microsoft.com/office/officeart/2005/8/layout/vList6"/>
    <dgm:cxn modelId="{EC5B6E0A-B18A-4C79-A044-7FA85DDBAD17}" type="presParOf" srcId="{F39E78A9-B35E-46B0-89B9-B330B71F6C30}" destId="{D4E0628A-E514-40BD-9F54-9CB0013B475D}" srcOrd="1" destOrd="0" presId="urn:microsoft.com/office/officeart/2005/8/layout/vList6"/>
    <dgm:cxn modelId="{4ADFDECF-86F5-4D20-8E19-C1E61F706A2A}" type="presParOf" srcId="{F39E78A9-B35E-46B0-89B9-B330B71F6C30}" destId="{CE55BAD6-0F8C-4A87-865E-6709882E9A90}" srcOrd="2" destOrd="0" presId="urn:microsoft.com/office/officeart/2005/8/layout/vList6"/>
    <dgm:cxn modelId="{8265F10D-F0D6-494A-AE6C-38369BAD020F}" type="presParOf" srcId="{CE55BAD6-0F8C-4A87-865E-6709882E9A90}" destId="{418D049B-A25C-4017-96AA-67DD03C7371C}" srcOrd="0" destOrd="0" presId="urn:microsoft.com/office/officeart/2005/8/layout/vList6"/>
    <dgm:cxn modelId="{897C6526-5AEE-4BED-94BE-CAE85BBCF072}" type="presParOf" srcId="{CE55BAD6-0F8C-4A87-865E-6709882E9A90}" destId="{BBDF5EDD-00A6-467C-AD67-82A5A9A150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1FD02-CB7B-4369-A37E-B8C6589EA148}">
      <dsp:nvSpPr>
        <dsp:cNvPr id="0" name=""/>
        <dsp:cNvSpPr/>
      </dsp:nvSpPr>
      <dsp:spPr>
        <a:xfrm>
          <a:off x="3175765" y="0"/>
          <a:ext cx="4763648" cy="19216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err="1" smtClean="0">
              <a:latin typeface="DS Greece" panose="03030000000000000000" pitchFamily="66" charset="-52"/>
            </a:rPr>
            <a:t>Лае́рт</a:t>
          </a:r>
          <a:r>
            <a:rPr lang="ru-RU" sz="2700" b="0" i="0" kern="1200" dirty="0" smtClean="0">
              <a:latin typeface="DS Greece" panose="03030000000000000000" pitchFamily="66" charset="-52"/>
            </a:rPr>
            <a:t> </a:t>
          </a:r>
          <a:r>
            <a:rPr lang="ru-RU" sz="2700" b="0" i="0" kern="1200" dirty="0" smtClean="0">
              <a:latin typeface="+mn-lt"/>
            </a:rPr>
            <a:t>(</a:t>
          </a:r>
          <a:r>
            <a:rPr lang="ru-RU" sz="2700" b="0" i="0" kern="1200" dirty="0" err="1" smtClean="0">
              <a:latin typeface="+mn-lt"/>
            </a:rPr>
            <a:t>грец</a:t>
          </a:r>
          <a:r>
            <a:rPr lang="ru-RU" sz="2700" b="0" i="0" kern="1200" dirty="0" smtClean="0">
              <a:latin typeface="+mn-lt"/>
            </a:rPr>
            <a:t>. </a:t>
          </a:r>
          <a:r>
            <a:rPr lang="en-US" sz="2700" b="0" i="0" kern="1200" dirty="0" err="1" smtClean="0">
              <a:latin typeface="+mn-lt"/>
            </a:rPr>
            <a:t>Laërtes</a:t>
          </a:r>
          <a:r>
            <a:rPr lang="en-US" sz="2700" b="0" i="0" kern="1200" dirty="0" smtClean="0">
              <a:latin typeface="+mn-lt"/>
            </a:rPr>
            <a:t>) — </a:t>
          </a:r>
          <a:r>
            <a:rPr lang="ru-RU" sz="2700" b="0" i="0" kern="1200" dirty="0" smtClean="0">
              <a:latin typeface="+mn-lt"/>
            </a:rPr>
            <a:t>персонаж </a:t>
          </a:r>
          <a:r>
            <a:rPr lang="ru-RU" sz="2700" b="0" i="0" kern="1200" dirty="0" err="1" smtClean="0">
              <a:latin typeface="+mn-lt"/>
            </a:rPr>
            <a:t>давньогрецької</a:t>
          </a:r>
          <a:r>
            <a:rPr lang="ru-RU" sz="2700" b="0" i="0" kern="1200" dirty="0" smtClean="0">
              <a:latin typeface="+mn-lt"/>
            </a:rPr>
            <a:t> </a:t>
          </a:r>
          <a:r>
            <a:rPr lang="ru-RU" sz="2700" b="0" i="0" kern="1200" dirty="0" err="1" smtClean="0">
              <a:latin typeface="+mn-lt"/>
            </a:rPr>
            <a:t>міфології</a:t>
          </a:r>
          <a:r>
            <a:rPr lang="ru-RU" sz="2700" b="0" i="0" kern="1200" dirty="0" smtClean="0">
              <a:latin typeface="+mn-lt"/>
            </a:rPr>
            <a:t>.</a:t>
          </a:r>
          <a:endParaRPr lang="ru-RU" sz="2700" b="0" kern="1200" dirty="0">
            <a:latin typeface="+mn-lt"/>
          </a:endParaRPr>
        </a:p>
      </dsp:txBody>
      <dsp:txXfrm>
        <a:off x="3175765" y="240203"/>
        <a:ext cx="4043041" cy="1441215"/>
      </dsp:txXfrm>
    </dsp:sp>
    <dsp:sp modelId="{B868FA65-D939-4898-927C-666B52AEC693}">
      <dsp:nvSpPr>
        <dsp:cNvPr id="0" name=""/>
        <dsp:cNvSpPr/>
      </dsp:nvSpPr>
      <dsp:spPr>
        <a:xfrm>
          <a:off x="0" y="0"/>
          <a:ext cx="3175765" cy="1921620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</a:endParaRPr>
        </a:p>
      </dsp:txBody>
      <dsp:txXfrm>
        <a:off x="93806" y="93806"/>
        <a:ext cx="2988153" cy="1734008"/>
      </dsp:txXfrm>
    </dsp:sp>
    <dsp:sp modelId="{BBDF5EDD-00A6-467C-AD67-82A5A9A150DF}">
      <dsp:nvSpPr>
        <dsp:cNvPr id="0" name=""/>
        <dsp:cNvSpPr/>
      </dsp:nvSpPr>
      <dsp:spPr>
        <a:xfrm>
          <a:off x="3175765" y="2114767"/>
          <a:ext cx="4763648" cy="19216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DS Greece" panose="03030000000000000000" pitchFamily="66" charset="-52"/>
            </a:rPr>
            <a:t>АНТІКЛЕ́Я</a:t>
          </a:r>
          <a:r>
            <a:rPr lang="ru-RU" sz="2700" kern="1200" dirty="0" smtClean="0">
              <a:latin typeface="+mn-lt"/>
            </a:rPr>
            <a:t> (</a:t>
          </a:r>
          <a:r>
            <a:rPr lang="ru-RU" sz="2700" kern="1200" dirty="0" err="1" smtClean="0">
              <a:latin typeface="+mn-lt"/>
            </a:rPr>
            <a:t>грец</a:t>
          </a:r>
          <a:r>
            <a:rPr lang="ru-RU" sz="2700" kern="1200" dirty="0" smtClean="0">
              <a:latin typeface="+mn-lt"/>
            </a:rPr>
            <a:t>. </a:t>
          </a:r>
          <a:r>
            <a:rPr lang="en-US" sz="2700" kern="1200" dirty="0" err="1" smtClean="0">
              <a:latin typeface="+mn-lt"/>
            </a:rPr>
            <a:t>Antikleia</a:t>
          </a:r>
          <a:r>
            <a:rPr lang="en-US" sz="2700" kern="1200" dirty="0" smtClean="0">
              <a:latin typeface="+mn-lt"/>
            </a:rPr>
            <a:t>)</a:t>
          </a:r>
          <a:endParaRPr lang="ru-RU" sz="2700" kern="1200" dirty="0">
            <a:latin typeface="+mn-lt"/>
          </a:endParaRPr>
        </a:p>
      </dsp:txBody>
      <dsp:txXfrm>
        <a:off x="3175765" y="2354970"/>
        <a:ext cx="4043041" cy="1441215"/>
      </dsp:txXfrm>
    </dsp:sp>
    <dsp:sp modelId="{418D049B-A25C-4017-96AA-67DD03C7371C}">
      <dsp:nvSpPr>
        <dsp:cNvPr id="0" name=""/>
        <dsp:cNvSpPr/>
      </dsp:nvSpPr>
      <dsp:spPr>
        <a:xfrm>
          <a:off x="39776" y="2114767"/>
          <a:ext cx="3175765" cy="1921620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33582" y="2208573"/>
        <a:ext cx="2988153" cy="1734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0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7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3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8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1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2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4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0F84-2A34-46CB-A95B-ACBA90DDAA3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93E8-5201-4417-9FB4-34EB45CE4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21675" y="107715"/>
            <a:ext cx="6176749" cy="1325563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ОДІССЕЙ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2" y="107715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2452713" y="1288475"/>
            <a:ext cx="7433372" cy="1693683"/>
          </a:xfrm>
          <a:prstGeom prst="leftRightArrow">
            <a:avLst/>
          </a:prstGeom>
          <a:solidFill>
            <a:srgbClr val="D6E1F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DS Greece" panose="03030000000000000000" pitchFamily="66" charset="-52"/>
              </a:rPr>
              <a:t>Улюблинець</a:t>
            </a:r>
            <a:r>
              <a:rPr lang="ru-RU" sz="3600" b="1" dirty="0" smtClean="0">
                <a:latin typeface="DS Greece" panose="03030000000000000000" pitchFamily="66" charset="-52"/>
              </a:rPr>
              <a:t> </a:t>
            </a:r>
            <a:r>
              <a:rPr lang="ru-RU" sz="3600" b="1" dirty="0" err="1" smtClean="0">
                <a:latin typeface="DS Greece" panose="03030000000000000000" pitchFamily="66" charset="-52"/>
              </a:rPr>
              <a:t>богів</a:t>
            </a:r>
            <a:endParaRPr lang="ru-RU" sz="3600" b="1" dirty="0" smtClean="0">
              <a:latin typeface="DS Greece" panose="03030000000000000000" pitchFamily="66" charset="-52"/>
            </a:endParaRPr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8" y="2435080"/>
            <a:ext cx="2279068" cy="381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4402" y="2435080"/>
            <a:ext cx="2281613" cy="382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33" y="2614038"/>
            <a:ext cx="2967516" cy="384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2106814" y="3068205"/>
            <a:ext cx="3247738" cy="3098266"/>
          </a:xfrm>
          <a:prstGeom prst="ellipse">
            <a:avLst/>
          </a:prstGeom>
          <a:solidFill>
            <a:srgbClr val="D6E1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DS Greece" panose="03030000000000000000" pitchFamily="66" charset="-52"/>
              </a:rPr>
              <a:t>АФІНА-</a:t>
            </a:r>
            <a:r>
              <a:rPr lang="ru-RU" sz="2400" dirty="0" err="1" smtClean="0"/>
              <a:t>покровителька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мудрості</a:t>
            </a:r>
            <a:r>
              <a:rPr lang="ru-RU" sz="2400" dirty="0" smtClean="0"/>
              <a:t> та ремесел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7114925" y="3027063"/>
            <a:ext cx="2673418" cy="3082094"/>
          </a:xfrm>
          <a:prstGeom prst="ellipse">
            <a:avLst/>
          </a:prstGeom>
          <a:solidFill>
            <a:srgbClr val="D6E1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DS Greece" panose="03030000000000000000" pitchFamily="66" charset="-52"/>
              </a:rPr>
              <a:t>ГЕРА</a:t>
            </a:r>
            <a:r>
              <a:rPr lang="uk-UA" sz="2800" dirty="0" smtClean="0"/>
              <a:t>-сестра і дружина </a:t>
            </a:r>
            <a:r>
              <a:rPr lang="uk-UA" sz="2800" dirty="0"/>
              <a:t>З</a:t>
            </a:r>
            <a:r>
              <a:rPr lang="uk-UA" sz="2800" dirty="0" smtClean="0"/>
              <a:t>евса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133" y="1380166"/>
            <a:ext cx="2855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«ОДІССЕЯ»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275545" y="6253614"/>
            <a:ext cx="35161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Гаркуша Зоя </a:t>
            </a:r>
            <a:r>
              <a:rPr lang="ru-RU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М</a:t>
            </a:r>
            <a:r>
              <a:rPr lang="ru-RU" b="1" dirty="0" err="1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иколаївна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11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13" y="1928128"/>
            <a:ext cx="3044371" cy="4324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026" y="294871"/>
            <a:ext cx="6176749" cy="1325563"/>
          </a:xfr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ПОХОДЖЕННЯ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9" y="106091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5804582"/>
              </p:ext>
            </p:extLst>
          </p:nvPr>
        </p:nvGraphicFramePr>
        <p:xfrm>
          <a:off x="655093" y="2402006"/>
          <a:ext cx="7939414" cy="403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Двойная стрелка вверх/вниз 5"/>
          <p:cNvSpPr/>
          <p:nvPr/>
        </p:nvSpPr>
        <p:spPr>
          <a:xfrm>
            <a:off x="5878104" y="3635416"/>
            <a:ext cx="1801504" cy="1241946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DS Greece" panose="03030000000000000000" pitchFamily="66" charset="-52"/>
              </a:rPr>
              <a:t>син</a:t>
            </a:r>
            <a:endParaRPr lang="ru-RU" sz="3600" b="1" dirty="0">
              <a:solidFill>
                <a:schemeClr val="tx1"/>
              </a:solidFill>
              <a:latin typeface="DS Greece" panose="03030000000000000000" pitchFamily="66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133" y="1380166"/>
            <a:ext cx="2855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«ОДІССЕЯ»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55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54076" y="198979"/>
            <a:ext cx="6176749" cy="1199642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загартування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5" y="77470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89" y="1627564"/>
            <a:ext cx="4482405" cy="2990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3233253"/>
            <a:ext cx="6479045" cy="3213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1965360" y="1909666"/>
            <a:ext cx="5069453" cy="1489234"/>
            <a:chOff x="3300949" y="2206167"/>
            <a:chExt cx="4951424" cy="2004672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800" kern="1200" dirty="0" err="1" smtClean="0">
                  <a:latin typeface="DS Greece" panose="03030000000000000000" pitchFamily="66" charset="-52"/>
                </a:rPr>
                <a:t>Купання</a:t>
              </a:r>
              <a:r>
                <a:rPr lang="ru-RU" sz="3800" kern="1200" dirty="0" smtClean="0">
                  <a:latin typeface="DS Greece" panose="03030000000000000000" pitchFamily="66" charset="-52"/>
                </a:rPr>
                <a:t> у водах</a:t>
              </a:r>
            </a:p>
            <a:p>
              <a:pPr marL="0" lvl="1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800" dirty="0" err="1" smtClean="0">
                  <a:latin typeface="DS Greece" panose="03030000000000000000" pitchFamily="66" charset="-52"/>
                </a:rPr>
                <a:t>стікса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5357686" y="4255343"/>
            <a:ext cx="6517201" cy="2211743"/>
            <a:chOff x="2635728" y="1669628"/>
            <a:chExt cx="5865937" cy="2552131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2744411" y="1669628"/>
              <a:ext cx="5757254" cy="2552131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2635728" y="2011150"/>
              <a:ext cx="4744166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800" kern="1200" dirty="0" err="1" smtClean="0">
                  <a:latin typeface="DS Greece" panose="03030000000000000000" pitchFamily="66" charset="-52"/>
                </a:rPr>
                <a:t>Стікс</a:t>
              </a:r>
              <a:r>
                <a:rPr lang="ru-RU" sz="3800" kern="1200" dirty="0" smtClean="0">
                  <a:latin typeface="DS Greece" panose="03030000000000000000" pitchFamily="66" charset="-52"/>
                </a:rPr>
                <a:t>-</a:t>
              </a:r>
              <a:r>
                <a:rPr lang="uk-UA" sz="2000" dirty="0" smtClean="0">
                  <a:effectLst/>
                </a:rPr>
                <a:t>одна з річок Аїду, що дев'ять разів обтікала підземне царство. Воду Стіксу вважали отруйною. Священними водами Стіксу клялися олімпійські боги</a:t>
              </a:r>
              <a:endParaRPr lang="ru-RU" sz="2000" kern="12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48733" y="1380166"/>
            <a:ext cx="2642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</a:t>
            </a:r>
            <a:r>
              <a:rPr lang="ru-RU" sz="4800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Іліада</a:t>
            </a:r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92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58" y="1983439"/>
            <a:ext cx="6110687" cy="359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731442" y="175497"/>
            <a:ext cx="6176749" cy="1199642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Передбачення</a:t>
            </a:r>
          </a:p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 долі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" y="39341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631606" y="1959496"/>
            <a:ext cx="4951424" cy="2004672"/>
            <a:chOff x="3300949" y="2206167"/>
            <a:chExt cx="4951424" cy="2004672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смерть під час</a:t>
              </a:r>
            </a:p>
            <a:p>
              <a:pPr marL="0" lvl="1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800" dirty="0" smtClean="0">
                  <a:latin typeface="DS Greece" panose="03030000000000000000" pitchFamily="66" charset="-52"/>
                </a:rPr>
                <a:t>Троянської війни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5237789" y="5453756"/>
            <a:ext cx="6176749" cy="1199642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Вразливе місце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7788" y="3683228"/>
            <a:ext cx="5009426" cy="3227194"/>
            <a:chOff x="3300949" y="2206167"/>
            <a:chExt cx="5009426" cy="2583402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300949" y="2206167"/>
              <a:ext cx="5009426" cy="254143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478370" y="2651796"/>
              <a:ext cx="4199672" cy="213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800" dirty="0" err="1" smtClean="0">
                  <a:latin typeface="DS Greece" panose="03030000000000000000" pitchFamily="66" charset="-52"/>
                </a:rPr>
                <a:t>п’ята</a:t>
              </a:r>
              <a:r>
                <a:rPr lang="ru-RU" sz="3800" dirty="0" smtClean="0">
                  <a:latin typeface="DS Greece" panose="03030000000000000000" pitchFamily="66" charset="-52"/>
                </a:rPr>
                <a:t>, </a:t>
              </a:r>
              <a:r>
                <a:rPr lang="ru-RU" sz="3800" dirty="0">
                  <a:latin typeface="DS Greece" panose="03030000000000000000" pitchFamily="66" charset="-52"/>
                </a:rPr>
                <a:t>за яку </a:t>
              </a:r>
              <a:r>
                <a:rPr lang="ru-RU" sz="3800" dirty="0" err="1" smtClean="0">
                  <a:latin typeface="DS Greece" panose="03030000000000000000" pitchFamily="66" charset="-52"/>
                </a:rPr>
                <a:t>його</a:t>
              </a:r>
              <a:r>
                <a:rPr lang="ru-RU" sz="3800" dirty="0" smtClean="0">
                  <a:latin typeface="DS Greece" panose="03030000000000000000" pitchFamily="66" charset="-52"/>
                </a:rPr>
                <a:t> </a:t>
              </a:r>
              <a:r>
                <a:rPr lang="ru-RU" sz="3800" dirty="0" err="1" smtClean="0">
                  <a:latin typeface="DS Greece" panose="03030000000000000000" pitchFamily="66" charset="-52"/>
                </a:rPr>
                <a:t>тримала</a:t>
              </a:r>
              <a:r>
                <a:rPr lang="ru-RU" sz="3800" dirty="0" smtClean="0">
                  <a:latin typeface="DS Greece" panose="03030000000000000000" pitchFamily="66" charset="-52"/>
                </a:rPr>
                <a:t> </a:t>
              </a:r>
              <a:r>
                <a:rPr lang="ru-RU" sz="3800" dirty="0" err="1" smtClean="0">
                  <a:latin typeface="DS Greece" panose="03030000000000000000" pitchFamily="66" charset="-52"/>
                </a:rPr>
                <a:t>мати</a:t>
              </a:r>
              <a:r>
                <a:rPr lang="ru-RU" sz="3800" dirty="0" smtClean="0">
                  <a:latin typeface="DS Greece" panose="03030000000000000000" pitchFamily="66" charset="-52"/>
                </a:rPr>
                <a:t> </a:t>
              </a:r>
              <a:r>
                <a:rPr lang="ru-RU" sz="3800" dirty="0" err="1" smtClean="0">
                  <a:latin typeface="DS Greece" panose="03030000000000000000" pitchFamily="66" charset="-52"/>
                </a:rPr>
                <a:t>під</a:t>
              </a:r>
              <a:r>
                <a:rPr lang="ru-RU" sz="3800" dirty="0" smtClean="0">
                  <a:latin typeface="DS Greece" panose="03030000000000000000" pitchFamily="66" charset="-52"/>
                </a:rPr>
                <a:t> час </a:t>
              </a:r>
              <a:r>
                <a:rPr lang="ru-RU" sz="3800" dirty="0" err="1" smtClean="0">
                  <a:latin typeface="DS Greece" panose="03030000000000000000" pitchFamily="66" charset="-52"/>
                </a:rPr>
                <a:t>освячення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 flipH="1">
            <a:off x="7057238" y="120158"/>
            <a:ext cx="4984455" cy="2279557"/>
            <a:chOff x="3185016" y="1820436"/>
            <a:chExt cx="4984455" cy="2279557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3218047" y="1820436"/>
              <a:ext cx="4951424" cy="2279557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185016" y="207102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 err="1" smtClean="0"/>
                <a:t>Фетіда</a:t>
              </a:r>
              <a:r>
                <a:rPr lang="ru-RU" sz="2400" dirty="0" smtClean="0"/>
                <a:t>, </a:t>
              </a:r>
              <a:r>
                <a:rPr lang="ru-RU" sz="2400" dirty="0" err="1"/>
                <a:t>щоб</a:t>
              </a:r>
              <a:r>
                <a:rPr lang="ru-RU" sz="2400" dirty="0"/>
                <a:t> </a:t>
              </a:r>
              <a:r>
                <a:rPr lang="ru-RU" sz="2400" dirty="0" err="1"/>
                <a:t>уникнути</a:t>
              </a:r>
              <a:r>
                <a:rPr lang="ru-RU" sz="2400" dirty="0"/>
                <a:t> </a:t>
              </a:r>
              <a:r>
                <a:rPr lang="ru-RU" sz="2400" dirty="0" smtClean="0"/>
                <a:t>фатуму, </a:t>
              </a:r>
              <a:r>
                <a:rPr lang="ru-RU" sz="2400" dirty="0" err="1"/>
                <a:t>переодягла</a:t>
              </a:r>
              <a:r>
                <a:rPr lang="ru-RU" sz="2400" dirty="0"/>
                <a:t> </a:t>
              </a:r>
              <a:r>
                <a:rPr lang="ru-RU" sz="2400" dirty="0" err="1"/>
                <a:t>сина</a:t>
              </a:r>
              <a:r>
                <a:rPr lang="ru-RU" sz="2400" dirty="0"/>
                <a:t> у </a:t>
              </a:r>
              <a:r>
                <a:rPr lang="ru-RU" sz="2400" dirty="0" err="1"/>
                <a:t>дівоче</a:t>
              </a:r>
              <a:r>
                <a:rPr lang="ru-RU" sz="2400" dirty="0"/>
                <a:t> </a:t>
              </a:r>
              <a:r>
                <a:rPr lang="ru-RU" sz="2400" dirty="0" err="1"/>
                <a:t>вбрання</a:t>
              </a:r>
              <a:r>
                <a:rPr lang="ru-RU" sz="2400" dirty="0"/>
                <a:t> й </a:t>
              </a:r>
              <a:r>
                <a:rPr lang="ru-RU" sz="2400" dirty="0" err="1"/>
                <a:t>віддала</a:t>
              </a:r>
              <a:r>
                <a:rPr lang="ru-RU" sz="2400" dirty="0"/>
                <a:t> до двору царя </a:t>
              </a:r>
              <a:r>
                <a:rPr lang="ru-RU" sz="2400" dirty="0" err="1"/>
                <a:t>Лікомеда</a:t>
              </a:r>
              <a:r>
                <a:rPr lang="ru-RU" sz="2400" dirty="0"/>
                <a:t>, де </a:t>
              </a:r>
              <a:r>
                <a:rPr lang="ru-RU" sz="2400" dirty="0" err="1"/>
                <a:t>він</a:t>
              </a:r>
              <a:r>
                <a:rPr lang="ru-RU" sz="2400" dirty="0"/>
                <a:t> і </a:t>
              </a:r>
              <a:r>
                <a:rPr lang="ru-RU" sz="2400" dirty="0" err="1"/>
                <a:t>виховувався</a:t>
              </a:r>
              <a:r>
                <a:rPr lang="ru-RU" sz="2400" dirty="0"/>
                <a:t>.</a:t>
              </a:r>
              <a:endParaRPr lang="ru-RU" sz="2400" kern="12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48733" y="1380166"/>
            <a:ext cx="2642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</a:t>
            </a:r>
            <a:r>
              <a:rPr lang="ru-RU" sz="4800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Іліада</a:t>
            </a:r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61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44798" y="231019"/>
            <a:ext cx="6176749" cy="1199642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Риси характеру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7" y="61736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1737101" y="1796257"/>
            <a:ext cx="4043957" cy="797756"/>
            <a:chOff x="3300949" y="2206167"/>
            <a:chExt cx="4951424" cy="2004672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мужність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42720" y="3383262"/>
            <a:ext cx="2962208" cy="876644"/>
            <a:chOff x="3300949" y="2206167"/>
            <a:chExt cx="4951424" cy="2004672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сила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89152" y="1851480"/>
            <a:ext cx="3644601" cy="823746"/>
            <a:chOff x="3300949" y="2206167"/>
            <a:chExt cx="4951424" cy="2004672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благородство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1023" y="2548725"/>
            <a:ext cx="4043957" cy="797756"/>
            <a:chOff x="3300949" y="2206167"/>
            <a:chExt cx="4951424" cy="2004672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справедливість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0041" y="3375788"/>
            <a:ext cx="4043957" cy="797756"/>
            <a:chOff x="3300949" y="2206167"/>
            <a:chExt cx="4951424" cy="2004672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гордий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06483" y="2526426"/>
            <a:ext cx="6163824" cy="912267"/>
            <a:chOff x="3300949" y="2206167"/>
            <a:chExt cx="4951424" cy="2004672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Почуття героїчної честі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0041" y="5106093"/>
            <a:ext cx="4043957" cy="797756"/>
            <a:chOff x="3300949" y="2206167"/>
            <a:chExt cx="4951424" cy="2004672"/>
          </a:xfrm>
          <a:solidFill>
            <a:schemeClr val="accent2"/>
          </a:solidFill>
        </p:grpSpPr>
        <p:sp>
          <p:nvSpPr>
            <p:cNvPr id="23" name="Стрелка вправо 22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жорстокість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07702" y="5709817"/>
            <a:ext cx="4043957" cy="797756"/>
            <a:chOff x="3300949" y="2206167"/>
            <a:chExt cx="4951424" cy="2004672"/>
          </a:xfrm>
          <a:solidFill>
            <a:schemeClr val="accent2"/>
          </a:solidFill>
        </p:grpSpPr>
        <p:sp>
          <p:nvSpPr>
            <p:cNvPr id="26" name="Стрелка вправо 25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егоїзм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0041" y="4283494"/>
            <a:ext cx="5140357" cy="749984"/>
            <a:chOff x="3300949" y="2206167"/>
            <a:chExt cx="4951424" cy="2004672"/>
          </a:xfrm>
        </p:grpSpPr>
        <p:sp>
          <p:nvSpPr>
            <p:cNvPr id="29" name="Стрелка вправо 28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Відданість дружбі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921197" y="5019436"/>
            <a:ext cx="4043957" cy="797756"/>
            <a:chOff x="3300949" y="2206167"/>
            <a:chExt cx="4951424" cy="2004672"/>
          </a:xfrm>
        </p:grpSpPr>
        <p:sp>
          <p:nvSpPr>
            <p:cNvPr id="32" name="Стрелка вправо 31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мстивість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 rot="1723916">
            <a:off x="8342562" y="726799"/>
            <a:ext cx="4003343" cy="1864442"/>
            <a:chOff x="3300949" y="2206167"/>
            <a:chExt cx="4951424" cy="2004672"/>
          </a:xfrm>
        </p:grpSpPr>
        <p:sp>
          <p:nvSpPr>
            <p:cNvPr id="35" name="Стрелка вправо 34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Рушійна сила-</a:t>
              </a:r>
            </a:p>
            <a:p>
              <a:pPr marL="0" lvl="1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800" b="1" dirty="0" smtClean="0">
                  <a:solidFill>
                    <a:srgbClr val="FF0000"/>
                  </a:solidFill>
                  <a:latin typeface="DS Greece" panose="03030000000000000000" pitchFamily="66" charset="-52"/>
                </a:rPr>
                <a:t>слава</a:t>
              </a:r>
              <a:endParaRPr lang="ru-RU" sz="3800" b="1" kern="1200" dirty="0">
                <a:solidFill>
                  <a:srgbClr val="FF0000"/>
                </a:solidFill>
                <a:latin typeface="DS Greece" panose="03030000000000000000" pitchFamily="66" charset="-52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2"/>
          <a:stretch/>
        </p:blipFill>
        <p:spPr>
          <a:xfrm flipH="1">
            <a:off x="9058858" y="3431797"/>
            <a:ext cx="2102815" cy="2954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8" name="Группа 37"/>
          <p:cNvGrpSpPr/>
          <p:nvPr/>
        </p:nvGrpSpPr>
        <p:grpSpPr>
          <a:xfrm>
            <a:off x="5839120" y="4219487"/>
            <a:ext cx="3283224" cy="876644"/>
            <a:chOff x="3300949" y="2206167"/>
            <a:chExt cx="4951424" cy="2004672"/>
          </a:xfrm>
        </p:grpSpPr>
        <p:sp>
          <p:nvSpPr>
            <p:cNvPr id="39" name="Стрелка вправо 38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запальний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6084" y="5854736"/>
            <a:ext cx="4043957" cy="797756"/>
            <a:chOff x="3300949" y="2206167"/>
            <a:chExt cx="4951424" cy="2004672"/>
          </a:xfrm>
          <a:solidFill>
            <a:schemeClr val="accent2"/>
          </a:solidFill>
        </p:grpSpPr>
        <p:sp>
          <p:nvSpPr>
            <p:cNvPr id="42" name="Стрелка вправо 41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трелка вправо 4"/>
            <p:cNvSpPr/>
            <p:nvPr/>
          </p:nvSpPr>
          <p:spPr>
            <a:xfrm>
              <a:off x="3300949" y="2456752"/>
              <a:ext cx="4530883" cy="15035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самолюбний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48733" y="1380166"/>
            <a:ext cx="2642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</a:t>
            </a:r>
            <a:r>
              <a:rPr lang="ru-RU" sz="4800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Іліада</a:t>
            </a:r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6" y="353538"/>
            <a:ext cx="2208603" cy="16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55" y="2362428"/>
            <a:ext cx="4397072" cy="3673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634170" y="278947"/>
            <a:ext cx="6176749" cy="1199642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Ахілл-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ахіллес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1" y="67606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819285" y="2040475"/>
            <a:ext cx="6691622" cy="2313161"/>
            <a:chOff x="3300949" y="2206167"/>
            <a:chExt cx="4951424" cy="2004672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Найхоробріший</a:t>
              </a:r>
            </a:p>
            <a:p>
              <a:pPr marL="0" lvl="1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800" dirty="0" smtClean="0">
                  <a:latin typeface="DS Greece" panose="03030000000000000000" pitchFamily="66" charset="-52"/>
                </a:rPr>
                <a:t>Воїн</a:t>
              </a:r>
            </a:p>
            <a:p>
              <a:pPr marL="457200" lvl="2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Ахейського війська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8733" y="4064491"/>
            <a:ext cx="6841748" cy="2517374"/>
            <a:chOff x="3300949" y="2206167"/>
            <a:chExt cx="4951424" cy="2004672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3300949" y="2206167"/>
              <a:ext cx="4951424" cy="2004672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3300949" y="2456751"/>
              <a:ext cx="4199672" cy="15035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Прудконогий</a:t>
              </a:r>
            </a:p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dirty="0" err="1" smtClean="0">
                  <a:latin typeface="DS Greece" panose="03030000000000000000" pitchFamily="66" charset="-52"/>
                </a:rPr>
                <a:t>Богосвітлий</a:t>
              </a:r>
              <a:endParaRPr lang="uk-UA" sz="3800" dirty="0" smtClean="0">
                <a:latin typeface="DS Greece" panose="03030000000000000000" pitchFamily="66" charset="-52"/>
              </a:endParaRPr>
            </a:p>
            <a:p>
              <a:pPr marL="285750" lvl="1" indent="-28575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3800" kern="1200" dirty="0" smtClean="0">
                  <a:latin typeface="DS Greece" panose="03030000000000000000" pitchFamily="66" charset="-52"/>
                </a:rPr>
                <a:t>богоподібний</a:t>
              </a:r>
              <a:endParaRPr lang="ru-RU" sz="3800" kern="1200" dirty="0">
                <a:latin typeface="DS Greece" panose="03030000000000000000" pitchFamily="66" charset="-52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8354286" y="177466"/>
            <a:ext cx="2850526" cy="2168633"/>
          </a:xfrm>
          <a:prstGeom prst="ellipse">
            <a:avLst/>
          </a:prstGeom>
          <a:solidFill>
            <a:srgbClr val="D6E1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DS Greece" panose="03030000000000000000" pitchFamily="66" charset="-52"/>
              </a:rPr>
              <a:t>Ідеал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/>
              <a:t>Воїна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/>
              <a:t>Героя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/>
              <a:t>Людини</a:t>
            </a:r>
          </a:p>
          <a:p>
            <a:pPr algn="ctr"/>
            <a:r>
              <a:rPr lang="uk-UA" b="1" dirty="0" smtClean="0"/>
              <a:t>(для еллінів)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8733" y="1380166"/>
            <a:ext cx="2642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</a:t>
            </a:r>
            <a:r>
              <a:rPr lang="ru-RU" sz="4800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Іліада</a:t>
            </a:r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26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55208" y="240507"/>
            <a:ext cx="6176749" cy="1199642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Внутрішній конфлікт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1" y="74277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8733" y="1380166"/>
            <a:ext cx="2642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</a:t>
            </a:r>
            <a:r>
              <a:rPr lang="ru-RU" sz="4800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Іліада</a:t>
            </a:r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45090" y="1427486"/>
            <a:ext cx="2850526" cy="2168633"/>
          </a:xfrm>
          <a:prstGeom prst="ellipse">
            <a:avLst/>
          </a:prstGeom>
          <a:solidFill>
            <a:srgbClr val="D6E1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DS Greece" panose="03030000000000000000" pitchFamily="66" charset="-52"/>
              </a:rPr>
              <a:t>Люта злоба</a:t>
            </a:r>
          </a:p>
          <a:p>
            <a:pPr algn="ctr"/>
            <a:r>
              <a:rPr lang="uk-UA" sz="3200" b="1" dirty="0" smtClean="0">
                <a:latin typeface="DS Greece" panose="03030000000000000000" pitchFamily="66" charset="-52"/>
              </a:rPr>
              <a:t>мстивість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085498" y="1427485"/>
            <a:ext cx="2825061" cy="2168633"/>
          </a:xfrm>
          <a:prstGeom prst="ellipse">
            <a:avLst/>
          </a:prstGeom>
          <a:solidFill>
            <a:srgbClr val="D6E1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DS Greece" panose="03030000000000000000" pitchFamily="66" charset="-52"/>
              </a:rPr>
              <a:t>Ніжність</a:t>
            </a:r>
          </a:p>
          <a:p>
            <a:pPr algn="ctr"/>
            <a:r>
              <a:rPr lang="uk-UA" sz="2400" b="1" dirty="0" smtClean="0">
                <a:latin typeface="DS Greece" panose="03030000000000000000" pitchFamily="66" charset="-52"/>
              </a:rPr>
              <a:t>М’якість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707198" y="3307217"/>
            <a:ext cx="4584775" cy="1192750"/>
          </a:xfrm>
          <a:prstGeom prst="downArrowCallout">
            <a:avLst/>
          </a:prstGeom>
          <a:solidFill>
            <a:srgbClr val="D6E1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DS Greece" panose="03030000000000000000" pitchFamily="66" charset="-52"/>
              </a:rPr>
              <a:t>Трагічний герой античності</a:t>
            </a:r>
            <a:endParaRPr lang="ru-RU" sz="2800" b="1" dirty="0">
              <a:solidFill>
                <a:srgbClr val="FF0000"/>
              </a:solidFill>
              <a:latin typeface="DS Greece" panose="03030000000000000000" pitchFamily="66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17" y="457053"/>
            <a:ext cx="2192073" cy="2850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6" y="4284068"/>
            <a:ext cx="3769467" cy="196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2"/>
          <a:stretch/>
        </p:blipFill>
        <p:spPr>
          <a:xfrm>
            <a:off x="328973" y="2221052"/>
            <a:ext cx="3102723" cy="183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4" y="4474789"/>
            <a:ext cx="4122685" cy="1843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57" y="3438113"/>
            <a:ext cx="2457925" cy="2987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10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72721" y="211921"/>
            <a:ext cx="6176749" cy="1199642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Щит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DS Greece" panose="03030000000000000000" pitchFamily="66" charset="-52"/>
              </a:rPr>
              <a:t>ахілла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DS Greece" panose="03030000000000000000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5" y="44725"/>
            <a:ext cx="1339539" cy="1756323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8733" y="1380166"/>
            <a:ext cx="2642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«</a:t>
            </a:r>
            <a:r>
              <a:rPr lang="ru-RU" sz="4800" b="1" cap="none" spc="0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Іліада</a:t>
            </a:r>
            <a:r>
              <a:rPr lang="ru-RU" sz="4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S Greece" panose="03030000000000000000" pitchFamily="66" charset="-52"/>
              </a:rPr>
              <a:t>»</a:t>
            </a:r>
            <a:endParaRPr lang="ru-RU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39" y="5633086"/>
            <a:ext cx="1321273" cy="9909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72460" y="6253614"/>
            <a:ext cx="696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S Greece" panose="03030000000000000000" pitchFamily="66" charset="-52"/>
              </a:rPr>
              <a:t>Г.З.М.</a:t>
            </a:r>
            <a:endParaRPr lang="ru-RU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S Greece" panose="03030000000000000000" pitchFamily="66" charset="-52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26340" y="1592012"/>
            <a:ext cx="7347766" cy="4836084"/>
          </a:xfrm>
        </p:spPr>
        <p:txBody>
          <a:bodyPr>
            <a:normAutofit fontScale="92500"/>
          </a:bodyPr>
          <a:lstStyle/>
          <a:p>
            <a:r>
              <a:rPr lang="ru-RU" sz="2200" dirty="0" err="1" smtClean="0"/>
              <a:t>викував</a:t>
            </a:r>
            <a:r>
              <a:rPr lang="ru-RU" sz="2200" dirty="0" smtClean="0"/>
              <a:t> Гефест, </a:t>
            </a:r>
            <a:r>
              <a:rPr lang="uk-UA" sz="2200" dirty="0" smtClean="0">
                <a:effectLst/>
              </a:rPr>
              <a:t>міцний і великий</a:t>
            </a:r>
            <a:endParaRPr lang="ru-RU" sz="2200" dirty="0" smtClean="0"/>
          </a:p>
          <a:p>
            <a:r>
              <a:rPr lang="uk-UA" sz="2200" dirty="0" smtClean="0">
                <a:effectLst/>
              </a:rPr>
              <a:t>прикрашений зображенням землі та води, сонця та місяця…</a:t>
            </a:r>
          </a:p>
          <a:p>
            <a:r>
              <a:rPr lang="uk-UA" sz="2200" dirty="0"/>
              <a:t>п</a:t>
            </a:r>
            <a:r>
              <a:rPr lang="uk-UA" sz="2200" dirty="0" smtClean="0">
                <a:effectLst/>
              </a:rPr>
              <a:t>'ять шкіряних шарів стягував потрійний обід…</a:t>
            </a:r>
          </a:p>
          <a:p>
            <a:r>
              <a:rPr lang="uk-UA" sz="2200" dirty="0" smtClean="0">
                <a:effectLst/>
              </a:rPr>
              <a:t>багато оздоб і до дрібниць продуманих різних зображень…</a:t>
            </a:r>
          </a:p>
          <a:p>
            <a:r>
              <a:rPr lang="uk-UA" sz="2200" dirty="0" smtClean="0">
                <a:effectLst/>
              </a:rPr>
              <a:t>зображено Землю, Сонце, сузір'я: Плеяди, </a:t>
            </a:r>
            <a:r>
              <a:rPr lang="uk-UA" sz="2200" dirty="0" err="1" smtClean="0">
                <a:effectLst/>
              </a:rPr>
              <a:t>Гіади</a:t>
            </a:r>
            <a:r>
              <a:rPr lang="uk-UA" sz="2200" dirty="0" smtClean="0">
                <a:effectLst/>
              </a:rPr>
              <a:t>, Оріон, Велика Ведмедиця…</a:t>
            </a:r>
          </a:p>
          <a:p>
            <a:r>
              <a:rPr lang="uk-UA" sz="2200" dirty="0" smtClean="0">
                <a:effectLst/>
              </a:rPr>
              <a:t>вирізьбила два прекрасні міста (на одному-весілля, на другому-війна)…</a:t>
            </a:r>
          </a:p>
          <a:p>
            <a:r>
              <a:rPr lang="uk-UA" sz="2200" dirty="0" smtClean="0">
                <a:effectLst/>
              </a:rPr>
              <a:t>родючі лани, орачів із плугами, впряжених у ярма волів…</a:t>
            </a:r>
          </a:p>
          <a:p>
            <a:r>
              <a:rPr lang="uk-UA" sz="2200" dirty="0" smtClean="0">
                <a:effectLst/>
              </a:rPr>
              <a:t>достигле колосся на ланах, женців із серпами…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  <a:effectLst/>
              </a:rPr>
              <a:t>Картини на щиті Ахілла точно передають вірування, побут, світосприйняття людей, які жили в сиву давнину</a:t>
            </a:r>
          </a:p>
          <a:p>
            <a:endParaRPr lang="uk-UA" dirty="0" smtClean="0">
              <a:effectLst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" y="2161947"/>
            <a:ext cx="4408354" cy="4266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13" y="490120"/>
            <a:ext cx="1498276" cy="15409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55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293</Words>
  <Application>Microsoft Office PowerPoint</Application>
  <PresentationFormat>Широкоэкранный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DS Greece</vt:lpstr>
      <vt:lpstr>Wingdings</vt:lpstr>
      <vt:lpstr>Тема Office</vt:lpstr>
      <vt:lpstr>Презентация PowerPoint</vt:lpstr>
      <vt:lpstr>ПОХОДЖЕННЯ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НАРКУША</dc:creator>
  <cp:lastModifiedBy>МОЙ-ПК</cp:lastModifiedBy>
  <cp:revision>25</cp:revision>
  <dcterms:created xsi:type="dcterms:W3CDTF">2016-10-22T12:52:25Z</dcterms:created>
  <dcterms:modified xsi:type="dcterms:W3CDTF">2020-05-14T08:35:44Z</dcterms:modified>
</cp:coreProperties>
</file>