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2" r:id="rId4"/>
    <p:sldId id="260" r:id="rId5"/>
    <p:sldId id="258" r:id="rId6"/>
    <p:sldId id="259" r:id="rId7"/>
    <p:sldId id="263" r:id="rId8"/>
    <p:sldId id="261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9144000" cy="6858000" type="screen4x3"/>
  <p:notesSz cx="6858000" cy="9144000"/>
  <p:defaultTextStyle>
    <a:defPPr>
      <a:defRPr lang="sr-Latn-C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1498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 cstate="print">
            <a:lum/>
          </a:blip>
          <a:srcRect/>
          <a:stretch>
            <a:fillRect t="-6000" b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altLang="zh-CN"/>
              <a:t>Click to edit Master title style</a:t>
            </a:r>
            <a:endParaRPr lang="zh-CN" alt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altLang="zh-CN"/>
              <a:t>Click to edit Master subtitle style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538D70-4DEB-4007-BEF0-E71C374C21C8}" type="datetimeFigureOut">
              <a:rPr lang="sr-Latn-CS" smtClean="0"/>
              <a:pPr/>
              <a:t>16.9.2022.</a:t>
            </a:fld>
            <a:endParaRPr lang="sr-Latn-C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C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40C655-5D98-4CD0-B614-7105D69B177A}" type="slidenum">
              <a:rPr lang="sr-Latn-CS" smtClean="0"/>
              <a:pPr/>
              <a:t>‹#›</a:t>
            </a:fld>
            <a:endParaRPr lang="sr-Latn-CS"/>
          </a:p>
        </p:txBody>
      </p:sp>
    </p:spTree>
    <p:extLst>
      <p:ext uri="{BB962C8B-B14F-4D97-AF65-F5344CB8AC3E}">
        <p14:creationId xmlns:p14="http://schemas.microsoft.com/office/powerpoint/2010/main" val="39690491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538D70-4DEB-4007-BEF0-E71C374C21C8}" type="datetimeFigureOut">
              <a:rPr lang="sr-Latn-CS" smtClean="0"/>
              <a:pPr/>
              <a:t>16.9.2022.</a:t>
            </a:fld>
            <a:endParaRPr lang="sr-Latn-C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C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40C655-5D98-4CD0-B614-7105D69B177A}" type="slidenum">
              <a:rPr lang="sr-Latn-CS" smtClean="0"/>
              <a:pPr/>
              <a:t>‹#›</a:t>
            </a:fld>
            <a:endParaRPr lang="sr-Latn-CS"/>
          </a:p>
        </p:txBody>
      </p:sp>
    </p:spTree>
    <p:extLst>
      <p:ext uri="{BB962C8B-B14F-4D97-AF65-F5344CB8AC3E}">
        <p14:creationId xmlns:p14="http://schemas.microsoft.com/office/powerpoint/2010/main" val="14012718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6375"/>
            <a:ext cx="2057400" cy="4387851"/>
          </a:xfrm>
        </p:spPr>
        <p:txBody>
          <a:bodyPr vert="eaVert"/>
          <a:lstStyle/>
          <a:p>
            <a:r>
              <a:rPr lang="en-US" altLang="zh-CN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6375"/>
            <a:ext cx="6019800" cy="4387851"/>
          </a:xfrm>
        </p:spPr>
        <p:txBody>
          <a:bodyPr vert="eaVert"/>
          <a:lstStyle/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538D70-4DEB-4007-BEF0-E71C374C21C8}" type="datetimeFigureOut">
              <a:rPr lang="sr-Latn-CS" smtClean="0"/>
              <a:pPr/>
              <a:t>16.9.2022.</a:t>
            </a:fld>
            <a:endParaRPr lang="sr-Latn-C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C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40C655-5D98-4CD0-B614-7105D69B177A}" type="slidenum">
              <a:rPr lang="sr-Latn-CS" smtClean="0"/>
              <a:pPr/>
              <a:t>‹#›</a:t>
            </a:fld>
            <a:endParaRPr lang="sr-Latn-CS"/>
          </a:p>
        </p:txBody>
      </p:sp>
    </p:spTree>
    <p:extLst>
      <p:ext uri="{BB962C8B-B14F-4D97-AF65-F5344CB8AC3E}">
        <p14:creationId xmlns:p14="http://schemas.microsoft.com/office/powerpoint/2010/main" val="36813150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538D70-4DEB-4007-BEF0-E71C374C21C8}" type="datetimeFigureOut">
              <a:rPr lang="sr-Latn-CS" smtClean="0"/>
              <a:pPr/>
              <a:t>16.9.2022.</a:t>
            </a:fld>
            <a:endParaRPr lang="sr-Latn-C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C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40C655-5D98-4CD0-B614-7105D69B177A}" type="slidenum">
              <a:rPr lang="sr-Latn-CS" smtClean="0"/>
              <a:pPr/>
              <a:t>‹#›</a:t>
            </a:fld>
            <a:endParaRPr lang="sr-Latn-CS"/>
          </a:p>
        </p:txBody>
      </p:sp>
    </p:spTree>
    <p:extLst>
      <p:ext uri="{BB962C8B-B14F-4D97-AF65-F5344CB8AC3E}">
        <p14:creationId xmlns:p14="http://schemas.microsoft.com/office/powerpoint/2010/main" val="29001754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1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zh-CN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538D70-4DEB-4007-BEF0-E71C374C21C8}" type="datetimeFigureOut">
              <a:rPr lang="sr-Latn-CS" smtClean="0"/>
              <a:pPr/>
              <a:t>16.9.2022.</a:t>
            </a:fld>
            <a:endParaRPr lang="sr-Latn-C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C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40C655-5D98-4CD0-B614-7105D69B177A}" type="slidenum">
              <a:rPr lang="sr-Latn-CS" smtClean="0"/>
              <a:pPr/>
              <a:t>‹#›</a:t>
            </a:fld>
            <a:endParaRPr lang="sr-Latn-CS"/>
          </a:p>
        </p:txBody>
      </p:sp>
    </p:spTree>
    <p:extLst>
      <p:ext uri="{BB962C8B-B14F-4D97-AF65-F5344CB8AC3E}">
        <p14:creationId xmlns:p14="http://schemas.microsoft.com/office/powerpoint/2010/main" val="23785242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zh-CN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538D70-4DEB-4007-BEF0-E71C374C21C8}" type="datetimeFigureOut">
              <a:rPr lang="sr-Latn-CS" smtClean="0"/>
              <a:pPr/>
              <a:t>16.9.2022.</a:t>
            </a:fld>
            <a:endParaRPr lang="sr-Latn-C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C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40C655-5D98-4CD0-B614-7105D69B177A}" type="slidenum">
              <a:rPr lang="sr-Latn-CS" smtClean="0"/>
              <a:pPr/>
              <a:t>‹#›</a:t>
            </a:fld>
            <a:endParaRPr lang="sr-Latn-CS"/>
          </a:p>
        </p:txBody>
      </p:sp>
    </p:spTree>
    <p:extLst>
      <p:ext uri="{BB962C8B-B14F-4D97-AF65-F5344CB8AC3E}">
        <p14:creationId xmlns:p14="http://schemas.microsoft.com/office/powerpoint/2010/main" val="16855773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9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zh-CN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538D70-4DEB-4007-BEF0-E71C374C21C8}" type="datetimeFigureOut">
              <a:rPr lang="sr-Latn-CS" smtClean="0"/>
              <a:pPr/>
              <a:t>16.9.2022.</a:t>
            </a:fld>
            <a:endParaRPr lang="sr-Latn-C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C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40C655-5D98-4CD0-B614-7105D69B177A}" type="slidenum">
              <a:rPr lang="sr-Latn-CS" smtClean="0"/>
              <a:pPr/>
              <a:t>‹#›</a:t>
            </a:fld>
            <a:endParaRPr lang="sr-Latn-CS"/>
          </a:p>
        </p:txBody>
      </p:sp>
    </p:spTree>
    <p:extLst>
      <p:ext uri="{BB962C8B-B14F-4D97-AF65-F5344CB8AC3E}">
        <p14:creationId xmlns:p14="http://schemas.microsoft.com/office/powerpoint/2010/main" val="17339604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/>
              <a:t>Click to edit Master title style</a:t>
            </a:r>
            <a:endParaRPr lang="zh-CN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538D70-4DEB-4007-BEF0-E71C374C21C8}" type="datetimeFigureOut">
              <a:rPr lang="sr-Latn-CS" smtClean="0"/>
              <a:pPr/>
              <a:t>16.9.2022.</a:t>
            </a:fld>
            <a:endParaRPr lang="sr-Latn-C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C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40C655-5D98-4CD0-B614-7105D69B177A}" type="slidenum">
              <a:rPr lang="sr-Latn-CS" smtClean="0"/>
              <a:pPr/>
              <a:t>‹#›</a:t>
            </a:fld>
            <a:endParaRPr lang="sr-Latn-CS"/>
          </a:p>
        </p:txBody>
      </p:sp>
    </p:spTree>
    <p:extLst>
      <p:ext uri="{BB962C8B-B14F-4D97-AF65-F5344CB8AC3E}">
        <p14:creationId xmlns:p14="http://schemas.microsoft.com/office/powerpoint/2010/main" val="22069257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538D70-4DEB-4007-BEF0-E71C374C21C8}" type="datetimeFigureOut">
              <a:rPr lang="sr-Latn-CS" smtClean="0"/>
              <a:pPr/>
              <a:t>16.9.2022.</a:t>
            </a:fld>
            <a:endParaRPr lang="sr-Latn-C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C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40C655-5D98-4CD0-B614-7105D69B177A}" type="slidenum">
              <a:rPr lang="sr-Latn-CS" smtClean="0"/>
              <a:pPr/>
              <a:t>‹#›</a:t>
            </a:fld>
            <a:endParaRPr lang="sr-Latn-CS"/>
          </a:p>
        </p:txBody>
      </p:sp>
    </p:spTree>
    <p:extLst>
      <p:ext uri="{BB962C8B-B14F-4D97-AF65-F5344CB8AC3E}">
        <p14:creationId xmlns:p14="http://schemas.microsoft.com/office/powerpoint/2010/main" val="16071958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73049"/>
            <a:ext cx="3008313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zh-CN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538D70-4DEB-4007-BEF0-E71C374C21C8}" type="datetimeFigureOut">
              <a:rPr lang="sr-Latn-CS" smtClean="0"/>
              <a:pPr/>
              <a:t>16.9.2022.</a:t>
            </a:fld>
            <a:endParaRPr lang="sr-Latn-C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C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40C655-5D98-4CD0-B614-7105D69B177A}" type="slidenum">
              <a:rPr lang="sr-Latn-CS" smtClean="0"/>
              <a:pPr/>
              <a:t>‹#›</a:t>
            </a:fld>
            <a:endParaRPr lang="sr-Latn-CS"/>
          </a:p>
        </p:txBody>
      </p:sp>
    </p:spTree>
    <p:extLst>
      <p:ext uri="{BB962C8B-B14F-4D97-AF65-F5344CB8AC3E}">
        <p14:creationId xmlns:p14="http://schemas.microsoft.com/office/powerpoint/2010/main" val="12721632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zh-CN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zh-CN"/>
              <a:t>Click icon to add picture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538D70-4DEB-4007-BEF0-E71C374C21C8}" type="datetimeFigureOut">
              <a:rPr lang="sr-Latn-CS" smtClean="0"/>
              <a:pPr/>
              <a:t>16.9.2022.</a:t>
            </a:fld>
            <a:endParaRPr lang="sr-Latn-C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C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40C655-5D98-4CD0-B614-7105D69B177A}" type="slidenum">
              <a:rPr lang="sr-Latn-CS" smtClean="0"/>
              <a:pPr/>
              <a:t>‹#›</a:t>
            </a:fld>
            <a:endParaRPr lang="sr-Latn-CS"/>
          </a:p>
        </p:txBody>
      </p:sp>
    </p:spTree>
    <p:extLst>
      <p:ext uri="{BB962C8B-B14F-4D97-AF65-F5344CB8AC3E}">
        <p14:creationId xmlns:p14="http://schemas.microsoft.com/office/powerpoint/2010/main" val="20236749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 t="-6000" b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9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zh-CN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538D70-4DEB-4007-BEF0-E71C374C21C8}" type="datetimeFigureOut">
              <a:rPr lang="sr-Latn-CS" smtClean="0"/>
              <a:pPr/>
              <a:t>16.9.2022.</a:t>
            </a:fld>
            <a:endParaRPr lang="sr-Latn-C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r-Latn-C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40C655-5D98-4CD0-B614-7105D69B177A}" type="slidenum">
              <a:rPr lang="sr-Latn-CS" smtClean="0"/>
              <a:pPr/>
              <a:t>‹#›</a:t>
            </a:fld>
            <a:endParaRPr lang="sr-Latn-CS"/>
          </a:p>
        </p:txBody>
      </p:sp>
    </p:spTree>
    <p:extLst>
      <p:ext uri="{BB962C8B-B14F-4D97-AF65-F5344CB8AC3E}">
        <p14:creationId xmlns:p14="http://schemas.microsoft.com/office/powerpoint/2010/main" val="37763207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Reported Speech</a:t>
            </a:r>
            <a:endParaRPr lang="sr-Latn-C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z="4800" dirty="0">
                <a:solidFill>
                  <a:schemeClr val="bg1"/>
                </a:solidFill>
              </a:rPr>
              <a:t>Reported Questions</a:t>
            </a:r>
            <a:endParaRPr lang="sr-Latn-CS" sz="4800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Let’s practise</a:t>
            </a:r>
            <a:endParaRPr lang="sr-Latn-C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“Why isn’t he coming with us?” asked Dudley.</a:t>
            </a:r>
          </a:p>
          <a:p>
            <a:r>
              <a:rPr lang="en-US" dirty="0"/>
              <a:t>Dudley wanted to know </a:t>
            </a:r>
            <a:r>
              <a:rPr lang="en-US" dirty="0">
                <a:solidFill>
                  <a:schemeClr val="bg1"/>
                </a:solidFill>
              </a:rPr>
              <a:t>why he wasn’t coming with them.</a:t>
            </a:r>
          </a:p>
          <a:p>
            <a:endParaRPr lang="en-US" dirty="0"/>
          </a:p>
          <a:p>
            <a:endParaRPr lang="sr-Latn-CS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“Can you control what you dream about, Hermione?” asked Harry.</a:t>
            </a:r>
          </a:p>
          <a:p>
            <a:r>
              <a:rPr lang="en-US" dirty="0"/>
              <a:t>Harry asked Hermione </a:t>
            </a:r>
            <a:r>
              <a:rPr lang="en-US" dirty="0">
                <a:solidFill>
                  <a:schemeClr val="bg1"/>
                </a:solidFill>
              </a:rPr>
              <a:t>whether she could control what she dreamed about.</a:t>
            </a:r>
            <a:endParaRPr lang="sr-Latn-CS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“Are you sure?” Bellatrix asked Griphook.</a:t>
            </a:r>
          </a:p>
          <a:p>
            <a:r>
              <a:rPr lang="en-US" dirty="0"/>
              <a:t>Bellatrix asked Griphook </a:t>
            </a:r>
            <a:r>
              <a:rPr lang="en-US" dirty="0">
                <a:solidFill>
                  <a:schemeClr val="bg1"/>
                </a:solidFill>
              </a:rPr>
              <a:t>whether he was sure.</a:t>
            </a:r>
            <a:endParaRPr lang="sr-Latn-CS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r-Latn-C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“Why isn’t Hermione with you?” Harry asked Ron.</a:t>
            </a:r>
          </a:p>
          <a:p>
            <a:r>
              <a:rPr lang="en-US" dirty="0"/>
              <a:t>Harry asked Ron </a:t>
            </a:r>
            <a:r>
              <a:rPr lang="en-US" dirty="0">
                <a:solidFill>
                  <a:schemeClr val="bg1"/>
                </a:solidFill>
              </a:rPr>
              <a:t>why Hermione wasn’t with him.</a:t>
            </a:r>
            <a:endParaRPr lang="sr-Latn-CS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“How are we going to find Bathilda’s house?” asked Hermione.</a:t>
            </a:r>
          </a:p>
          <a:p>
            <a:r>
              <a:rPr lang="en-US" dirty="0"/>
              <a:t>Hermione asked Harry </a:t>
            </a:r>
            <a:r>
              <a:rPr lang="en-US" dirty="0">
                <a:solidFill>
                  <a:schemeClr val="bg1"/>
                </a:solidFill>
              </a:rPr>
              <a:t>how they were going to find Bathilda’s house.</a:t>
            </a:r>
            <a:endParaRPr lang="sr-Latn-CS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“Where have you brought me?” asked Phineas Nigellus.</a:t>
            </a:r>
          </a:p>
          <a:p>
            <a:r>
              <a:rPr lang="en-US" dirty="0"/>
              <a:t>Phineas Nigellus wanted to know </a:t>
            </a:r>
            <a:r>
              <a:rPr lang="en-US" dirty="0">
                <a:solidFill>
                  <a:schemeClr val="bg1"/>
                </a:solidFill>
              </a:rPr>
              <a:t>where they had brought him.</a:t>
            </a:r>
            <a:endParaRPr lang="sr-Latn-CS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Study the examples </a:t>
            </a:r>
            <a:endParaRPr lang="sr-Latn-C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“Do you trust me, Harry?” asked Hermione.</a:t>
            </a:r>
          </a:p>
          <a:p>
            <a:r>
              <a:rPr lang="en-US" dirty="0">
                <a:solidFill>
                  <a:schemeClr val="bg1"/>
                </a:solidFill>
              </a:rPr>
              <a:t>Hermione asked Harry if he trusted her.</a:t>
            </a:r>
          </a:p>
          <a:p>
            <a:r>
              <a:rPr lang="en-US" dirty="0"/>
              <a:t>“Why are you still here?” Harry asked Ron.</a:t>
            </a:r>
          </a:p>
          <a:p>
            <a:r>
              <a:rPr lang="en-US" dirty="0">
                <a:solidFill>
                  <a:schemeClr val="bg1"/>
                </a:solidFill>
              </a:rPr>
              <a:t>Harry asked Ron why he was still there.</a:t>
            </a:r>
            <a:endParaRPr lang="sr-Latn-CS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Changes </a:t>
            </a:r>
            <a:endParaRPr lang="sr-Latn-C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As you can see there are some changes we have already mentioned when studying reporting statements (personal pronouns, possessive adjectives and pronouns, tenses, time adverbials).</a:t>
            </a:r>
          </a:p>
          <a:p>
            <a:r>
              <a:rPr lang="en-US" dirty="0"/>
              <a:t>There are some new ones, though.</a:t>
            </a:r>
            <a:endParaRPr lang="sr-Latn-C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Reporting verbs</a:t>
            </a:r>
            <a:endParaRPr lang="sr-Latn-C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Reporting verbs used are mainly:</a:t>
            </a:r>
          </a:p>
          <a:p>
            <a:pPr>
              <a:buNone/>
            </a:pPr>
            <a:endParaRPr lang="en-US" dirty="0"/>
          </a:p>
          <a:p>
            <a:pPr algn="ctr">
              <a:buNone/>
            </a:pPr>
            <a:r>
              <a:rPr lang="en-US" b="1" i="1" dirty="0"/>
              <a:t>ask, want to know, wonder</a:t>
            </a:r>
            <a:endParaRPr lang="sr-Latn-CS" b="1" i="1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Types of questions </a:t>
            </a:r>
            <a:endParaRPr lang="sr-Latn-C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We distinguish two types of questions:</a:t>
            </a:r>
          </a:p>
          <a:p>
            <a:r>
              <a:rPr lang="en-US" u="sng" dirty="0">
                <a:solidFill>
                  <a:schemeClr val="bg1"/>
                </a:solidFill>
              </a:rPr>
              <a:t>Yes/no questions </a:t>
            </a:r>
            <a:r>
              <a:rPr lang="en-US" dirty="0"/>
              <a:t>(the ones starting with an auxiliary or modal verb to which we reply with yes/no)</a:t>
            </a:r>
          </a:p>
          <a:p>
            <a:r>
              <a:rPr lang="en-US" u="sng" dirty="0">
                <a:solidFill>
                  <a:schemeClr val="bg1"/>
                </a:solidFill>
              </a:rPr>
              <a:t>Wh-questions</a:t>
            </a:r>
            <a:r>
              <a:rPr lang="en-US" dirty="0"/>
              <a:t> (the ones starting with a question word, such as what, when, where, why, how etc.)</a:t>
            </a:r>
            <a:endParaRPr lang="sr-Latn-C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>
                <a:solidFill>
                  <a:schemeClr val="bg1"/>
                </a:solidFill>
              </a:rPr>
              <a:t>Yes/no questions</a:t>
            </a:r>
            <a:endParaRPr lang="sr-Latn-CS" sz="3600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Harry asked Lupin: “Will George be OK?”</a:t>
            </a:r>
          </a:p>
          <a:p>
            <a:r>
              <a:rPr lang="en-US" sz="2800" dirty="0"/>
              <a:t>Harry asked Lupin </a:t>
            </a:r>
            <a:r>
              <a:rPr lang="en-US" sz="2800" dirty="0">
                <a:solidFill>
                  <a:schemeClr val="bg1">
                    <a:lumMod val="95000"/>
                  </a:schemeClr>
                </a:solidFill>
              </a:rPr>
              <a:t>whether</a:t>
            </a:r>
            <a:r>
              <a:rPr lang="en-US" sz="2800" dirty="0"/>
              <a:t> George would be OK.</a:t>
            </a:r>
          </a:p>
          <a:p>
            <a:r>
              <a:rPr lang="en-US" sz="2800" dirty="0"/>
              <a:t>Harry asked Ron: “Do ghouls normally wear pyjamas?”</a:t>
            </a:r>
          </a:p>
          <a:p>
            <a:r>
              <a:rPr lang="en-US" sz="2800" dirty="0"/>
              <a:t>Harry asked Ron </a:t>
            </a:r>
            <a:r>
              <a:rPr lang="en-US" sz="2800" dirty="0">
                <a:solidFill>
                  <a:schemeClr val="bg1">
                    <a:lumMod val="95000"/>
                  </a:schemeClr>
                </a:solidFill>
              </a:rPr>
              <a:t>if</a:t>
            </a:r>
            <a:r>
              <a:rPr lang="en-US" sz="2800" dirty="0"/>
              <a:t> ghouls normally wore pyjamas.</a:t>
            </a:r>
          </a:p>
          <a:p>
            <a:endParaRPr lang="sr-Latn-CS" sz="280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When we report these questions we link two parts with </a:t>
            </a:r>
            <a:r>
              <a:rPr lang="en-US" sz="2800" b="1" u="sng" dirty="0"/>
              <a:t>if/whether</a:t>
            </a:r>
            <a:endParaRPr lang="sr-Latn-CS" sz="2800" b="1" u="sng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>
                <a:solidFill>
                  <a:schemeClr val="bg1"/>
                </a:solidFill>
              </a:rPr>
              <a:t>Wh-questions</a:t>
            </a:r>
            <a:r>
              <a:rPr lang="en-US" dirty="0"/>
              <a:t> </a:t>
            </a:r>
            <a:endParaRPr lang="sr-Latn-C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“Where are we?” asked Ron.</a:t>
            </a:r>
          </a:p>
          <a:p>
            <a:r>
              <a:rPr lang="en-US" dirty="0"/>
              <a:t>Ron asked them </a:t>
            </a:r>
            <a:r>
              <a:rPr lang="en-US" dirty="0">
                <a:solidFill>
                  <a:schemeClr val="bg1"/>
                </a:solidFill>
              </a:rPr>
              <a:t>where </a:t>
            </a:r>
            <a:r>
              <a:rPr lang="en-US" dirty="0"/>
              <a:t>they were.</a:t>
            </a:r>
          </a:p>
          <a:p>
            <a:r>
              <a:rPr lang="en-US" dirty="0"/>
              <a:t>“How does she know?” wondered Hermione.</a:t>
            </a:r>
          </a:p>
          <a:p>
            <a:r>
              <a:rPr lang="en-US" dirty="0"/>
              <a:t>Hermione wondered </a:t>
            </a:r>
            <a:r>
              <a:rPr lang="en-US" dirty="0">
                <a:solidFill>
                  <a:schemeClr val="bg1"/>
                </a:solidFill>
              </a:rPr>
              <a:t>how</a:t>
            </a:r>
            <a:r>
              <a:rPr lang="en-US" dirty="0"/>
              <a:t> she knew.</a:t>
            </a:r>
            <a:endParaRPr lang="sr-Latn-C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The two parts are linked with the question word used in direct speech.</a:t>
            </a:r>
            <a:endParaRPr lang="sr-Latn-CS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Word order</a:t>
            </a:r>
            <a:endParaRPr lang="sr-Latn-C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>
                <a:solidFill>
                  <a:srgbClr val="002060"/>
                </a:solidFill>
                <a:latin typeface="Comic Sans MS" pitchFamily="66" charset="0"/>
              </a:rPr>
              <a:t>In reported yes/no questions, we use </a:t>
            </a:r>
            <a:r>
              <a:rPr lang="en-US" sz="2800" dirty="0">
                <a:solidFill>
                  <a:schemeClr val="bg1"/>
                </a:solidFill>
                <a:latin typeface="Comic Sans MS" pitchFamily="66" charset="0"/>
              </a:rPr>
              <a:t>if/whether + the subject + the verb.</a:t>
            </a:r>
          </a:p>
          <a:p>
            <a:r>
              <a:rPr lang="en-US" sz="2800" dirty="0">
                <a:solidFill>
                  <a:srgbClr val="002060"/>
                </a:solidFill>
                <a:latin typeface="Comic Sans MS" pitchFamily="66" charset="0"/>
              </a:rPr>
              <a:t>In reported –wh questions, we us</a:t>
            </a:r>
          </a:p>
          <a:p>
            <a:pPr>
              <a:buNone/>
            </a:pPr>
            <a:r>
              <a:rPr lang="en-US" sz="2800" dirty="0">
                <a:solidFill>
                  <a:srgbClr val="002060"/>
                </a:solidFill>
                <a:latin typeface="Comic Sans MS" pitchFamily="66" charset="0"/>
              </a:rPr>
              <a:t>   </a:t>
            </a:r>
            <a:r>
              <a:rPr lang="en-US" sz="2800" dirty="0">
                <a:solidFill>
                  <a:schemeClr val="bg1"/>
                </a:solidFill>
                <a:latin typeface="Comic Sans MS" pitchFamily="66" charset="0"/>
              </a:rPr>
              <a:t>the wh- word + the subject + the verb.</a:t>
            </a:r>
          </a:p>
          <a:p>
            <a:r>
              <a:rPr lang="en-US" sz="2800" dirty="0">
                <a:solidFill>
                  <a:srgbClr val="002060"/>
                </a:solidFill>
                <a:latin typeface="Comic Sans MS" pitchFamily="66" charset="0"/>
              </a:rPr>
              <a:t>We </a:t>
            </a:r>
            <a:r>
              <a:rPr lang="en-US" sz="2800" u="sng" dirty="0">
                <a:solidFill>
                  <a:srgbClr val="002060"/>
                </a:solidFill>
                <a:latin typeface="Comic Sans MS" pitchFamily="66" charset="0"/>
              </a:rPr>
              <a:t>do not use </a:t>
            </a:r>
            <a:r>
              <a:rPr lang="en-US" sz="2800" dirty="0">
                <a:solidFill>
                  <a:srgbClr val="002060"/>
                </a:solidFill>
                <a:latin typeface="Comic Sans MS" pitchFamily="66" charset="0"/>
              </a:rPr>
              <a:t>the interrogative form of the verb: </a:t>
            </a:r>
            <a:r>
              <a:rPr lang="en-US" sz="2800" u="sng" dirty="0">
                <a:solidFill>
                  <a:schemeClr val="bg1"/>
                </a:solidFill>
                <a:latin typeface="Comic Sans MS" pitchFamily="66" charset="0"/>
              </a:rPr>
              <a:t>do/does/did</a:t>
            </a:r>
          </a:p>
          <a:p>
            <a:r>
              <a:rPr lang="en-US" sz="2800" dirty="0">
                <a:solidFill>
                  <a:srgbClr val="002060"/>
                </a:solidFill>
                <a:latin typeface="Comic Sans MS" pitchFamily="66" charset="0"/>
              </a:rPr>
              <a:t>Question marks are not used.</a:t>
            </a:r>
          </a:p>
          <a:p>
            <a:endParaRPr lang="en-US" sz="2800" dirty="0">
              <a:solidFill>
                <a:srgbClr val="002060"/>
              </a:solidFill>
              <a:latin typeface="Comic Sans MS" pitchFamily="66" charset="0"/>
            </a:endParaRPr>
          </a:p>
          <a:p>
            <a:endParaRPr lang="sr-Latn-C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“</a:t>
            </a:r>
            <a:r>
              <a:rPr lang="en-US" sz="2800" u="sng" dirty="0"/>
              <a:t>Does</a:t>
            </a:r>
            <a:r>
              <a:rPr lang="en-US" sz="2800" dirty="0"/>
              <a:t> it make a difference?” asked Hermione.</a:t>
            </a:r>
          </a:p>
          <a:p>
            <a:r>
              <a:rPr lang="en-US" sz="2800" dirty="0"/>
              <a:t>Hermione wanted to know </a:t>
            </a:r>
            <a:r>
              <a:rPr lang="en-US" sz="2800" dirty="0">
                <a:solidFill>
                  <a:schemeClr val="bg1"/>
                </a:solidFill>
              </a:rPr>
              <a:t>if it made a difference</a:t>
            </a:r>
            <a:r>
              <a:rPr lang="en-US" sz="2800" dirty="0"/>
              <a:t>.</a:t>
            </a:r>
          </a:p>
          <a:p>
            <a:r>
              <a:rPr lang="en-US" sz="2800" dirty="0"/>
              <a:t> “What </a:t>
            </a:r>
            <a:r>
              <a:rPr lang="en-US" sz="2800" u="sng" dirty="0"/>
              <a:t>do</a:t>
            </a:r>
            <a:r>
              <a:rPr lang="en-US" sz="2800" dirty="0"/>
              <a:t> you know about the Deathly Hallows?” Harry asked Mr Olivander.</a:t>
            </a:r>
          </a:p>
          <a:p>
            <a:r>
              <a:rPr lang="en-US" sz="2800" dirty="0"/>
              <a:t>Harry asked Mr Olivander </a:t>
            </a:r>
            <a:r>
              <a:rPr lang="en-US" sz="2800" dirty="0">
                <a:solidFill>
                  <a:schemeClr val="bg1"/>
                </a:solidFill>
              </a:rPr>
              <a:t>what he knew about the Deathly Hallows.</a:t>
            </a:r>
            <a:endParaRPr lang="sr-Latn-CS" sz="28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Presentation8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Presentation8</Template>
  <TotalTime>854</TotalTime>
  <Words>501</Words>
  <Application>Microsoft Office PowerPoint</Application>
  <PresentationFormat>Экран (4:3)</PresentationFormat>
  <Paragraphs>53</Paragraphs>
  <Slides>15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9" baseType="lpstr">
      <vt:lpstr>Arial</vt:lpstr>
      <vt:lpstr>Calibri</vt:lpstr>
      <vt:lpstr>Comic Sans MS</vt:lpstr>
      <vt:lpstr>Presentation8</vt:lpstr>
      <vt:lpstr>Reported Speech</vt:lpstr>
      <vt:lpstr>Study the examples </vt:lpstr>
      <vt:lpstr>Changes </vt:lpstr>
      <vt:lpstr>Reporting verbs</vt:lpstr>
      <vt:lpstr>Types of questions </vt:lpstr>
      <vt:lpstr>Yes/no questions</vt:lpstr>
      <vt:lpstr>Wh-questions </vt:lpstr>
      <vt:lpstr>Word order</vt:lpstr>
      <vt:lpstr>Презентация PowerPoint</vt:lpstr>
      <vt:lpstr>Let’s practise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Reported Questions</dc:title>
  <dc:creator>Popovic</dc:creator>
  <cp:lastModifiedBy>Admin</cp:lastModifiedBy>
  <cp:revision>32</cp:revision>
  <dcterms:created xsi:type="dcterms:W3CDTF">2012-03-14T07:08:31Z</dcterms:created>
  <dcterms:modified xsi:type="dcterms:W3CDTF">2022-09-16T16:59:04Z</dcterms:modified>
</cp:coreProperties>
</file>