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2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231"/>
    <a:srgbClr val="FF3131"/>
    <a:srgbClr val="1694E9"/>
    <a:srgbClr val="FFB441"/>
    <a:srgbClr val="2F3242"/>
    <a:srgbClr val="722651"/>
    <a:srgbClr val="C31D58"/>
    <a:srgbClr val="295FFF"/>
    <a:srgbClr val="27C26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45365-A4AA-44CB-A9E3-01A069E1A739}" type="datetimeFigureOut">
              <a:rPr lang="ru-RU" smtClean="0"/>
              <a:t>вс 18.09.22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8C870-D9A5-485A-8960-1D8FF33BE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087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вс 18.09.22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1F9DD0-7671-4C29-8078-8F58C3B7FC64}" type="slidenum">
              <a:rPr lang="ru-RU" altLang="ru-RU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719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81.jpe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81.jpeg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aintingplanet.ru/samson-i-dalila-gyustav-moro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№2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58948" y="130386"/>
            <a:ext cx="4164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2F3242"/>
                </a:solidFill>
              </a:rPr>
              <a:t> </a:t>
            </a:r>
            <a:r>
              <a:rPr lang="uk-UA" sz="5400" b="1" dirty="0" smtClean="0">
                <a:solidFill>
                  <a:schemeClr val="bg1"/>
                </a:solidFill>
              </a:rPr>
              <a:t>СИМВОЛІЗМ</a:t>
            </a:r>
            <a:endParaRPr lang="uk-UA" sz="5400" b="1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02699" y="5146026"/>
            <a:ext cx="7772400" cy="14700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 lnSpcReduction="20000"/>
            <a:sp3d extrusionH="57150" contourW="12700" prstMaterial="dkEdge">
              <a:bevelT w="38100" h="38100"/>
              <a:extrusionClr>
                <a:schemeClr val="accent6">
                  <a:lumMod val="50000"/>
                </a:schemeClr>
              </a:extrusionClr>
              <a:contourClr>
                <a:schemeClr val="accent6">
                  <a:lumMod val="50000"/>
                </a:schemeClr>
              </a:contourClr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Segoe Script" panose="020B0504020000000003" pitchFamily="34" charset="0"/>
                <a:cs typeface="Segoe UI" panose="020B0502040204020203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Segoe Script" panose="020B0504020000000003" pitchFamily="34" charset="0"/>
                <a:cs typeface="Segoe UI" panose="020B0502040204020203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Segoe Script" panose="020B0504020000000003" pitchFamily="34" charset="0"/>
                <a:cs typeface="Segoe UI" panose="020B0502040204020203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Segoe Script" panose="020B0504020000000003" pitchFamily="34" charset="0"/>
                <a:cs typeface="Segoe UI" panose="020B0502040204020203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Segoe Script" panose="020B0504020000000003" pitchFamily="34" charset="0"/>
                <a:cs typeface="Segoe UI" panose="020B0502040204020203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Segoe Script" panose="020B0504020000000003" pitchFamily="34" charset="0"/>
                <a:cs typeface="Segoe UI" panose="020B0502040204020203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Segoe Script" panose="020B0504020000000003" pitchFamily="34" charset="0"/>
                <a:cs typeface="Segoe UI" panose="020B0502040204020203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Segoe Script" panose="020B0504020000000003" pitchFamily="34" charset="0"/>
                <a:cs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cript"/>
                <a:ea typeface="+mj-ea"/>
                <a:cs typeface="Segoe UI"/>
              </a:rPr>
              <a:t>Символізм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cript"/>
                <a:ea typeface="+mj-ea"/>
                <a:cs typeface="Segoe UI"/>
              </a:rPr>
              <a:t> - </a:t>
            </a:r>
            <a:r>
              <a:rPr kumimoji="0" lang="ru-RU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cript"/>
                <a:ea typeface="+mj-ea"/>
                <a:cs typeface="Segoe UI"/>
              </a:rPr>
              <a:t>міфи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cript"/>
                <a:ea typeface="+mj-ea"/>
                <a:cs typeface="Segoe UI"/>
              </a:rPr>
              <a:t>, </a:t>
            </a:r>
            <a:r>
              <a:rPr kumimoji="0" lang="ru-RU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cript"/>
                <a:ea typeface="+mj-ea"/>
                <a:cs typeface="Segoe UI"/>
              </a:rPr>
              <a:t>сни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cript"/>
                <a:ea typeface="+mj-ea"/>
                <a:cs typeface="Segoe UI"/>
              </a:rPr>
              <a:t> і </a:t>
            </a:r>
            <a:r>
              <a:rPr kumimoji="0" lang="ru-RU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cript"/>
                <a:ea typeface="+mj-ea"/>
                <a:cs typeface="Segoe UI"/>
              </a:rPr>
              <a:t>казки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cript"/>
              <a:ea typeface="+mj-ea"/>
              <a:cs typeface="Segoe UI"/>
            </a:endParaRPr>
          </a:p>
        </p:txBody>
      </p:sp>
      <p:pic>
        <p:nvPicPr>
          <p:cNvPr id="10" name="Picture 5" descr="https://upload.wikimedia.org/wikipedia/uk/thumb/a/af/003_Auguste_Leveque_-_La_Musique_Sacree_%281889%29.jpg/400px-003_Auguste_Leveque_-_La_Musique_Sacree_%281889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41" y="1420445"/>
            <a:ext cx="6751458" cy="33588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«Каплиця», 1898 р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74" y="1989209"/>
            <a:ext cx="2571526" cy="35647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75" y="1299411"/>
            <a:ext cx="2212650" cy="5357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615" y="1299409"/>
            <a:ext cx="2185864" cy="5357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683" y="494528"/>
            <a:ext cx="2508093" cy="61623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56821" y="6287588"/>
            <a:ext cx="1189749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uk-UA" b="1" dirty="0" smtClean="0">
                <a:solidFill>
                  <a:schemeClr val="bg1"/>
                </a:solidFill>
                <a:latin typeface="+mj-lt"/>
              </a:rPr>
              <a:t>Квіти гір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5596" y="494528"/>
            <a:ext cx="6101225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ЕЛІЗАБЕТ СОНРЕЛЬ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1231" y="6287587"/>
            <a:ext cx="1430200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uk-UA" b="1" dirty="0" smtClean="0">
                <a:solidFill>
                  <a:schemeClr val="bg1"/>
                </a:solidFill>
                <a:latin typeface="+mj-lt"/>
              </a:rPr>
              <a:t>Квіти садів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452" y="1299411"/>
            <a:ext cx="2196578" cy="535750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737603" y="6287587"/>
            <a:ext cx="1415772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uk-UA" b="1" dirty="0" smtClean="0">
                <a:solidFill>
                  <a:schemeClr val="bg1"/>
                </a:solidFill>
                <a:latin typeface="+mj-lt"/>
              </a:rPr>
              <a:t>Квіти води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1175" y="6287587"/>
            <a:ext cx="1451038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uk-UA" b="1" dirty="0" smtClean="0">
                <a:solidFill>
                  <a:schemeClr val="bg1"/>
                </a:solidFill>
                <a:latin typeface="+mj-lt"/>
              </a:rPr>
              <a:t>Квіти полів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40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897" y="494528"/>
            <a:ext cx="2226300" cy="6184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765" y="1277412"/>
            <a:ext cx="1958140" cy="53795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732" y="1299191"/>
            <a:ext cx="1995796" cy="53795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00" y="1299191"/>
            <a:ext cx="1958140" cy="53795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42781" y="6287587"/>
            <a:ext cx="1928733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uk-UA" b="1" dirty="0">
                <a:solidFill>
                  <a:schemeClr val="bg1"/>
                </a:solidFill>
                <a:latin typeface="+mj-lt"/>
              </a:rPr>
              <a:t>Ластівки пам'яті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5596" y="494528"/>
            <a:ext cx="6101225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ЕЛІЗАБЕТ СОНРЕЛЬ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51285" y="6282656"/>
            <a:ext cx="2157963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uk-UA" b="1" dirty="0">
                <a:solidFill>
                  <a:schemeClr val="bg1"/>
                </a:solidFill>
                <a:latin typeface="+mj-lt"/>
              </a:rPr>
              <a:t>Лебідь невинності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37603" y="6287587"/>
            <a:ext cx="1923925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uk-UA" b="1" dirty="0" smtClean="0">
                <a:solidFill>
                  <a:schemeClr val="bg1"/>
                </a:solidFill>
                <a:latin typeface="+mj-lt"/>
              </a:rPr>
              <a:t>Голуби ніжності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24020" y="6282656"/>
            <a:ext cx="2069797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uk-UA" b="1" dirty="0">
                <a:solidFill>
                  <a:schemeClr val="bg1"/>
                </a:solidFill>
                <a:latin typeface="+mj-lt"/>
              </a:rPr>
              <a:t>Павич величності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15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¤Ð°Ð¹Ð»:Odilon Re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52" y="1343003"/>
            <a:ext cx="3238080" cy="471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Odilon Redon (1840—1916) / Символиз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2" y="1343005"/>
            <a:ext cx="4124033" cy="532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2662" y="6272153"/>
            <a:ext cx="2614114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bg1"/>
                </a:solidFill>
              </a:rPr>
              <a:t>«</a:t>
            </a:r>
            <a:r>
              <a:rPr lang="ru-RU" sz="2000" b="1" dirty="0" err="1">
                <a:solidFill>
                  <a:schemeClr val="bg1"/>
                </a:solidFill>
              </a:rPr>
              <a:t>Тварини</a:t>
            </a:r>
            <a:r>
              <a:rPr lang="ru-RU" sz="2000" b="1" dirty="0">
                <a:solidFill>
                  <a:schemeClr val="bg1"/>
                </a:solidFill>
              </a:rPr>
              <a:t>-Дна-Моря»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8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ОДІЛОН РЕДОН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842" y="1343004"/>
            <a:ext cx="3997060" cy="531928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644710" y="6253844"/>
            <a:ext cx="2293192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«</a:t>
            </a:r>
            <a:r>
              <a:rPr lang="ru-RU" sz="2000" b="1" dirty="0" err="1">
                <a:solidFill>
                  <a:schemeClr val="bg1"/>
                </a:solidFill>
              </a:rPr>
              <a:t>Павук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плаче»</a:t>
            </a:r>
          </a:p>
        </p:txBody>
      </p:sp>
      <p:sp>
        <p:nvSpPr>
          <p:cNvPr id="1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0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Ð¤Ð°Ð¹Ð»:Redon smiling-spi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0" y="1318191"/>
            <a:ext cx="4185653" cy="52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0630" y="6239834"/>
            <a:ext cx="3384550" cy="36988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i="1" dirty="0">
                <a:solidFill>
                  <a:schemeClr val="bg1"/>
                </a:solidFill>
              </a:rPr>
              <a:t>«</a:t>
            </a:r>
            <a:r>
              <a:rPr lang="ru-RU" b="1" i="1" dirty="0" err="1">
                <a:solidFill>
                  <a:schemeClr val="bg1"/>
                </a:solidFill>
              </a:rPr>
              <a:t>Павук,що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сміється</a:t>
            </a:r>
            <a:r>
              <a:rPr lang="ru-RU" b="1" i="1" dirty="0">
                <a:solidFill>
                  <a:schemeClr val="bg1"/>
                </a:solidFill>
              </a:rPr>
              <a:t>», 1881</a:t>
            </a:r>
            <a:r>
              <a:rPr lang="ru-RU" dirty="0">
                <a:solidFill>
                  <a:schemeClr val="bg1"/>
                </a:solidFill>
              </a:rPr>
              <a:t>,</a:t>
            </a:r>
          </a:p>
        </p:txBody>
      </p:sp>
      <p:pic>
        <p:nvPicPr>
          <p:cNvPr id="31748" name="Picture 4" descr="Ð¤Ð°Ð¹Ð»:Redon.cyclo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718" y="1321996"/>
            <a:ext cx="4166184" cy="528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59851" y="6240111"/>
            <a:ext cx="1778051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</a:rPr>
              <a:t>«Циклоп», 1892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ОДІЛОН РЕДОН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531" y="1318191"/>
            <a:ext cx="3109218" cy="42257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22797" y="5543961"/>
            <a:ext cx="2023952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</a:rPr>
              <a:t>Метелики</a:t>
            </a:r>
            <a:r>
              <a:rPr lang="ru-RU" b="1" dirty="0" smtClean="0">
                <a:solidFill>
                  <a:schemeClr val="bg1"/>
                </a:solidFill>
              </a:rPr>
              <a:t>», 1910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89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mgprx.livejournal.net/40b6455570c2cf8e0416b395e8912d5c104242fa/34351DxwsbWKHpRO0tP4KrNmSqJFI1WULdvWu2AymplQ1tTRw_84yfyHWtwJz_n0fKd26-IHrfWhmT7gWiMaSCPugl1pczrHqyP3lT3Hz0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016" y="1249703"/>
            <a:ext cx="5314531" cy="545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87522" y="6332537"/>
            <a:ext cx="2232025" cy="3698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ru-RU" altLang="ru-RU" b="1" dirty="0"/>
              <a:t>«</a:t>
            </a:r>
            <a:r>
              <a:rPr lang="ru-RU" altLang="ru-RU" b="1" dirty="0" err="1"/>
              <a:t>Скарби</a:t>
            </a:r>
            <a:r>
              <a:rPr lang="ru-RU" altLang="ru-RU" b="1" dirty="0"/>
              <a:t> </a:t>
            </a:r>
            <a:r>
              <a:rPr lang="ru-RU" altLang="ru-RU" b="1" dirty="0" err="1"/>
              <a:t>сатани</a:t>
            </a:r>
            <a:r>
              <a:rPr lang="ru-RU" altLang="ru-RU" b="1" dirty="0"/>
              <a:t>»</a:t>
            </a:r>
            <a:endParaRPr lang="ru-RU" b="1" dirty="0"/>
          </a:p>
        </p:txBody>
      </p:sp>
      <p:pic>
        <p:nvPicPr>
          <p:cNvPr id="20482" name="Picture 2" descr="delville_ang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2" y="1985211"/>
            <a:ext cx="5449926" cy="471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89" y="455620"/>
            <a:ext cx="2341480" cy="335839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203702" y="1615323"/>
            <a:ext cx="2232025" cy="3698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 smtClean="0"/>
              <a:t>«</a:t>
            </a:r>
            <a:r>
              <a:rPr lang="ru-RU" altLang="ru-RU" b="1" dirty="0" err="1" smtClean="0"/>
              <a:t>Янгол</a:t>
            </a:r>
            <a:r>
              <a:rPr lang="ru-RU" altLang="ru-RU" b="1" dirty="0" smtClean="0"/>
              <a:t> </a:t>
            </a:r>
            <a:r>
              <a:rPr lang="ru-RU" altLang="ru-RU" b="1" dirty="0" err="1" smtClean="0"/>
              <a:t>світла</a:t>
            </a:r>
            <a:r>
              <a:rPr lang="ru-RU" altLang="ru-RU" b="1" dirty="0" smtClean="0"/>
              <a:t>»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05016" y="408909"/>
            <a:ext cx="523288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ЖАН ДЕЛЬВІЛЛЬ</a:t>
            </a:r>
          </a:p>
        </p:txBody>
      </p:sp>
      <p:sp>
        <p:nvSpPr>
          <p:cNvPr id="11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9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2" descr="delville_Orpheus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07" y="1074684"/>
            <a:ext cx="7001337" cy="567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92944" y="6376524"/>
            <a:ext cx="1295400" cy="3698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«Орфей»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18" y="1292772"/>
            <a:ext cx="4680808" cy="53695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ЖАН ДЕЛЬВІЛЛЬ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6717" y="1292772"/>
            <a:ext cx="368159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/>
              <a:t>«</a:t>
            </a:r>
            <a:r>
              <a:rPr lang="ru-RU" altLang="ru-RU" b="1" dirty="0" err="1"/>
              <a:t>Забуваючи</a:t>
            </a:r>
            <a:r>
              <a:rPr lang="ru-RU" altLang="ru-RU" b="1" dirty="0"/>
              <a:t> про </a:t>
            </a:r>
            <a:r>
              <a:rPr lang="ru-RU" altLang="ru-RU" b="1" dirty="0" err="1"/>
              <a:t>пристрасті</a:t>
            </a:r>
            <a:r>
              <a:rPr lang="ru-RU" altLang="ru-RU" b="1" dirty="0" smtClean="0"/>
              <a:t>», 1913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30877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cdn-s-static.arzamas.academy/uploads/ckeditor/pictures/15797/content_Zonderlinge-mask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82" y="1334874"/>
            <a:ext cx="3967420" cy="501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29614" y="6331667"/>
            <a:ext cx="2808288" cy="3698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/>
              <a:t>«</a:t>
            </a:r>
            <a:r>
              <a:rPr lang="ru-RU" altLang="ru-RU" b="1" dirty="0" err="1"/>
              <a:t>Дивні</a:t>
            </a:r>
            <a:r>
              <a:rPr lang="ru-RU" altLang="ru-RU" b="1" dirty="0"/>
              <a:t> маски», 1892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ДЖЕЙМС ЕНСОР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8434" name="Picture 2" descr="Ensor - Self portrait with flower hat -Mu.ZEE, www.lukasweb.be – Art in Flanders, foto Hugo Maert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8" y="1731749"/>
            <a:ext cx="7595716" cy="422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6" descr="https://cdn-s-static.arzamas.academy/storage/picture/10398/gallery_picture-0b5538d5-bc1c-4a5e-aa5c-de5735612c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6" y="1371648"/>
            <a:ext cx="1702676" cy="251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https://cdn-s-static.arzamas.academy/storage/picture/10397/gallery_picture-4245851d-7076-4b09-bbe0-0c6e64af986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6" y="4043563"/>
            <a:ext cx="1704821" cy="254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Предтеча экспрессионизма и сюрреализма Джеймс Энс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58" y="1111367"/>
            <a:ext cx="8481136" cy="520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55906" y="6314312"/>
            <a:ext cx="2808288" cy="3698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ru-RU" altLang="ru-RU" b="1" dirty="0"/>
              <a:t>«</a:t>
            </a:r>
            <a:r>
              <a:rPr lang="ru-RU" altLang="ru-RU" b="1" dirty="0" err="1"/>
              <a:t>Інтрига</a:t>
            </a:r>
            <a:r>
              <a:rPr lang="ru-RU" altLang="ru-RU" b="1" dirty="0"/>
              <a:t>»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ДЖЕЙМС ЕНСОР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7410" name="Picture 2" descr="James Ensor | Artistas, Formas de pintar, Pintu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9" y="1921061"/>
            <a:ext cx="3143537" cy="3801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22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Мальчевський, Яцек -Музей українського живопису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16" y="1093335"/>
            <a:ext cx="4845269" cy="556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Яцек Мальчевский в 2020 г | Искусство, Триптих, Религиозное искус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40" y="1334815"/>
            <a:ext cx="4088059" cy="532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ЯЦЕК МАЛЬЧЕВСЬКИЙ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12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 descr="Ð¤Ð°Ð¹Ð»:N Roe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248" y="1084258"/>
            <a:ext cx="4065654" cy="564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image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4" y="1317628"/>
            <a:ext cx="6922758" cy="530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6014" y="6225304"/>
            <a:ext cx="1949573" cy="4001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bg1"/>
                </a:solidFill>
              </a:rPr>
              <a:t>«</a:t>
            </a:r>
            <a:r>
              <a:rPr lang="ru-RU" sz="2000" b="1" dirty="0" err="1">
                <a:solidFill>
                  <a:schemeClr val="bg1"/>
                </a:solidFill>
              </a:rPr>
              <a:t>Небесний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бій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797" y="244639"/>
            <a:ext cx="8596105" cy="1072989"/>
          </a:xfrm>
          <a:prstGeom prst="rect">
            <a:avLst/>
          </a:prstGeom>
        </p:spPr>
      </p:pic>
      <p:sp>
        <p:nvSpPr>
          <p:cNvPr id="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45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220716" y="1360149"/>
            <a:ext cx="8165295" cy="518503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rmAutofit fontScale="92500" lnSpcReduction="10000"/>
          </a:bodyPr>
          <a:lstStyle/>
          <a:p>
            <a:pPr marL="0" indent="0" algn="just">
              <a:buNone/>
              <a:defRPr/>
            </a:pPr>
            <a:endParaRPr lang="ru-RU" b="1" dirty="0" smtClean="0">
              <a:solidFill>
                <a:srgbClr val="7030A0"/>
              </a:solidFill>
            </a:endParaRPr>
          </a:p>
          <a:p>
            <a:pPr marL="0" indent="0" algn="just">
              <a:buNone/>
              <a:defRPr/>
            </a:pPr>
            <a:r>
              <a:rPr lang="ru-RU" sz="2600" b="1" dirty="0" err="1" smtClean="0">
                <a:solidFill>
                  <a:srgbClr val="7030A0"/>
                </a:solidFill>
              </a:rPr>
              <a:t>Символізм</a:t>
            </a:r>
            <a:r>
              <a:rPr lang="ru-RU" sz="2600" b="1" dirty="0" smtClean="0">
                <a:solidFill>
                  <a:srgbClr val="7030A0"/>
                </a:solidFill>
              </a:rPr>
              <a:t> </a:t>
            </a:r>
            <a:r>
              <a:rPr lang="ru-RU" sz="2600" b="1" dirty="0">
                <a:solidFill>
                  <a:srgbClr val="7030A0"/>
                </a:solidFill>
              </a:rPr>
              <a:t>(від. грецьк. </a:t>
            </a:r>
            <a:r>
              <a:rPr lang="en-US" sz="2600" b="1" dirty="0">
                <a:solidFill>
                  <a:srgbClr val="7030A0"/>
                </a:solidFill>
              </a:rPr>
              <a:t>symbolon – </a:t>
            </a:r>
            <a:r>
              <a:rPr lang="ru-RU" sz="2600" b="1" dirty="0">
                <a:solidFill>
                  <a:srgbClr val="7030A0"/>
                </a:solidFill>
              </a:rPr>
              <a:t>знак, символ, ознака) – літературно-мистецький напрям кінця ХІХ — початку ХХ ст., </a:t>
            </a:r>
            <a:r>
              <a:rPr lang="ru-RU" sz="2600" b="1" dirty="0" smtClean="0">
                <a:solidFill>
                  <a:srgbClr val="7030A0"/>
                </a:solidFill>
              </a:rPr>
              <a:t>в </a:t>
            </a:r>
            <a:r>
              <a:rPr lang="ru-RU" sz="2600" b="1" dirty="0" err="1" smtClean="0">
                <a:solidFill>
                  <a:srgbClr val="7030A0"/>
                </a:solidFill>
              </a:rPr>
              <a:t>якому</a:t>
            </a:r>
            <a:r>
              <a:rPr lang="ru-RU" sz="2600" b="1" dirty="0" smtClean="0">
                <a:solidFill>
                  <a:srgbClr val="7030A0"/>
                </a:solidFill>
              </a:rPr>
              <a:t> </a:t>
            </a:r>
            <a:r>
              <a:rPr lang="ru-RU" sz="2600" b="1" dirty="0">
                <a:solidFill>
                  <a:srgbClr val="7030A0"/>
                </a:solidFill>
              </a:rPr>
              <a:t>замість художнього образу, що відтворює певне явище, застосовується художній символ, що є знаком мінливого “життя душі” і пошуком “вічної </a:t>
            </a:r>
            <a:r>
              <a:rPr lang="ru-RU" sz="2600" b="1" dirty="0" err="1">
                <a:solidFill>
                  <a:srgbClr val="7030A0"/>
                </a:solidFill>
              </a:rPr>
              <a:t>істини</a:t>
            </a:r>
            <a:r>
              <a:rPr lang="ru-RU" sz="2600" b="1" dirty="0" smtClean="0">
                <a:solidFill>
                  <a:srgbClr val="7030A0"/>
                </a:solidFill>
              </a:rPr>
              <a:t>”.</a:t>
            </a:r>
          </a:p>
          <a:p>
            <a:pPr marL="0" indent="0" algn="just">
              <a:buNone/>
              <a:defRPr/>
            </a:pPr>
            <a:r>
              <a:rPr lang="ru-RU" sz="2600" b="1" dirty="0" smtClean="0">
                <a:solidFill>
                  <a:srgbClr val="7030A0"/>
                </a:solidFill>
              </a:rPr>
              <a:t> </a:t>
            </a:r>
            <a:r>
              <a:rPr lang="ru-RU" sz="2600" b="1" dirty="0" err="1">
                <a:solidFill>
                  <a:srgbClr val="7030A0"/>
                </a:solidFill>
              </a:rPr>
              <a:t>Символісти</a:t>
            </a:r>
            <a:r>
              <a:rPr lang="ru-RU" sz="2600" b="1" dirty="0">
                <a:solidFill>
                  <a:srgbClr val="7030A0"/>
                </a:solidFill>
              </a:rPr>
              <a:t> проголосили символ основою </a:t>
            </a:r>
            <a:r>
              <a:rPr lang="ru-RU" sz="2600" b="1" dirty="0" err="1">
                <a:solidFill>
                  <a:srgbClr val="7030A0"/>
                </a:solidFill>
              </a:rPr>
              <a:t>мистецької</a:t>
            </a:r>
            <a:r>
              <a:rPr lang="ru-RU" sz="2600" b="1" dirty="0">
                <a:solidFill>
                  <a:srgbClr val="7030A0"/>
                </a:solidFill>
              </a:rPr>
              <a:t> </a:t>
            </a:r>
            <a:r>
              <a:rPr lang="ru-RU" sz="2600" b="1" dirty="0" err="1" smtClean="0">
                <a:solidFill>
                  <a:srgbClr val="7030A0"/>
                </a:solidFill>
              </a:rPr>
              <a:t>творчості</a:t>
            </a:r>
            <a:r>
              <a:rPr lang="ru-RU" sz="2600" b="1" dirty="0" smtClean="0">
                <a:solidFill>
                  <a:srgbClr val="7030A0"/>
                </a:solidFill>
              </a:rPr>
              <a:t>. Символу </a:t>
            </a:r>
            <a:r>
              <a:rPr lang="ru-RU" sz="2600" b="1" dirty="0">
                <a:solidFill>
                  <a:srgbClr val="7030A0"/>
                </a:solidFill>
              </a:rPr>
              <a:t>завжди </a:t>
            </a:r>
            <a:r>
              <a:rPr lang="ru-RU" sz="2600" b="1" dirty="0" smtClean="0">
                <a:solidFill>
                  <a:srgbClr val="7030A0"/>
                </a:solidFill>
              </a:rPr>
              <a:t>притаманна невизначеність</a:t>
            </a:r>
            <a:r>
              <a:rPr lang="ru-RU" sz="2600" b="1" dirty="0">
                <a:solidFill>
                  <a:srgbClr val="7030A0"/>
                </a:solidFill>
              </a:rPr>
              <a:t>, тому що </a:t>
            </a:r>
            <a:r>
              <a:rPr lang="ru-RU" sz="2600" b="1" dirty="0" smtClean="0">
                <a:solidFill>
                  <a:srgbClr val="7030A0"/>
                </a:solidFill>
              </a:rPr>
              <a:t>духовний зміст </a:t>
            </a:r>
            <a:r>
              <a:rPr lang="ru-RU" sz="2600" b="1" dirty="0">
                <a:solidFill>
                  <a:srgbClr val="7030A0"/>
                </a:solidFill>
              </a:rPr>
              <a:t>важко передати словами</a:t>
            </a:r>
            <a:r>
              <a:rPr lang="ru-RU" sz="2600" b="1" dirty="0" smtClean="0">
                <a:solidFill>
                  <a:srgbClr val="7030A0"/>
                </a:solidFill>
              </a:rPr>
              <a:t>. </a:t>
            </a:r>
            <a:r>
              <a:rPr lang="ru-RU" sz="2600" b="1" dirty="0" err="1" smtClean="0">
                <a:solidFill>
                  <a:srgbClr val="7030A0"/>
                </a:solidFill>
              </a:rPr>
              <a:t>Символісти</a:t>
            </a:r>
            <a:r>
              <a:rPr lang="ru-RU" sz="2600" b="1" dirty="0" smtClean="0">
                <a:solidFill>
                  <a:srgbClr val="7030A0"/>
                </a:solidFill>
              </a:rPr>
              <a:t> припускали </a:t>
            </a:r>
            <a:r>
              <a:rPr lang="ru-RU" sz="2600" b="1" dirty="0" err="1" smtClean="0">
                <a:solidFill>
                  <a:srgbClr val="7030A0"/>
                </a:solidFill>
              </a:rPr>
              <a:t>існування</a:t>
            </a:r>
            <a:r>
              <a:rPr lang="ru-RU" sz="2600" b="1" dirty="0" smtClean="0">
                <a:solidFill>
                  <a:srgbClr val="7030A0"/>
                </a:solidFill>
              </a:rPr>
              <a:t> </a:t>
            </a:r>
            <a:r>
              <a:rPr lang="ru-RU" sz="2600" b="1" dirty="0" err="1" smtClean="0">
                <a:solidFill>
                  <a:srgbClr val="7030A0"/>
                </a:solidFill>
              </a:rPr>
              <a:t>кількох</a:t>
            </a:r>
            <a:r>
              <a:rPr lang="ru-RU" sz="2600" b="1" dirty="0" smtClean="0">
                <a:solidFill>
                  <a:srgbClr val="7030A0"/>
                </a:solidFill>
              </a:rPr>
              <a:t> </a:t>
            </a:r>
            <a:r>
              <a:rPr lang="ru-RU" sz="2600" b="1" dirty="0">
                <a:solidFill>
                  <a:srgbClr val="7030A0"/>
                </a:solidFill>
              </a:rPr>
              <a:t>світів: реального (об’єктивного), духовного (суб’єктивного) та ідеального (світу вічних ідей). На їхню думку, матеріальна природа – лише оболонка для духовної субстанції, яку має звільнити </a:t>
            </a:r>
            <a:r>
              <a:rPr lang="ru-RU" sz="2600" b="1" dirty="0" smtClean="0">
                <a:solidFill>
                  <a:srgbClr val="7030A0"/>
                </a:solidFill>
              </a:rPr>
              <a:t>митець, </a:t>
            </a:r>
            <a:r>
              <a:rPr lang="ru-RU" sz="2600" b="1" dirty="0">
                <a:solidFill>
                  <a:srgbClr val="7030A0"/>
                </a:solidFill>
              </a:rPr>
              <a:t>щоб спрямувати її на пошук вічної Ідеї, Краси та </a:t>
            </a:r>
            <a:r>
              <a:rPr lang="ru-RU" sz="2600" b="1" dirty="0" err="1">
                <a:solidFill>
                  <a:srgbClr val="7030A0"/>
                </a:solidFill>
              </a:rPr>
              <a:t>Гармонії</a:t>
            </a:r>
            <a:r>
              <a:rPr lang="ru-RU" sz="2600" b="1" dirty="0" smtClean="0">
                <a:solidFill>
                  <a:srgbClr val="7030A0"/>
                </a:solidFill>
              </a:rPr>
              <a:t>.</a:t>
            </a:r>
            <a:endParaRPr lang="ru-RU" sz="2600" b="1" dirty="0">
              <a:solidFill>
                <a:srgbClr val="7030A0"/>
              </a:solidFill>
            </a:endParaRPr>
          </a:p>
          <a:p>
            <a:pPr marL="0" indent="0" algn="just">
              <a:buNone/>
              <a:defRPr/>
            </a:pP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5596" y="494528"/>
            <a:ext cx="8584154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СИМВОЛІЗМ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047889" y="5370786"/>
            <a:ext cx="1891860" cy="58477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altLang="ru-RU" sz="1600" b="1" dirty="0" smtClean="0"/>
              <a:t>Жан </a:t>
            </a:r>
            <a:r>
              <a:rPr lang="uk-UA" altLang="ru-RU" sz="1600" b="1" dirty="0" err="1" smtClean="0"/>
              <a:t>Дельвіль</a:t>
            </a:r>
            <a:r>
              <a:rPr lang="ru-RU" altLang="ru-RU" sz="1600" b="1" dirty="0" smtClean="0"/>
              <a:t>. </a:t>
            </a:r>
            <a:r>
              <a:rPr lang="uk-UA" altLang="ru-RU" sz="1600" b="1" dirty="0" smtClean="0"/>
              <a:t>Школа тиші</a:t>
            </a:r>
            <a:endParaRPr lang="ru-RU" alt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248" y="1360149"/>
            <a:ext cx="3420501" cy="401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61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27925" y="5732464"/>
            <a:ext cx="184150" cy="40163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ru-RU" sz="2000" b="1" i="1" dirty="0"/>
          </a:p>
        </p:txBody>
      </p:sp>
      <p:pic>
        <p:nvPicPr>
          <p:cNvPr id="38915" name="Picture 2" descr="Н.К. Рерих. Помни! 19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96" y="1212932"/>
            <a:ext cx="8650832" cy="527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2152" y="1302626"/>
            <a:ext cx="1555750" cy="3698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i="1" dirty="0">
                <a:solidFill>
                  <a:schemeClr val="bg1"/>
                </a:solidFill>
              </a:rPr>
              <a:t>«</a:t>
            </a:r>
            <a:r>
              <a:rPr lang="ru-RU" b="1" i="1" dirty="0" err="1">
                <a:solidFill>
                  <a:schemeClr val="bg1"/>
                </a:solidFill>
              </a:rPr>
              <a:t>Пам</a:t>
            </a:r>
            <a:r>
              <a:rPr lang="en-US" b="1" i="1" dirty="0">
                <a:solidFill>
                  <a:schemeClr val="bg1"/>
                </a:solidFill>
              </a:rPr>
              <a:t>’</a:t>
            </a:r>
            <a:r>
              <a:rPr lang="uk-UA" b="1" i="1" dirty="0" err="1">
                <a:solidFill>
                  <a:schemeClr val="bg1"/>
                </a:solidFill>
              </a:rPr>
              <a:t>ятай</a:t>
            </a:r>
            <a:r>
              <a:rPr lang="uk-UA" b="1" i="1" dirty="0">
                <a:solidFill>
                  <a:schemeClr val="bg1"/>
                </a:solidFill>
              </a:rPr>
              <a:t>!»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МИКОЛА РЕРІХ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4578" name="Picture 2" descr="Матерь Мира», Рерих — описание карти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6" y="1953907"/>
            <a:ext cx="3046466" cy="45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54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Описание картины Михаила Врубель «Пан»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5" y="1298522"/>
            <a:ext cx="4560888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6" descr="Swan_prin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183" y="1119846"/>
            <a:ext cx="3475739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132363" y="6316335"/>
            <a:ext cx="800100" cy="33813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altLang="ru-RU" sz="1600" b="1" dirty="0"/>
              <a:t>«Пан»</a:t>
            </a:r>
            <a:endParaRPr lang="ru-RU" altLang="ru-RU" sz="1600" b="1" dirty="0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9777315" y="6346771"/>
            <a:ext cx="2160587" cy="33813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altLang="ru-RU" sz="1600" b="1" dirty="0"/>
              <a:t>«Царівна-лебідь» </a:t>
            </a:r>
            <a:endParaRPr lang="ru-RU" alt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МИХАЙЛО ВРУБЕЛЬ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2530" name="Picture 2" descr="Михайло Врубель - 174 твори - живопи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948" y="1119846"/>
            <a:ext cx="32194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8715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2878">
            <a:off x="5216942" y="4595683"/>
            <a:ext cx="3101666" cy="19448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mihail_vrub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48343"/>
            <a:ext cx="8000453" cy="445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63179" y="5786382"/>
            <a:ext cx="2386012" cy="33972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altLang="ru-RU" sz="1600" b="1" dirty="0"/>
              <a:t>«</a:t>
            </a:r>
            <a:r>
              <a:rPr lang="ru-RU" sz="1600" b="1" dirty="0"/>
              <a:t>Демон, </a:t>
            </a:r>
            <a:r>
              <a:rPr lang="ru-RU" sz="1600" b="1" dirty="0" err="1"/>
              <a:t>що</a:t>
            </a:r>
            <a:r>
              <a:rPr lang="ru-RU" sz="1600" b="1" dirty="0"/>
              <a:t> </a:t>
            </a:r>
            <a:r>
              <a:rPr lang="ru-RU" sz="1600" b="1" dirty="0" err="1"/>
              <a:t>сидить</a:t>
            </a:r>
            <a:r>
              <a:rPr lang="uk-UA" altLang="ru-RU" sz="1600" b="1" dirty="0"/>
              <a:t>»</a:t>
            </a:r>
            <a:endParaRPr lang="ru-RU" alt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МИХАЙЛО ВРУБЕЛЬ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028" y="984909"/>
            <a:ext cx="3813794" cy="5720691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746124" y="6341733"/>
            <a:ext cx="4020792" cy="33855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altLang="ru-RU" sz="1600" b="1" dirty="0" smtClean="0"/>
              <a:t>«</a:t>
            </a:r>
            <a:r>
              <a:rPr lang="ru-RU" sz="1600" b="1" dirty="0" err="1"/>
              <a:t>Дівчинка</a:t>
            </a:r>
            <a:r>
              <a:rPr lang="ru-RU" sz="1600" b="1" dirty="0"/>
              <a:t> на </a:t>
            </a:r>
            <a:r>
              <a:rPr lang="ru-RU" sz="1600" b="1" dirty="0" err="1"/>
              <a:t>тлі</a:t>
            </a:r>
            <a:r>
              <a:rPr lang="ru-RU" sz="1600" b="1" dirty="0"/>
              <a:t> </a:t>
            </a:r>
            <a:r>
              <a:rPr lang="ru-RU" sz="1600" b="1" dirty="0" err="1"/>
              <a:t>перського</a:t>
            </a:r>
            <a:r>
              <a:rPr lang="ru-RU" sz="1600" b="1" dirty="0"/>
              <a:t> килима</a:t>
            </a:r>
            <a:r>
              <a:rPr lang="uk-UA" altLang="ru-RU" sz="1600" b="1" dirty="0" smtClean="0"/>
              <a:t>», 1886</a:t>
            </a:r>
            <a:endParaRPr lang="ru-RU" altLang="ru-RU" sz="1600" b="1" dirty="0"/>
          </a:p>
        </p:txBody>
      </p:sp>
      <p:sp>
        <p:nvSpPr>
          <p:cNvPr id="11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59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ndrii Olefirov 🇺🇦 on Twitter: &quot;Михайло Жук (1883 — 1964) - український  художник-графік &quot;Хризантеми&quot;, 1919… 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1" y="1387366"/>
            <a:ext cx="3767862" cy="523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автопортрет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42" y="1387365"/>
            <a:ext cx="4279519" cy="521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Іриси, 19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44" y="1387366"/>
            <a:ext cx="3439573" cy="52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96518" y="1387365"/>
            <a:ext cx="990489" cy="33972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altLang="ru-RU" sz="1600" b="1" dirty="0" smtClean="0"/>
              <a:t>«</a:t>
            </a:r>
            <a:r>
              <a:rPr lang="ru-RU" sz="1600" b="1" dirty="0" err="1" smtClean="0"/>
              <a:t>Іриси</a:t>
            </a:r>
            <a:r>
              <a:rPr lang="uk-UA" altLang="ru-RU" sz="1600" b="1" dirty="0" smtClean="0"/>
              <a:t>»</a:t>
            </a:r>
            <a:endParaRPr lang="ru-RU" alt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МИХАЙЛО ЖУК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24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https://s3-eu-central-1.amazonaws.com/sverediuk.com.ua/wp-content/uploads/2016/08/Kazka1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2" y="1250731"/>
            <a:ext cx="3839972" cy="547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https://s3-eu-central-1.amazonaws.com/sverediuk.com.ua/wp-content/uploads/2016/08/gvozdi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697" y="2053255"/>
            <a:ext cx="4244902" cy="42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488211" y="6291718"/>
            <a:ext cx="1576388" cy="33813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altLang="ru-RU" sz="1600" b="1" dirty="0"/>
              <a:t>«Гвоздики» </a:t>
            </a:r>
            <a:endParaRPr lang="ru-RU" altLang="ru-RU" sz="1600" b="1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944184" y="6386514"/>
            <a:ext cx="1079500" cy="33813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altLang="ru-RU" sz="1600" b="1" dirty="0"/>
              <a:t>«Казка» </a:t>
            </a:r>
            <a:endParaRPr lang="ru-RU" altLang="ru-RU" sz="1600" b="1" dirty="0"/>
          </a:p>
        </p:txBody>
      </p:sp>
      <p:pic>
        <p:nvPicPr>
          <p:cNvPr id="38914" name="Picture 2" descr="лілі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53" y="1250730"/>
            <a:ext cx="3527139" cy="47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187453" y="5953581"/>
            <a:ext cx="1079500" cy="33813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altLang="ru-RU" sz="1600" b="1" dirty="0" smtClean="0"/>
              <a:t>«Лілія» </a:t>
            </a:r>
            <a:endParaRPr lang="ru-RU" alt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МИХАЙЛО ЖУК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28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Робота Юхима Михайлі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3" y="1307329"/>
            <a:ext cx="6963431" cy="532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3732" y="6169737"/>
            <a:ext cx="182178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«Бродячий дух»</a:t>
            </a:r>
          </a:p>
        </p:txBody>
      </p:sp>
      <p:pic>
        <p:nvPicPr>
          <p:cNvPr id="37890" name="Picture 2" descr="https://esu.com.ua/images/galleries-images/M/mihaylivyuhimsviridovich/zakute%20mistectvo.%201925.%20polotno,%20ol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29" y="1307329"/>
            <a:ext cx="4709401" cy="53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87691" y="6175892"/>
            <a:ext cx="218540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«Закуте </a:t>
            </a:r>
            <a:r>
              <a:rPr lang="ru-RU" b="1" dirty="0" err="1"/>
              <a:t>мистецтво</a:t>
            </a:r>
            <a:r>
              <a:rPr lang="ru-RU" b="1" dirty="0"/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ЮХИМ МИХАЙЛІВ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3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esu.com.ua/images/galleries-images/M/mihaylivyuhimsviridovich/muzika%20zir.%201919.%20polotno,%20ol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851" y="1084543"/>
            <a:ext cx="7494051" cy="56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ЮХИМ МИХАЙЛІВ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282488" y="6201268"/>
            <a:ext cx="152663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/>
              <a:t>«</a:t>
            </a:r>
            <a:r>
              <a:rPr lang="ru-RU" b="1" dirty="0" err="1" smtClean="0"/>
              <a:t>Музика</a:t>
            </a:r>
            <a:r>
              <a:rPr lang="ru-RU" b="1" dirty="0" smtClean="0"/>
              <a:t> </a:t>
            </a:r>
            <a:r>
              <a:rPr lang="ru-RU" b="1" dirty="0" err="1" smtClean="0"/>
              <a:t>зір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36868" name="Picture 4" descr="https://esu.com.ua/images/galleries-images/M/mihaylivyuhimsviridovich/miy%20son.%201921.%20polotno,%20oli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5" y="1312433"/>
            <a:ext cx="4045947" cy="53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3936" y="6207423"/>
            <a:ext cx="122020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/>
              <a:t>«</a:t>
            </a:r>
            <a:r>
              <a:rPr lang="ru-RU" b="1" dirty="0" err="1" smtClean="0"/>
              <a:t>Мій</a:t>
            </a:r>
            <a:r>
              <a:rPr lang="ru-RU" b="1" dirty="0" smtClean="0"/>
              <a:t> сон»</a:t>
            </a:r>
            <a:endParaRPr lang="ru-RU" b="1" dirty="0"/>
          </a:p>
        </p:txBody>
      </p:sp>
      <p:sp>
        <p:nvSpPr>
          <p:cNvPr id="7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54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Бёклин Война 18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85" y="1121472"/>
            <a:ext cx="4431817" cy="548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Бёклин Осенние размышл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77" y="1277879"/>
            <a:ext cx="3864166" cy="53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506085" y="6213471"/>
            <a:ext cx="1584325" cy="39687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altLang="ru-RU" sz="2000" b="1" dirty="0"/>
              <a:t>«Війна»</a:t>
            </a:r>
            <a:endParaRPr lang="ru-RU" altLang="ru-RU" sz="2000" b="1" dirty="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10577" y="6210296"/>
            <a:ext cx="2519363" cy="40005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altLang="ru-RU" sz="2000" b="1" dirty="0"/>
              <a:t>«Осінні роздуми»</a:t>
            </a:r>
            <a:endParaRPr lang="ru-RU" alt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АРНОЛЬД БЕКЛІН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662" y="1121472"/>
            <a:ext cx="2225505" cy="2756845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763842" y="3865909"/>
            <a:ext cx="1584325" cy="39687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altLang="ru-RU" sz="2000" b="1" dirty="0" smtClean="0"/>
              <a:t>Автопортрет</a:t>
            </a:r>
            <a:endParaRPr lang="ru-RU" altLang="ru-RU" sz="2000" b="1" dirty="0"/>
          </a:p>
        </p:txBody>
      </p:sp>
      <p:pic>
        <p:nvPicPr>
          <p:cNvPr id="10244" name="Picture 4" descr="https://upload.wikimedia.org/wikipedia/commons/d/d8/Arnold_B%C3%B6cklin_Villa_sul_ma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61" y="4393145"/>
            <a:ext cx="3115506" cy="221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01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АРНОЛЬД БЕКЛІН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27" y="1249799"/>
            <a:ext cx="3905786" cy="2787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7" y="4122920"/>
            <a:ext cx="4285796" cy="2599100"/>
          </a:xfrm>
          <a:prstGeom prst="rect">
            <a:avLst/>
          </a:prstGeom>
        </p:spPr>
      </p:pic>
      <p:pic>
        <p:nvPicPr>
          <p:cNvPr id="1026" name="Picture 2" descr="Arnold Böcklin - Die Toteninsel V (Museum der bildenden Künste Leipzig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89" y="1088843"/>
            <a:ext cx="4903313" cy="253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nold Boecklin - Island of the Dead, Third Vers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60" y="3724879"/>
            <a:ext cx="5180842" cy="28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503220" y="1292696"/>
            <a:ext cx="498764" cy="4987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68534" y="1268240"/>
            <a:ext cx="36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</a:t>
            </a:r>
            <a:endParaRPr lang="ru-RU" sz="2800" b="1" dirty="0"/>
          </a:p>
        </p:txBody>
      </p:sp>
      <p:sp>
        <p:nvSpPr>
          <p:cNvPr id="14" name="Овал 13"/>
          <p:cNvSpPr/>
          <p:nvPr/>
        </p:nvSpPr>
        <p:spPr>
          <a:xfrm>
            <a:off x="320632" y="4223617"/>
            <a:ext cx="498764" cy="4987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85946" y="4199161"/>
            <a:ext cx="36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</a:t>
            </a:r>
            <a:endParaRPr lang="ru-RU" sz="2800" b="1" dirty="0"/>
          </a:p>
        </p:txBody>
      </p:sp>
      <p:sp>
        <p:nvSpPr>
          <p:cNvPr id="16" name="Овал 15"/>
          <p:cNvSpPr/>
          <p:nvPr/>
        </p:nvSpPr>
        <p:spPr>
          <a:xfrm>
            <a:off x="11323124" y="1274255"/>
            <a:ext cx="498764" cy="49876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388438" y="1249799"/>
            <a:ext cx="36813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/>
              <a:t>5</a:t>
            </a:r>
          </a:p>
        </p:txBody>
      </p:sp>
      <p:sp>
        <p:nvSpPr>
          <p:cNvPr id="18" name="Овал 17"/>
          <p:cNvSpPr/>
          <p:nvPr/>
        </p:nvSpPr>
        <p:spPr>
          <a:xfrm>
            <a:off x="11257809" y="3885766"/>
            <a:ext cx="498764" cy="4987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323123" y="3861310"/>
            <a:ext cx="36813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3</a:t>
            </a:r>
            <a:endParaRPr lang="ru-RU" sz="2800" b="1" dirty="0"/>
          </a:p>
        </p:txBody>
      </p:sp>
      <p:pic>
        <p:nvPicPr>
          <p:cNvPr id="1030" name="Picture 6" descr="Isle of the Dead (Hermitage Version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157">
            <a:off x="3819237" y="2636322"/>
            <a:ext cx="3567493" cy="24178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8695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qrcoder.ru/code/?https%3A%2F%2Fwww.youtube.com%2Fwatch%3Fv%3DdbbtmskCRUY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413" y="3834278"/>
            <a:ext cx="204152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2" y="2198688"/>
            <a:ext cx="7631110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2162" y="6364671"/>
            <a:ext cx="5815012" cy="3698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Roboto"/>
              </a:rPr>
              <a:t>Арнольд </a:t>
            </a:r>
            <a:r>
              <a:rPr lang="ru-RU" b="1" dirty="0" err="1">
                <a:solidFill>
                  <a:schemeClr val="bg1"/>
                </a:solidFill>
                <a:latin typeface="Roboto"/>
              </a:rPr>
              <a:t>Бекпін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. </a:t>
            </a:r>
            <a:r>
              <a:rPr lang="ru-RU" b="1" dirty="0" err="1">
                <a:solidFill>
                  <a:schemeClr val="bg1"/>
                </a:solidFill>
                <a:latin typeface="Roboto"/>
              </a:rPr>
              <a:t>Острів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Roboto"/>
              </a:rPr>
              <a:t>мертвих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 (</a:t>
            </a:r>
            <a:r>
              <a:rPr lang="ru-RU" b="1" dirty="0" err="1">
                <a:solidFill>
                  <a:schemeClr val="bg1"/>
                </a:solidFill>
                <a:latin typeface="Roboto"/>
              </a:rPr>
              <a:t>варіант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 1883 р.)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40500" y="5822596"/>
            <a:ext cx="2484438" cy="6461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ru-RU" b="1" dirty="0" err="1">
                <a:solidFill>
                  <a:schemeClr val="bg1"/>
                </a:solidFill>
              </a:rPr>
              <a:t>Симфонічна</a:t>
            </a:r>
            <a:r>
              <a:rPr lang="ru-RU" b="1" dirty="0">
                <a:solidFill>
                  <a:schemeClr val="bg1"/>
                </a:solidFill>
              </a:rPr>
              <a:t> поема «</a:t>
            </a:r>
            <a:r>
              <a:rPr lang="ru-RU" b="1" dirty="0" err="1">
                <a:solidFill>
                  <a:schemeClr val="bg1"/>
                </a:solidFill>
              </a:rPr>
              <a:t>Острів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мертвих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47111" name="Picture 6" descr="Поздравляем победителей Международного конкурса молодых пианистов им. С.В.  Рахманинова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677" y="1194265"/>
            <a:ext cx="39592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СЕРГІЙ РАХМАНІНОВ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Acc. Bluetooth навушники Apple AirPods Max Space Gray (MGYH3) :: AirPods ::  AirPods :: MacLove - інтернет-магазин maclove.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422" y="4406507"/>
            <a:ext cx="895480" cy="8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27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2610853" y="1486967"/>
            <a:ext cx="9328897" cy="5097517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rmAutofit fontScale="85000" lnSpcReduction="10000"/>
          </a:bodyPr>
          <a:lstStyle/>
          <a:p>
            <a:pPr marL="0" indent="0" algn="just">
              <a:buNone/>
              <a:defRPr/>
            </a:pPr>
            <a:r>
              <a:rPr lang="ru-RU" b="1" dirty="0">
                <a:solidFill>
                  <a:srgbClr val="7030A0"/>
                </a:solidFill>
              </a:rPr>
              <a:t>Даний </a:t>
            </a:r>
            <a:r>
              <a:rPr lang="ru-RU" b="1" dirty="0" err="1">
                <a:solidFill>
                  <a:srgbClr val="7030A0"/>
                </a:solidFill>
              </a:rPr>
              <a:t>напрямок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виник</a:t>
            </a:r>
            <a:r>
              <a:rPr lang="ru-RU" b="1" dirty="0">
                <a:solidFill>
                  <a:srgbClr val="7030A0"/>
                </a:solidFill>
              </a:rPr>
              <a:t> як </a:t>
            </a:r>
            <a:r>
              <a:rPr lang="ru-RU" b="1" dirty="0" err="1">
                <a:solidFill>
                  <a:srgbClr val="7030A0"/>
                </a:solidFill>
              </a:rPr>
              <a:t>противага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реалізму</a:t>
            </a:r>
            <a:r>
              <a:rPr lang="ru-RU" b="1" dirty="0">
                <a:solidFill>
                  <a:srgbClr val="7030A0"/>
                </a:solidFill>
              </a:rPr>
              <a:t>. </a:t>
            </a:r>
            <a:r>
              <a:rPr lang="uk-UA" b="1" dirty="0" smtClean="0">
                <a:solidFill>
                  <a:srgbClr val="7030A0"/>
                </a:solidFill>
              </a:rPr>
              <a:t>Символісти </a:t>
            </a:r>
            <a:r>
              <a:rPr lang="uk-UA" b="1" dirty="0">
                <a:solidFill>
                  <a:srgbClr val="7030A0"/>
                </a:solidFill>
              </a:rPr>
              <a:t>започаткували створення таких образів і символів, які </a:t>
            </a:r>
            <a:r>
              <a:rPr lang="uk-UA" b="1" dirty="0" smtClean="0">
                <a:solidFill>
                  <a:srgbClr val="7030A0"/>
                </a:solidFill>
              </a:rPr>
              <a:t>б навіювали </a:t>
            </a:r>
            <a:r>
              <a:rPr lang="uk-UA" b="1" dirty="0">
                <a:solidFill>
                  <a:srgbClr val="7030A0"/>
                </a:solidFill>
              </a:rPr>
              <a:t>певні настрої, асоціації та аналогії. </a:t>
            </a:r>
            <a:r>
              <a:rPr lang="ru-RU" b="1" dirty="0" err="1" smtClean="0">
                <a:solidFill>
                  <a:srgbClr val="7030A0"/>
                </a:solidFill>
              </a:rPr>
              <a:t>Працюючі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в </a:t>
            </a:r>
            <a:r>
              <a:rPr lang="ru-RU" b="1" dirty="0" err="1">
                <a:solidFill>
                  <a:srgbClr val="7030A0"/>
                </a:solidFill>
              </a:rPr>
              <a:t>подібній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манері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майстри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керувалися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тільки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власною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уявою</a:t>
            </a:r>
            <a:r>
              <a:rPr lang="ru-RU" b="1" dirty="0">
                <a:solidFill>
                  <a:srgbClr val="7030A0"/>
                </a:solidFill>
              </a:rPr>
              <a:t> і </a:t>
            </a:r>
            <a:r>
              <a:rPr lang="ru-RU" b="1" dirty="0" err="1">
                <a:solidFill>
                  <a:srgbClr val="7030A0"/>
                </a:solidFill>
              </a:rPr>
              <a:t>мріями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насичували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кожне</a:t>
            </a:r>
            <a:r>
              <a:rPr lang="ru-RU" b="1" dirty="0">
                <a:solidFill>
                  <a:srgbClr val="7030A0"/>
                </a:solidFill>
              </a:rPr>
              <a:t> полотно </a:t>
            </a:r>
            <a:r>
              <a:rPr lang="ru-RU" b="1" dirty="0" err="1">
                <a:solidFill>
                  <a:srgbClr val="7030A0"/>
                </a:solidFill>
              </a:rPr>
              <a:t>загадковими</a:t>
            </a:r>
            <a:r>
              <a:rPr lang="ru-RU" b="1" dirty="0">
                <a:solidFill>
                  <a:srgbClr val="7030A0"/>
                </a:solidFill>
              </a:rPr>
              <a:t> знаками та </a:t>
            </a:r>
            <a:r>
              <a:rPr lang="ru-RU" b="1" dirty="0" err="1">
                <a:solidFill>
                  <a:srgbClr val="7030A0"/>
                </a:solidFill>
              </a:rPr>
              <a:t>натяками</a:t>
            </a:r>
            <a:r>
              <a:rPr lang="ru-RU" b="1" dirty="0">
                <a:solidFill>
                  <a:srgbClr val="7030A0"/>
                </a:solidFill>
              </a:rPr>
              <a:t>. </a:t>
            </a:r>
            <a:r>
              <a:rPr lang="ru-RU" b="1" dirty="0" err="1">
                <a:solidFill>
                  <a:srgbClr val="7030A0"/>
                </a:solidFill>
              </a:rPr>
              <a:t>Символісти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намагалися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одухотворити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дійсність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глибше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показати</a:t>
            </a:r>
            <a:r>
              <a:rPr lang="ru-RU" b="1" dirty="0">
                <a:solidFill>
                  <a:srgbClr val="7030A0"/>
                </a:solidFill>
              </a:rPr>
              <a:t> душу </a:t>
            </a:r>
            <a:r>
              <a:rPr lang="ru-RU" b="1" dirty="0" err="1">
                <a:solidFill>
                  <a:srgbClr val="7030A0"/>
                </a:solidFill>
              </a:rPr>
              <a:t>людини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сповнену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переживань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неясних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відчуттів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скороминущих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вражень</a:t>
            </a:r>
            <a:r>
              <a:rPr lang="ru-RU" b="1" dirty="0">
                <a:solidFill>
                  <a:srgbClr val="7030A0"/>
                </a:solidFill>
              </a:rPr>
              <a:t>.</a:t>
            </a:r>
          </a:p>
          <a:p>
            <a:pPr marL="0" indent="0" algn="just">
              <a:buNone/>
              <a:defRPr/>
            </a:pPr>
            <a:r>
              <a:rPr lang="uk-UA" b="1" dirty="0" smtClean="0">
                <a:solidFill>
                  <a:srgbClr val="7030A0"/>
                </a:solidFill>
              </a:rPr>
              <a:t>Митці </a:t>
            </a:r>
            <a:r>
              <a:rPr lang="uk-UA" b="1" dirty="0">
                <a:solidFill>
                  <a:srgbClr val="7030A0"/>
                </a:solidFill>
              </a:rPr>
              <a:t>не виказували своєї думки безпосередньо, нічого не з’ясовували до кінця, не робили висновків і тим більше не повчали. Вони давали змогу людям самим “домислити і завершити написане”. </a:t>
            </a:r>
          </a:p>
          <a:p>
            <a:pPr marL="0" indent="0" algn="just">
              <a:buNone/>
              <a:defRPr/>
            </a:pPr>
            <a:r>
              <a:rPr lang="uk-UA" b="1" dirty="0" smtClean="0">
                <a:solidFill>
                  <a:srgbClr val="7030A0"/>
                </a:solidFill>
              </a:rPr>
              <a:t>Завдяки символам людина ділиться своїм баченням світу з іншими, може доторкнутися до потойбічного та надчуттєвого світу. Символ допомагає відшукати відповідність між явищами, між реальними та загадковими світами. Його значення може бути багатогранним, невичерпним та нескінченним.</a:t>
            </a:r>
          </a:p>
        </p:txBody>
      </p:sp>
      <p:sp>
        <p:nvSpPr>
          <p:cNvPr id="4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5596" y="494528"/>
            <a:ext cx="8584154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СИМВОЛІЗМ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41" y="1254004"/>
            <a:ext cx="2373460" cy="54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42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 descr="Ð¤Ð°Ð¹Ð»:Mikalojus Konstantinas Äiurlionis photo portr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532993"/>
            <a:ext cx="2926234" cy="418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 descr="Ð¤Ð°Ð¹Ð»:Ramy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15" y="2616877"/>
            <a:ext cx="6640688" cy="384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Прямоугольник 1"/>
          <p:cNvSpPr>
            <a:spLocks noChangeArrowheads="1"/>
          </p:cNvSpPr>
          <p:nvPr/>
        </p:nvSpPr>
        <p:spPr bwMode="auto">
          <a:xfrm>
            <a:off x="5297215" y="6088616"/>
            <a:ext cx="1247775" cy="36988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«</a:t>
            </a:r>
            <a:r>
              <a:rPr lang="ru-RU" altLang="ru-RU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Спокій</a:t>
            </a:r>
            <a:r>
              <a:rPr lang="ru-RU" alt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pic>
        <p:nvPicPr>
          <p:cNvPr id="48134" name="Picture 7" descr="http://qrcoder.ru/code/?https%3A%2F%2Fwww.youtube.com%2Fwatch%3Fv%3DdNQYs64fCtI%26t%3D274s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05" y="2616877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9" descr="http://qrcoder.ru/code/?https%3A%2F%2Fwww.youtube.com%2Fwatch%3Fv%3DNv6MPdoJZKc%26t%3D74s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05" y="5079091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338" y="1334890"/>
            <a:ext cx="1165056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rgbClr val="292B2C"/>
                </a:solidFill>
              </a:rPr>
              <a:t>«Просто </a:t>
            </a:r>
            <a:r>
              <a:rPr lang="ru-RU" sz="1600" b="1" dirty="0" err="1">
                <a:solidFill>
                  <a:srgbClr val="292B2C"/>
                </a:solidFill>
              </a:rPr>
              <a:t>неможливо</a:t>
            </a:r>
            <a:r>
              <a:rPr lang="ru-RU" sz="1600" b="1" dirty="0">
                <a:solidFill>
                  <a:srgbClr val="292B2C"/>
                </a:solidFill>
              </a:rPr>
              <a:t> </a:t>
            </a:r>
            <a:r>
              <a:rPr lang="ru-RU" sz="1600" b="1" dirty="0" err="1">
                <a:solidFill>
                  <a:srgbClr val="292B2C"/>
                </a:solidFill>
              </a:rPr>
              <a:t>виразити</a:t>
            </a:r>
            <a:r>
              <a:rPr lang="ru-RU" sz="1600" b="1" dirty="0">
                <a:solidFill>
                  <a:srgbClr val="292B2C"/>
                </a:solidFill>
              </a:rPr>
              <a:t>, як я </a:t>
            </a:r>
            <a:r>
              <a:rPr lang="ru-RU" sz="1600" b="1" dirty="0" err="1">
                <a:solidFill>
                  <a:srgbClr val="292B2C"/>
                </a:solidFill>
              </a:rPr>
              <a:t>схвильований</a:t>
            </a:r>
            <a:r>
              <a:rPr lang="ru-RU" sz="1600" b="1" dirty="0">
                <a:solidFill>
                  <a:srgbClr val="292B2C"/>
                </a:solidFill>
              </a:rPr>
              <a:t> </a:t>
            </a:r>
            <a:r>
              <a:rPr lang="ru-RU" sz="1600" b="1" dirty="0" err="1">
                <a:solidFill>
                  <a:srgbClr val="292B2C"/>
                </a:solidFill>
              </a:rPr>
              <a:t>цим</a:t>
            </a:r>
            <a:r>
              <a:rPr lang="ru-RU" sz="1600" b="1" dirty="0">
                <a:solidFill>
                  <a:srgbClr val="292B2C"/>
                </a:solidFill>
              </a:rPr>
              <a:t> </a:t>
            </a:r>
            <a:r>
              <a:rPr lang="ru-RU" sz="1600" b="1" dirty="0" err="1">
                <a:solidFill>
                  <a:srgbClr val="292B2C"/>
                </a:solidFill>
              </a:rPr>
              <a:t>воістину</a:t>
            </a:r>
            <a:r>
              <a:rPr lang="ru-RU" sz="1600" b="1" dirty="0">
                <a:solidFill>
                  <a:srgbClr val="292B2C"/>
                </a:solidFill>
              </a:rPr>
              <a:t> </a:t>
            </a:r>
            <a:r>
              <a:rPr lang="ru-RU" sz="1600" b="1" dirty="0" err="1">
                <a:solidFill>
                  <a:srgbClr val="292B2C"/>
                </a:solidFill>
              </a:rPr>
              <a:t>магічним</a:t>
            </a:r>
            <a:r>
              <a:rPr lang="ru-RU" sz="1600" b="1" dirty="0">
                <a:solidFill>
                  <a:srgbClr val="292B2C"/>
                </a:solidFill>
              </a:rPr>
              <a:t> </a:t>
            </a:r>
            <a:r>
              <a:rPr lang="ru-RU" sz="1600" b="1" dirty="0" err="1">
                <a:solidFill>
                  <a:srgbClr val="292B2C"/>
                </a:solidFill>
              </a:rPr>
              <a:t>мистецтвом</a:t>
            </a:r>
            <a:r>
              <a:rPr lang="ru-RU" sz="1600" b="1" dirty="0">
                <a:solidFill>
                  <a:srgbClr val="292B2C"/>
                </a:solidFill>
              </a:rPr>
              <a:t>, яке </a:t>
            </a:r>
            <a:r>
              <a:rPr lang="ru-RU" sz="1600" b="1" dirty="0" err="1">
                <a:solidFill>
                  <a:srgbClr val="292B2C"/>
                </a:solidFill>
              </a:rPr>
              <a:t>збагатило</a:t>
            </a:r>
            <a:r>
              <a:rPr lang="ru-RU" sz="1600" b="1" dirty="0">
                <a:solidFill>
                  <a:srgbClr val="292B2C"/>
                </a:solidFill>
              </a:rPr>
              <a:t> не </a:t>
            </a:r>
            <a:r>
              <a:rPr lang="ru-RU" sz="1600" b="1" dirty="0" err="1">
                <a:solidFill>
                  <a:srgbClr val="292B2C"/>
                </a:solidFill>
              </a:rPr>
              <a:t>тільки</a:t>
            </a:r>
            <a:r>
              <a:rPr lang="ru-RU" sz="1600" b="1" dirty="0">
                <a:solidFill>
                  <a:srgbClr val="292B2C"/>
                </a:solidFill>
              </a:rPr>
              <a:t> </a:t>
            </a:r>
            <a:r>
              <a:rPr lang="ru-RU" sz="1600" b="1" dirty="0" err="1">
                <a:solidFill>
                  <a:srgbClr val="292B2C"/>
                </a:solidFill>
              </a:rPr>
              <a:t>живопис</a:t>
            </a:r>
            <a:r>
              <a:rPr lang="ru-RU" sz="1600" b="1" dirty="0">
                <a:solidFill>
                  <a:srgbClr val="292B2C"/>
                </a:solidFill>
              </a:rPr>
              <a:t>, а й </a:t>
            </a:r>
            <a:r>
              <a:rPr lang="ru-RU" sz="1600" b="1" dirty="0" err="1">
                <a:solidFill>
                  <a:srgbClr val="292B2C"/>
                </a:solidFill>
              </a:rPr>
              <a:t>розширило</a:t>
            </a:r>
            <a:r>
              <a:rPr lang="ru-RU" sz="1600" b="1" dirty="0">
                <a:solidFill>
                  <a:srgbClr val="292B2C"/>
                </a:solidFill>
              </a:rPr>
              <a:t> наш </a:t>
            </a:r>
            <a:r>
              <a:rPr lang="ru-RU" sz="1600" b="1" dirty="0" err="1">
                <a:solidFill>
                  <a:srgbClr val="292B2C"/>
                </a:solidFill>
              </a:rPr>
              <a:t>кругозір</a:t>
            </a:r>
            <a:r>
              <a:rPr lang="ru-RU" sz="1600" b="1" dirty="0">
                <a:solidFill>
                  <a:srgbClr val="292B2C"/>
                </a:solidFill>
              </a:rPr>
              <a:t> у </a:t>
            </a:r>
            <a:r>
              <a:rPr lang="ru-RU" sz="1600" b="1" dirty="0" err="1">
                <a:solidFill>
                  <a:srgbClr val="292B2C"/>
                </a:solidFill>
              </a:rPr>
              <a:t>галузі</a:t>
            </a:r>
            <a:r>
              <a:rPr lang="ru-RU" sz="1600" b="1" dirty="0">
                <a:solidFill>
                  <a:srgbClr val="292B2C"/>
                </a:solidFill>
              </a:rPr>
              <a:t> </a:t>
            </a:r>
            <a:r>
              <a:rPr lang="ru-RU" sz="1600" b="1" dirty="0" err="1">
                <a:solidFill>
                  <a:srgbClr val="292B2C"/>
                </a:solidFill>
              </a:rPr>
              <a:t>поліфонії</a:t>
            </a:r>
            <a:r>
              <a:rPr lang="ru-RU" sz="1600" b="1" dirty="0">
                <a:solidFill>
                  <a:srgbClr val="292B2C"/>
                </a:solidFill>
              </a:rPr>
              <a:t> і </a:t>
            </a:r>
            <a:r>
              <a:rPr lang="ru-RU" sz="1600" b="1" dirty="0" err="1">
                <a:solidFill>
                  <a:srgbClr val="292B2C"/>
                </a:solidFill>
              </a:rPr>
              <a:t>музичної</a:t>
            </a:r>
            <a:r>
              <a:rPr lang="ru-RU" sz="1600" b="1" dirty="0">
                <a:solidFill>
                  <a:srgbClr val="292B2C"/>
                </a:solidFill>
              </a:rPr>
              <a:t> </a:t>
            </a:r>
            <a:r>
              <a:rPr lang="ru-RU" sz="1600" b="1" dirty="0" err="1">
                <a:solidFill>
                  <a:srgbClr val="292B2C"/>
                </a:solidFill>
              </a:rPr>
              <a:t>ритміки</a:t>
            </a:r>
            <a:r>
              <a:rPr lang="ru-RU" sz="1600" b="1" dirty="0">
                <a:solidFill>
                  <a:srgbClr val="292B2C"/>
                </a:solidFill>
              </a:rPr>
              <a:t>. </a:t>
            </a:r>
            <a:r>
              <a:rPr lang="ru-RU" sz="1600" b="1" dirty="0" err="1">
                <a:solidFill>
                  <a:srgbClr val="292B2C"/>
                </a:solidFill>
              </a:rPr>
              <a:t>Це</a:t>
            </a:r>
            <a:r>
              <a:rPr lang="ru-RU" sz="1600" b="1" dirty="0">
                <a:solidFill>
                  <a:srgbClr val="292B2C"/>
                </a:solidFill>
              </a:rPr>
              <a:t> </a:t>
            </a:r>
            <a:r>
              <a:rPr lang="ru-RU" sz="1600" b="1" dirty="0" err="1">
                <a:solidFill>
                  <a:srgbClr val="292B2C"/>
                </a:solidFill>
              </a:rPr>
              <a:t>новий</a:t>
            </a:r>
            <a:r>
              <a:rPr lang="ru-RU" sz="1600" b="1" dirty="0">
                <a:solidFill>
                  <a:srgbClr val="292B2C"/>
                </a:solidFill>
              </a:rPr>
              <a:t> </a:t>
            </a:r>
            <a:r>
              <a:rPr lang="ru-RU" sz="1600" b="1" dirty="0" err="1">
                <a:solidFill>
                  <a:srgbClr val="292B2C"/>
                </a:solidFill>
              </a:rPr>
              <a:t>духовний</a:t>
            </a:r>
            <a:r>
              <a:rPr lang="ru-RU" sz="1600" b="1" dirty="0">
                <a:solidFill>
                  <a:srgbClr val="292B2C"/>
                </a:solidFill>
              </a:rPr>
              <a:t> континент, Христофором Колумбом </a:t>
            </a:r>
            <a:r>
              <a:rPr lang="ru-RU" sz="1600" b="1" dirty="0" err="1">
                <a:solidFill>
                  <a:srgbClr val="292B2C"/>
                </a:solidFill>
              </a:rPr>
              <a:t>якого</a:t>
            </a:r>
            <a:r>
              <a:rPr lang="ru-RU" sz="1600" b="1" dirty="0">
                <a:solidFill>
                  <a:srgbClr val="292B2C"/>
                </a:solidFill>
              </a:rPr>
              <a:t>, </a:t>
            </a:r>
            <a:r>
              <a:rPr lang="ru-RU" sz="1600" b="1" dirty="0" err="1">
                <a:solidFill>
                  <a:srgbClr val="292B2C"/>
                </a:solidFill>
              </a:rPr>
              <a:t>безсумнівно</a:t>
            </a:r>
            <a:r>
              <a:rPr lang="ru-RU" sz="1600" b="1" dirty="0">
                <a:solidFill>
                  <a:srgbClr val="292B2C"/>
                </a:solidFill>
              </a:rPr>
              <a:t>, </a:t>
            </a:r>
            <a:r>
              <a:rPr lang="ru-RU" sz="1600" b="1" dirty="0" err="1">
                <a:solidFill>
                  <a:srgbClr val="292B2C"/>
                </a:solidFill>
              </a:rPr>
              <a:t>залишається</a:t>
            </a:r>
            <a:r>
              <a:rPr lang="ru-RU" sz="1600" b="1" dirty="0">
                <a:solidFill>
                  <a:srgbClr val="292B2C"/>
                </a:solidFill>
              </a:rPr>
              <a:t> </a:t>
            </a:r>
            <a:r>
              <a:rPr lang="ru-RU" sz="1600" b="1" dirty="0" err="1">
                <a:solidFill>
                  <a:srgbClr val="292B2C"/>
                </a:solidFill>
              </a:rPr>
              <a:t>Чюрльоніс</a:t>
            </a:r>
            <a:r>
              <a:rPr lang="ru-RU" sz="1600" b="1" dirty="0">
                <a:solidFill>
                  <a:srgbClr val="292B2C"/>
                </a:solidFill>
              </a:rPr>
              <a:t>...»</a:t>
            </a:r>
          </a:p>
          <a:p>
            <a:pPr algn="r">
              <a:defRPr/>
            </a:pPr>
            <a:r>
              <a:rPr lang="ru-RU" sz="1600" b="1" i="1" dirty="0" err="1">
                <a:solidFill>
                  <a:srgbClr val="292B2C"/>
                </a:solidFill>
              </a:rPr>
              <a:t>Ромен</a:t>
            </a:r>
            <a:r>
              <a:rPr lang="ru-RU" sz="1600" b="1" i="1" dirty="0">
                <a:solidFill>
                  <a:srgbClr val="292B2C"/>
                </a:solidFill>
              </a:rPr>
              <a:t> Роллан, </a:t>
            </a:r>
            <a:r>
              <a:rPr lang="ru-RU" sz="1600" b="1" i="1" dirty="0" err="1">
                <a:solidFill>
                  <a:srgbClr val="292B2C"/>
                </a:solidFill>
              </a:rPr>
              <a:t>французький</a:t>
            </a:r>
            <a:r>
              <a:rPr lang="ru-RU" sz="1600" b="1" i="1" dirty="0">
                <a:solidFill>
                  <a:srgbClr val="292B2C"/>
                </a:solidFill>
              </a:rPr>
              <a:t> </a:t>
            </a:r>
            <a:r>
              <a:rPr lang="ru-RU" sz="1600" b="1" i="1" dirty="0" err="1">
                <a:solidFill>
                  <a:srgbClr val="292B2C"/>
                </a:solidFill>
              </a:rPr>
              <a:t>письменник</a:t>
            </a:r>
            <a:endParaRPr lang="ru-RU" sz="1600" b="1" i="1" dirty="0">
              <a:solidFill>
                <a:srgbClr val="292B2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5596" y="408909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Мікалоюс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err="1">
                <a:solidFill>
                  <a:schemeClr val="bg1"/>
                </a:solidFill>
              </a:rPr>
              <a:t>Константінас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err="1">
                <a:solidFill>
                  <a:schemeClr val="bg1"/>
                </a:solidFill>
              </a:rPr>
              <a:t>Чюрльоніс</a:t>
            </a:r>
            <a:r>
              <a:rPr lang="uk-UA" sz="4000" b="1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33794" name="Picture 2" descr="Acc. Bluetooth навушники Apple AirPods Max Space Gray (MGYH3) :: AirPods ::  AirPods :: MacLove - інтернет-магазин maclove.u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015" y="4175525"/>
            <a:ext cx="895480" cy="8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7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Ð¤Ð°Ð¹Ð»:Pavasario sonata.Alleg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60" y="1268116"/>
            <a:ext cx="4370510" cy="535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 descr="Ð¤Ð°Ð¹Ð»:Pavasario sonata.Andan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56" y="1723971"/>
            <a:ext cx="437515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13414" y="1356719"/>
            <a:ext cx="1140056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</a:rPr>
              <a:t>«</a:t>
            </a:r>
            <a:r>
              <a:rPr lang="ru-RU" b="1" dirty="0" err="1">
                <a:solidFill>
                  <a:schemeClr val="bg1"/>
                </a:solidFill>
              </a:rPr>
              <a:t>Алегро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76028" y="6252076"/>
            <a:ext cx="1279646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</a:rPr>
              <a:t>«Анданте»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30800" y="467573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Мікалоюс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err="1">
                <a:solidFill>
                  <a:schemeClr val="bg1"/>
                </a:solidFill>
              </a:rPr>
              <a:t>Константінас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err="1">
                <a:solidFill>
                  <a:schemeClr val="bg1"/>
                </a:solidFill>
              </a:rPr>
              <a:t>Чюрльоніс</a:t>
            </a:r>
            <a:r>
              <a:rPr lang="uk-UA" sz="4000" b="1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443" y="1541385"/>
            <a:ext cx="3530620" cy="29488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58735" y="4490199"/>
            <a:ext cx="1156663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«Скерцо»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15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Габриэль Форе - Павана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1" y="3792537"/>
            <a:ext cx="5113337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http://s42.radikal.ru/i095/1106/41/c3859d469d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26" y="1205999"/>
            <a:ext cx="7370488" cy="282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 descr="http://qrcoder.ru/code/?https%3A%2F%2Fwww.youtube.com%2Fwatch%3Fv%3DHhiVuIRw4tM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07" y="4032251"/>
            <a:ext cx="199072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70845" y="5905774"/>
            <a:ext cx="4032250" cy="646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ru-RU" b="1" dirty="0"/>
              <a:t>Г. </a:t>
            </a:r>
            <a:r>
              <a:rPr lang="ru-RU" b="1" i="1" dirty="0"/>
              <a:t>Форе. </a:t>
            </a:r>
          </a:p>
          <a:p>
            <a:pPr algn="r">
              <a:defRPr/>
            </a:pPr>
            <a:r>
              <a:rPr lang="ru-RU" b="1" dirty="0" err="1"/>
              <a:t>Павана</a:t>
            </a:r>
            <a:r>
              <a:rPr lang="ru-RU" b="1" dirty="0"/>
              <a:t> для </a:t>
            </a:r>
            <a:r>
              <a:rPr lang="ru-RU" b="1" dirty="0" err="1"/>
              <a:t>флейти</a:t>
            </a:r>
            <a:r>
              <a:rPr lang="ru-RU" b="1" dirty="0"/>
              <a:t> й оркестру.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30800" y="467573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ГАБРІЕЛЬ ФОРЕ 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Acc. Bluetooth навушники Apple AirPods Max Space Gray (MGYH3) :: AirPods ::  AirPods :: MacLove - інтернет-магазин maclove.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332" y="4579079"/>
            <a:ext cx="895480" cy="8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9"/>
          <a:stretch/>
        </p:blipFill>
        <p:spPr>
          <a:xfrm>
            <a:off x="536513" y="1394826"/>
            <a:ext cx="3727637" cy="20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282" y="5177224"/>
            <a:ext cx="6707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rgbClr val="292B2C"/>
                </a:solidFill>
              </a:rPr>
              <a:t>Композитор </a:t>
            </a:r>
            <a:r>
              <a:rPr lang="ru-RU" b="1" dirty="0" err="1">
                <a:solidFill>
                  <a:srgbClr val="292B2C"/>
                </a:solidFill>
              </a:rPr>
              <a:t>обрав</a:t>
            </a:r>
            <a:r>
              <a:rPr lang="ru-RU" b="1" dirty="0">
                <a:solidFill>
                  <a:srgbClr val="292B2C"/>
                </a:solidFill>
              </a:rPr>
              <a:t> </a:t>
            </a:r>
            <a:r>
              <a:rPr lang="ru-RU" b="1" dirty="0" err="1">
                <a:solidFill>
                  <a:srgbClr val="292B2C"/>
                </a:solidFill>
              </a:rPr>
              <a:t>незвичайний</a:t>
            </a:r>
            <a:r>
              <a:rPr lang="ru-RU" b="1" dirty="0">
                <a:solidFill>
                  <a:srgbClr val="292B2C"/>
                </a:solidFill>
              </a:rPr>
              <a:t> склад </a:t>
            </a:r>
            <a:r>
              <a:rPr lang="ru-RU" b="1" dirty="0" err="1">
                <a:solidFill>
                  <a:srgbClr val="292B2C"/>
                </a:solidFill>
              </a:rPr>
              <a:t>виконавців</a:t>
            </a:r>
            <a:r>
              <a:rPr lang="ru-RU" b="1" dirty="0">
                <a:solidFill>
                  <a:srgbClr val="292B2C"/>
                </a:solidFill>
              </a:rPr>
              <a:t>: </a:t>
            </a:r>
            <a:r>
              <a:rPr lang="ru-RU" b="1" dirty="0" err="1">
                <a:solidFill>
                  <a:srgbClr val="292B2C"/>
                </a:solidFill>
              </a:rPr>
              <a:t>симфонічний</a:t>
            </a:r>
            <a:r>
              <a:rPr lang="ru-RU" b="1" dirty="0">
                <a:solidFill>
                  <a:srgbClr val="292B2C"/>
                </a:solidFill>
              </a:rPr>
              <a:t> оркестр, </a:t>
            </a:r>
            <a:r>
              <a:rPr lang="ru-RU" b="1" dirty="0" err="1">
                <a:solidFill>
                  <a:srgbClr val="292B2C"/>
                </a:solidFill>
              </a:rPr>
              <a:t>фортепіано</a:t>
            </a:r>
            <a:r>
              <a:rPr lang="ru-RU" b="1" dirty="0">
                <a:solidFill>
                  <a:srgbClr val="292B2C"/>
                </a:solidFill>
              </a:rPr>
              <a:t>, орган, хор, а </a:t>
            </a:r>
            <a:r>
              <a:rPr lang="ru-RU" b="1" dirty="0" err="1">
                <a:solidFill>
                  <a:srgbClr val="292B2C"/>
                </a:solidFill>
              </a:rPr>
              <a:t>також</a:t>
            </a:r>
            <a:r>
              <a:rPr lang="ru-RU" b="1" dirty="0">
                <a:solidFill>
                  <a:srgbClr val="292B2C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партію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світла</a:t>
            </a:r>
            <a:r>
              <a:rPr lang="ru-RU" b="1" dirty="0">
                <a:solidFill>
                  <a:srgbClr val="292B2C"/>
                </a:solidFill>
              </a:rPr>
              <a:t>. Вона </a:t>
            </a:r>
            <a:r>
              <a:rPr lang="ru-RU" b="1" dirty="0" err="1">
                <a:solidFill>
                  <a:srgbClr val="292B2C"/>
                </a:solidFill>
              </a:rPr>
              <a:t>супроводжує</a:t>
            </a:r>
            <a:r>
              <a:rPr lang="ru-RU" b="1" dirty="0">
                <a:solidFill>
                  <a:srgbClr val="292B2C"/>
                </a:solidFill>
              </a:rPr>
              <a:t> </a:t>
            </a:r>
            <a:r>
              <a:rPr lang="ru-RU" b="1" dirty="0" err="1">
                <a:solidFill>
                  <a:srgbClr val="292B2C"/>
                </a:solidFill>
              </a:rPr>
              <a:t>музичний</a:t>
            </a:r>
            <a:r>
              <a:rPr lang="ru-RU" b="1" dirty="0">
                <a:solidFill>
                  <a:srgbClr val="292B2C"/>
                </a:solidFill>
              </a:rPr>
              <a:t> </a:t>
            </a:r>
            <a:r>
              <a:rPr lang="ru-RU" b="1" dirty="0" err="1">
                <a:solidFill>
                  <a:srgbClr val="292B2C"/>
                </a:solidFill>
              </a:rPr>
              <a:t>розвиток</a:t>
            </a:r>
            <a:r>
              <a:rPr lang="ru-RU" b="1" dirty="0">
                <a:solidFill>
                  <a:srgbClr val="292B2C"/>
                </a:solidFill>
              </a:rPr>
              <a:t> </a:t>
            </a:r>
            <a:r>
              <a:rPr lang="ru-RU" b="1" dirty="0" err="1">
                <a:solidFill>
                  <a:srgbClr val="292B2C"/>
                </a:solidFill>
              </a:rPr>
              <a:t>зміною</a:t>
            </a:r>
            <a:r>
              <a:rPr lang="ru-RU" b="1" dirty="0">
                <a:solidFill>
                  <a:srgbClr val="292B2C"/>
                </a:solidFill>
              </a:rPr>
              <a:t> </a:t>
            </a:r>
            <a:r>
              <a:rPr lang="ru-RU" b="1" dirty="0" err="1">
                <a:solidFill>
                  <a:srgbClr val="292B2C"/>
                </a:solidFill>
              </a:rPr>
              <a:t>кольорових</a:t>
            </a:r>
            <a:r>
              <a:rPr lang="ru-RU" b="1" dirty="0">
                <a:solidFill>
                  <a:srgbClr val="292B2C"/>
                </a:solidFill>
              </a:rPr>
              <a:t> </a:t>
            </a:r>
            <a:r>
              <a:rPr lang="ru-RU" b="1" dirty="0" err="1">
                <a:solidFill>
                  <a:srgbClr val="292B2C"/>
                </a:solidFill>
              </a:rPr>
              <a:t>хвиль</a:t>
            </a:r>
            <a:r>
              <a:rPr lang="ru-RU" b="1" dirty="0">
                <a:solidFill>
                  <a:srgbClr val="292B2C"/>
                </a:solidFill>
              </a:rPr>
              <a:t>, </a:t>
            </a:r>
            <a:r>
              <a:rPr lang="ru-RU" b="1" dirty="0" err="1">
                <a:solidFill>
                  <a:srgbClr val="292B2C"/>
                </a:solidFill>
              </a:rPr>
              <a:t>що</a:t>
            </a:r>
            <a:r>
              <a:rPr lang="ru-RU" b="1" dirty="0">
                <a:solidFill>
                  <a:srgbClr val="292B2C"/>
                </a:solidFill>
              </a:rPr>
              <a:t> </a:t>
            </a:r>
            <a:r>
              <a:rPr lang="ru-RU" b="1" dirty="0" err="1">
                <a:solidFill>
                  <a:srgbClr val="292B2C"/>
                </a:solidFill>
              </a:rPr>
              <a:t>освітлюють</a:t>
            </a:r>
            <a:r>
              <a:rPr lang="ru-RU" b="1" dirty="0">
                <a:solidFill>
                  <a:srgbClr val="292B2C"/>
                </a:solidFill>
              </a:rPr>
              <a:t> зал </a:t>
            </a:r>
            <a:r>
              <a:rPr lang="ru-RU" b="1" dirty="0" err="1">
                <a:solidFill>
                  <a:srgbClr val="292B2C"/>
                </a:solidFill>
              </a:rPr>
              <a:t>під</a:t>
            </a:r>
            <a:r>
              <a:rPr lang="ru-RU" b="1" dirty="0">
                <a:solidFill>
                  <a:srgbClr val="292B2C"/>
                </a:solidFill>
              </a:rPr>
              <a:t> час </a:t>
            </a:r>
            <a:r>
              <a:rPr lang="ru-RU" b="1" dirty="0" err="1">
                <a:solidFill>
                  <a:srgbClr val="292B2C"/>
                </a:solidFill>
              </a:rPr>
              <a:t>звучання</a:t>
            </a:r>
            <a:r>
              <a:rPr lang="ru-RU" b="1" dirty="0">
                <a:solidFill>
                  <a:srgbClr val="292B2C"/>
                </a:solidFill>
              </a:rPr>
              <a:t> </a:t>
            </a:r>
            <a:r>
              <a:rPr lang="ru-RU" b="1" dirty="0" err="1">
                <a:solidFill>
                  <a:srgbClr val="292B2C"/>
                </a:solidFill>
              </a:rPr>
              <a:t>музики</a:t>
            </a:r>
            <a:r>
              <a:rPr lang="ru-RU" b="1" dirty="0">
                <a:solidFill>
                  <a:srgbClr val="292B2C"/>
                </a:solidFill>
              </a:rPr>
              <a:t>.</a:t>
            </a:r>
            <a:endParaRPr lang="ru-RU" b="1" dirty="0"/>
          </a:p>
        </p:txBody>
      </p:sp>
      <p:pic>
        <p:nvPicPr>
          <p:cNvPr id="51206" name="Picture 6" descr="http://qrcoder.ru/code/?https%3A%2F%2Fwww.youtube.com%2Fwatch%3Fv%3DOKLqYuRgKss%26t%3D47s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465" y="4816889"/>
            <a:ext cx="1310642" cy="131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0" descr="Скрябин - Прометей: Поэма Огня. Scriabin - Prometheus: The Poem of Fire. - 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2" y="1315601"/>
            <a:ext cx="6707200" cy="377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Acc. Bluetooth навушники Apple AirPods Max Space Gray (MGYH3) :: AirPods ::  AirPods :: MacLove - інтернет-магазин maclove.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655" y="4917472"/>
            <a:ext cx="723134" cy="72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30800" y="467573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ОЛЕКСАНДР СКРЯБІН 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52690" y="6054387"/>
            <a:ext cx="166041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/>
              <a:t>«Прометей» </a:t>
            </a:r>
            <a:endParaRPr lang="ru-RU" b="1" dirty="0" smtClean="0"/>
          </a:p>
          <a:p>
            <a:pPr algn="r">
              <a:defRPr/>
            </a:pPr>
            <a:r>
              <a:rPr lang="ru-RU" b="1" dirty="0" smtClean="0"/>
              <a:t>(</a:t>
            </a:r>
            <a:r>
              <a:rPr lang="ru-RU" b="1" dirty="0"/>
              <a:t>Поема </a:t>
            </a:r>
            <a:r>
              <a:rPr lang="ru-RU" b="1" dirty="0" err="1"/>
              <a:t>вогню</a:t>
            </a:r>
            <a:r>
              <a:rPr lang="ru-RU" b="1" dirty="0"/>
              <a:t>)</a:t>
            </a:r>
          </a:p>
        </p:txBody>
      </p:sp>
      <p:pic>
        <p:nvPicPr>
          <p:cNvPr id="51204" name="Picture 2" descr="Скрябин, Александр Николаевич — Википед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156" y="1213635"/>
            <a:ext cx="25209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Жан Дельвиль - Прометей, 1907, 250×500 см: Описание произведения | Артхи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034" y="1213635"/>
            <a:ext cx="2191888" cy="387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7145307" y="5087007"/>
            <a:ext cx="1576714" cy="64633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+mn-lt"/>
              </a:rPr>
              <a:t>Жан </a:t>
            </a:r>
            <a:r>
              <a:rPr lang="ru-RU" altLang="ru-RU" b="1" dirty="0" err="1" smtClean="0">
                <a:solidFill>
                  <a:schemeClr val="bg1"/>
                </a:solidFill>
                <a:latin typeface="+mn-lt"/>
              </a:rPr>
              <a:t>Дельвіль</a:t>
            </a:r>
            <a:endParaRPr lang="ru-RU" altLang="ru-RU" b="1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+mn-lt"/>
              </a:rPr>
              <a:t>«Прометей»</a:t>
            </a:r>
            <a:endParaRPr lang="ru-RU" altLang="ru-RU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1168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242" y="1418691"/>
            <a:ext cx="11794457" cy="76944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один з </a:t>
            </a:r>
            <a:r>
              <a:rPr lang="ru-RU" sz="2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основоположників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музичного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символізму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ru-RU" sz="2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останн</a:t>
            </a:r>
            <a:r>
              <a:rPr lang="uk-UA" sz="2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ій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 з великих </a:t>
            </a:r>
            <a:r>
              <a:rPr lang="ru-RU" sz="2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романтиків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ru-RU" sz="2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оперні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шедеври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якого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сповнені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символіки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53252" name="Picture 2" descr="Скачка валькир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" y="2342021"/>
            <a:ext cx="5209052" cy="401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2245" y="6353340"/>
            <a:ext cx="4017962" cy="369332"/>
          </a:xfrm>
          <a:prstGeom prst="rect">
            <a:avLst/>
          </a:prstGeom>
          <a:solidFill>
            <a:schemeClr val="tx1">
              <a:lumMod val="95000"/>
            </a:schemeClr>
          </a:solidFill>
          <a:ln w="635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ru-RU" altLang="ru-RU" b="1" dirty="0">
                <a:solidFill>
                  <a:schemeClr val="bg1"/>
                </a:solidFill>
                <a:latin typeface="+mn-lt"/>
              </a:rPr>
              <a:t>У. Т. Мод «Скачка </a:t>
            </a:r>
            <a:r>
              <a:rPr lang="ru-RU" altLang="ru-RU" b="1" dirty="0" err="1">
                <a:solidFill>
                  <a:schemeClr val="bg1"/>
                </a:solidFill>
                <a:latin typeface="+mn-lt"/>
              </a:rPr>
              <a:t>Валькірій</a:t>
            </a:r>
            <a:r>
              <a:rPr lang="ru-RU" altLang="ru-RU" b="1" dirty="0">
                <a:solidFill>
                  <a:schemeClr val="bg1"/>
                </a:solidFill>
                <a:latin typeface="+mn-lt"/>
              </a:rPr>
              <a:t>»,  1890</a:t>
            </a:r>
          </a:p>
        </p:txBody>
      </p:sp>
      <p:pic>
        <p:nvPicPr>
          <p:cNvPr id="53254" name="Picture 7" descr="http://qrcoder.ru/code/?https%3A%2F%2Fwww.youtube.com%2Fwatch%3Fv%3DI8OFVxwv1qI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14" y="4099027"/>
            <a:ext cx="2623645" cy="262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Acc. Bluetooth навушники Apple AirPods Max Space Gray (MGYH3) :: AirPods ::  AirPods :: MacLove - інтернет-магазин maclove.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96" y="3203547"/>
            <a:ext cx="895480" cy="8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4.404content.com/resize/730x-/1/5E/D5/2511724591132705982/fullsiz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05" y="2342021"/>
            <a:ext cx="3888795" cy="401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30800" y="467573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РІХАРД ВАГНЕР  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08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778" y="3720167"/>
            <a:ext cx="7493878" cy="298543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Перстень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Нібелунга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 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 — 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назва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 циклу з 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чотирьох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епічних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 опер 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Ріхарда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 Вагнера, 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заснованих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реконструкціях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німецької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міфології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на </a:t>
            </a:r>
            <a:r>
              <a:rPr lang="ru-RU" sz="20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ісландських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 сагах і 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середньовічній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поемі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 «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Пісня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 про 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Нібелунгів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»: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Золото Рейну (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нім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. 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Das Rheingold),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Валькірія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 (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нім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. 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Die </a:t>
            </a:r>
            <a:r>
              <a:rPr lang="en-US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Walküre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),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Зигфрід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 (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нім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. 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Siegfried),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Загибель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богів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 (</a:t>
            </a:r>
            <a:r>
              <a:rPr lang="ru-RU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нім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. </a:t>
            </a:r>
            <a:r>
              <a:rPr lang="en-US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Götterdämmerung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52496" y="543954"/>
            <a:ext cx="8506701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РІХАРД ВАГНЕР 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7650" name="Picture 2" descr="https://3.404content.com/resize/730x-/1/59/E6/2511619705900368907/full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76" y="1240221"/>
            <a:ext cx="4285421" cy="546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3.404content.com/resize/730x-/1/0B/BC/2511618609099047945/full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9" y="1237105"/>
            <a:ext cx="5571336" cy="23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93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18.09.2022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14" y="1456402"/>
            <a:ext cx="6505575" cy="5257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52496" y="543954"/>
            <a:ext cx="8506701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Додаток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1. </a:t>
            </a:r>
            <a:r>
              <a:rPr lang="ru-RU" sz="2800" b="1" dirty="0" err="1" smtClean="0">
                <a:solidFill>
                  <a:schemeClr val="bg1"/>
                </a:solidFill>
              </a:rPr>
              <a:t>Практичні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художньо-творчі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завдання</a:t>
            </a:r>
            <a:r>
              <a:rPr lang="ru-RU" sz="2800" b="1" dirty="0" smtClean="0">
                <a:solidFill>
                  <a:schemeClr val="bg1"/>
                </a:solidFill>
              </a:rPr>
              <a:t>: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5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3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82" y="1636296"/>
            <a:ext cx="11554722" cy="503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74212" y="6311094"/>
            <a:ext cx="196553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«</a:t>
            </a:r>
            <a:r>
              <a:rPr lang="ru-RU" b="1" dirty="0" err="1"/>
              <a:t>Священний</a:t>
            </a:r>
            <a:r>
              <a:rPr lang="ru-RU" b="1" dirty="0"/>
              <a:t> гай»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55596" y="494528"/>
            <a:ext cx="8584154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П'ЄР ПЮВІ ДЕ ШАВАНН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П`єр Пюві де Шаванн - 70 творів - живопи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8" y="1262332"/>
            <a:ext cx="2326587" cy="280311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8636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Символизм | Образование через искусство"/>
          <p:cNvPicPr>
            <a:picLocks noChangeAspect="1" noChangeArrowheads="1"/>
          </p:cNvPicPr>
          <p:nvPr/>
        </p:nvPicPr>
        <p:blipFill rotWithShape="1">
          <a:blip r:embed="rId2"/>
          <a:srcRect r="1612"/>
          <a:stretch/>
        </p:blipFill>
        <p:spPr bwMode="auto">
          <a:xfrm>
            <a:off x="4956833" y="1382472"/>
            <a:ext cx="6605958" cy="527111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56833" y="6284255"/>
            <a:ext cx="238879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«</a:t>
            </a:r>
            <a:r>
              <a:rPr lang="ru-RU" b="1" dirty="0" err="1"/>
              <a:t>Бачення</a:t>
            </a:r>
            <a:r>
              <a:rPr lang="ru-RU" b="1" dirty="0"/>
              <a:t> </a:t>
            </a:r>
            <a:r>
              <a:rPr lang="ru-RU" b="1" dirty="0" err="1"/>
              <a:t>античності</a:t>
            </a:r>
            <a:r>
              <a:rPr lang="ru-RU" b="1" dirty="0"/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5596" y="494528"/>
            <a:ext cx="8584154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П'ЄР ПЮВІ ДЕ ШАВАНН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03" y="1382472"/>
            <a:ext cx="2892116" cy="527111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7015" y="6007256"/>
            <a:ext cx="2416046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«Свята </a:t>
            </a:r>
            <a:r>
              <a:rPr lang="ru-RU" b="1" dirty="0" err="1"/>
              <a:t>Женев’єва</a:t>
            </a:r>
            <a:r>
              <a:rPr lang="ru-RU" b="1" dirty="0"/>
              <a:t>, яка</a:t>
            </a:r>
          </a:p>
          <a:p>
            <a:pPr>
              <a:defRPr/>
            </a:pPr>
            <a:r>
              <a:rPr lang="ru-RU" b="1" dirty="0" err="1"/>
              <a:t>споглядає</a:t>
            </a:r>
            <a:r>
              <a:rPr lang="ru-RU" b="1" dirty="0"/>
              <a:t> Париж»</a:t>
            </a:r>
          </a:p>
        </p:txBody>
      </p:sp>
      <p:sp>
        <p:nvSpPr>
          <p:cNvPr id="1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88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http://smallbay.ru/images7/puvis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96" y="1227222"/>
            <a:ext cx="3207035" cy="507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ttp://smallbay.ru/images7/puvi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736" y="1227221"/>
            <a:ext cx="2381280" cy="507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86736" y="6306053"/>
            <a:ext cx="1512888" cy="36988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</a:rPr>
              <a:t>«</a:t>
            </a:r>
            <a:r>
              <a:rPr lang="ru-RU" b="1" dirty="0" err="1">
                <a:solidFill>
                  <a:schemeClr val="bg1"/>
                </a:solidFill>
              </a:rPr>
              <a:t>Роздуми</a:t>
            </a:r>
            <a:r>
              <a:rPr lang="ru-RU" b="1" dirty="0">
                <a:solidFill>
                  <a:schemeClr val="bg1"/>
                </a:solidFill>
              </a:rPr>
              <a:t>»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40196" y="6306053"/>
            <a:ext cx="3212418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</a:rPr>
              <a:t>«</a:t>
            </a:r>
            <a:r>
              <a:rPr lang="ru-RU" b="1" dirty="0" err="1">
                <a:solidFill>
                  <a:schemeClr val="bg1"/>
                </a:solidFill>
              </a:rPr>
              <a:t>Марія</a:t>
            </a:r>
            <a:r>
              <a:rPr lang="ru-RU" b="1" dirty="0">
                <a:solidFill>
                  <a:schemeClr val="bg1"/>
                </a:solidFill>
              </a:rPr>
              <a:t> Магдалина в </a:t>
            </a:r>
            <a:r>
              <a:rPr lang="ru-RU" b="1" dirty="0" err="1">
                <a:solidFill>
                  <a:schemeClr val="bg1"/>
                </a:solidFill>
              </a:rPr>
              <a:t>пустелі</a:t>
            </a:r>
            <a:r>
              <a:rPr lang="ru-RU" b="1" dirty="0">
                <a:solidFill>
                  <a:schemeClr val="bg1"/>
                </a:solidFill>
              </a:rPr>
              <a:t>»</a:t>
            </a:r>
            <a:r>
              <a:rPr lang="ru-RU" dirty="0">
                <a:solidFill>
                  <a:schemeClr val="bg1"/>
                </a:solidFill>
                <a:latin typeface="aquarion"/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8"/>
            <a:ext cx="8584154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П'ЄР ПЮВІ ДЕ ШАВАНН</a:t>
            </a:r>
          </a:p>
        </p:txBody>
      </p:sp>
      <p:pic>
        <p:nvPicPr>
          <p:cNvPr id="8" name="Picture 7" descr="http://xn----7sbanjsbkmo1b6a7m.xn--p1ai/wp-content/uploads/2015/11/015.%D0%BF%D1%8E%D0%B2%D0%B8-%D0%B4%D0%B5-%D1%88%D0%B0%D0%B2%D0%B0%D0%BD%D0%BD.%D0%A5%D1%80%D0%B8%D1%81%D1%82%D0%B8%D0%B0%D0%BD%D1%81%D0%BA%D0%BE%D0%B5-%D0%B2%D0%B4%D0%BE%D1%85%D0%BD%D0%BE%D0%B2%D0%B5%D0%BD%D0%B8%D0%B5.1887-18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1" y="1286669"/>
            <a:ext cx="5143166" cy="41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3788" y="5402881"/>
            <a:ext cx="290380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«</a:t>
            </a:r>
            <a:r>
              <a:rPr lang="ru-RU" b="1" dirty="0" err="1"/>
              <a:t>Християнське</a:t>
            </a:r>
            <a:r>
              <a:rPr lang="ru-RU" b="1" dirty="0"/>
              <a:t> </a:t>
            </a:r>
            <a:r>
              <a:rPr lang="ru-RU" b="1" dirty="0" err="1"/>
              <a:t>натхнення</a:t>
            </a:r>
            <a:r>
              <a:rPr lang="ru-RU" b="1" dirty="0"/>
              <a:t>»</a:t>
            </a:r>
          </a:p>
        </p:txBody>
      </p:sp>
      <p:sp>
        <p:nvSpPr>
          <p:cNvPr id="1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87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Ð¤Ð°Ð¹Ð»:GustaveMoreau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55" y="1178932"/>
            <a:ext cx="4375896" cy="550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Гюстав Моро. «Гесиод и Муза»,18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1" y="1311442"/>
            <a:ext cx="3225328" cy="53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7901" y="6317219"/>
            <a:ext cx="1791003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</a:rPr>
              <a:t>«</a:t>
            </a:r>
            <a:r>
              <a:rPr lang="ru-RU" b="1" dirty="0" err="1">
                <a:solidFill>
                  <a:schemeClr val="bg1"/>
                </a:solidFill>
              </a:rPr>
              <a:t>Гесіод</a:t>
            </a:r>
            <a:r>
              <a:rPr lang="ru-RU" b="1" dirty="0">
                <a:solidFill>
                  <a:schemeClr val="bg1"/>
                </a:solidFill>
              </a:rPr>
              <a:t> и Муза»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5596" y="494528"/>
            <a:ext cx="8584154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ГЮСТАВ МОРО 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Описание картины Гюстава Моро «Песнь Песней»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80" y="1311441"/>
            <a:ext cx="2863400" cy="53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18280" y="6317219"/>
            <a:ext cx="1431700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b="1" u="sng" dirty="0" smtClean="0">
                <a:solidFill>
                  <a:schemeClr val="bg1"/>
                </a:solidFill>
              </a:rPr>
              <a:t>«</a:t>
            </a:r>
            <a:r>
              <a:rPr lang="ru-RU" b="1" u="sng" dirty="0" err="1" smtClean="0">
                <a:solidFill>
                  <a:schemeClr val="bg1"/>
                </a:solidFill>
              </a:rPr>
              <a:t>Суламіта</a:t>
            </a:r>
            <a:r>
              <a:rPr lang="ru-RU" b="1" u="sng" dirty="0" smtClean="0">
                <a:solidFill>
                  <a:schemeClr val="bg1"/>
                </a:solidFill>
              </a:rPr>
              <a:t>»</a:t>
            </a:r>
            <a:r>
              <a:rPr lang="ru-RU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10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74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32" y="1151902"/>
            <a:ext cx="7383713" cy="545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Прямоугольник 1"/>
          <p:cNvSpPr>
            <a:spLocks noChangeArrowheads="1"/>
          </p:cNvSpPr>
          <p:nvPr/>
        </p:nvSpPr>
        <p:spPr bwMode="auto">
          <a:xfrm>
            <a:off x="3810000" y="296703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hlinkClick r:id="rId3"/>
              </a:rPr>
              <a:t/>
            </a:r>
            <a:br>
              <a:rPr lang="ru-RU" altLang="ru-RU" sz="1800">
                <a:latin typeface="Arial" panose="020B0604020202020204" pitchFamily="34" charset="0"/>
                <a:hlinkClick r:id="rId3"/>
              </a:rPr>
            </a:b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49794" y="6237288"/>
            <a:ext cx="2098651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«Самсон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err="1" smtClean="0">
                <a:solidFill>
                  <a:schemeClr val="bg1"/>
                </a:solidFill>
              </a:rPr>
              <a:t>Даліла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8"/>
            <a:ext cx="8584154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ГЮСТАВ МОРО</a:t>
            </a:r>
          </a:p>
        </p:txBody>
      </p:sp>
      <p:pic>
        <p:nvPicPr>
          <p:cNvPr id="8" name="Picture 2" descr="https://artchive.ru/res/media/img/oy800/work/027/6609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96" y="1299411"/>
            <a:ext cx="3802200" cy="53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04994" y="1299411"/>
            <a:ext cx="1188402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«Галатея»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6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3.bp.blogspot.com/-MZkd8WGH4nk/VQlNqNwfz_I/AAAAAAAAdPM/MfnZg3SXQOE/s1600/1_%D0%94%D0%B5%D0%B2%D0%B0%2B%D1%81%D1%80%D0%B5%D0%B4%D0%B8%2B%D1%80%D0%B0%D1%81%D1%82%D0%B5%D0%BD%D0%B8%D0%B9%2B(Our%2BLady%2BOf%2BThe%2BCow%2BParsley)_45%2B%D1%85%2B38_%D0%B1%D1%83%D0%BC%D0%B0%D0%B3%D0%B0%2C%2B%D0%B0%D0%BA%D0%B2%D0%B0%D1%80%D0%B5%D0%BB%D1%8C%2B%D0%B8%2B%D0%BA%D0%BE%D1%80%D0%BF%D1%83%D1%81%D0%BD%D0%B0%D1%8F%2B%D0%BA%D1%80%D0%B0%D1%81%D0%BA%D0%B0%2B%D0%BF%D0%BE%D0%B2%D0%B5%D1%80%D1%85%2B%D0%BA%D0%B0%D1%80%D0%B0%D0%BD%D0%B4%D0%B0%D1%88%D0%B0_%D0%A7%D0%B0%D1%81%D1%82%D0%BD%D0%BE%D0%B5%2B%D1%81%D0%BE%D0%B1%D1%80%D0%B0%D0%BD%D0%B8%D0%B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69" y="1251934"/>
            <a:ext cx="4283902" cy="536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8269" y="6220810"/>
            <a:ext cx="2514984" cy="4001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bg1"/>
                </a:solidFill>
              </a:rPr>
              <a:t>«</a:t>
            </a:r>
            <a:r>
              <a:rPr lang="ru-RU" sz="2000" b="1" dirty="0" err="1">
                <a:solidFill>
                  <a:schemeClr val="bg1"/>
                </a:solidFill>
              </a:rPr>
              <a:t>Діва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серед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рослин</a:t>
            </a:r>
            <a:r>
              <a:rPr lang="ru-RU" sz="2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5596" y="494528"/>
            <a:ext cx="8582306" cy="5760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ЕЛІЗАБЕТ СОНРЕЛЬ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0_12dc4a_e9402cc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45" y="1251934"/>
            <a:ext cx="6502757" cy="542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35145" y="6283730"/>
            <a:ext cx="279512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«Хода </a:t>
            </a:r>
            <a:r>
              <a:rPr lang="ru-RU" b="1" dirty="0" err="1"/>
              <a:t>Флори</a:t>
            </a:r>
            <a:r>
              <a:rPr lang="ru-RU" b="1" dirty="0"/>
              <a:t>» (фрагмент</a:t>
            </a:r>
            <a:r>
              <a:rPr lang="ru-RU" dirty="0"/>
              <a:t>)</a:t>
            </a:r>
          </a:p>
        </p:txBody>
      </p:sp>
      <p:sp>
        <p:nvSpPr>
          <p:cNvPr id="11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89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698</Words>
  <Application>Microsoft Office PowerPoint</Application>
  <PresentationFormat>Широкоэкранный</PresentationFormat>
  <Paragraphs>193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7" baseType="lpstr">
      <vt:lpstr>aquarion</vt:lpstr>
      <vt:lpstr>Arial</vt:lpstr>
      <vt:lpstr>Bookman Old Style</vt:lpstr>
      <vt:lpstr>Calibri</vt:lpstr>
      <vt:lpstr>Calibri Light</vt:lpstr>
      <vt:lpstr>Georgia</vt:lpstr>
      <vt:lpstr>Monotype Corsiva</vt:lpstr>
      <vt:lpstr>Roboto</vt:lpstr>
      <vt:lpstr>Segoe Script</vt:lpstr>
      <vt:lpstr>Segoe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Admin</cp:lastModifiedBy>
  <cp:revision>171</cp:revision>
  <dcterms:created xsi:type="dcterms:W3CDTF">2018-01-05T16:38:53Z</dcterms:created>
  <dcterms:modified xsi:type="dcterms:W3CDTF">2022-09-18T11:17:40Z</dcterms:modified>
</cp:coreProperties>
</file>