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6" r:id="rId8"/>
    <p:sldId id="267" r:id="rId9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0"/>
  </p:normalViewPr>
  <p:slideViewPr>
    <p:cSldViewPr snapToGrid="0">
      <p:cViewPr>
        <p:scale>
          <a:sx n="94" d="100"/>
          <a:sy n="94" d="100"/>
        </p:scale>
        <p:origin x="-384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8F1E547-BAFE-4ABA-9D1B-6109E089C0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9854EEF-C73B-4783-A7AA-D0EE4ABD42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2BC4609-2E41-4F93-B632-FE2A051B5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865A-BAB3-4B1E-A5A1-49DFB9002632}" type="datetimeFigureOut">
              <a:rPr lang="x-none" smtClean="0"/>
              <a:t>19.09.2022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1A67D01-97AE-47B9-AFFA-D6CEC6DE1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F125799-F315-4F8B-B9AF-0F19D2E05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D5AEB-E647-489C-940D-489EF3D2013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85269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D9BFFE0-7D15-48DF-B2DB-D1A39A77E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D460E69-AD29-42B7-AC28-4F5EB0273C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932FBFE-3598-4419-A749-9E227BE1E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865A-BAB3-4B1E-A5A1-49DFB9002632}" type="datetimeFigureOut">
              <a:rPr lang="x-none" smtClean="0"/>
              <a:t>19.09.2022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46667E8-37CF-408E-864C-91B09003F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CC3F240-AE08-4D73-8149-5A59B4BA0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D5AEB-E647-489C-940D-489EF3D2013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60998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0A75EDEA-0E73-4702-A78F-56A57CDF56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848B861-0CB4-45D2-8444-F3B2A08615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1DD2DE2-1981-4B7A-AFC6-25C25BBAB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865A-BAB3-4B1E-A5A1-49DFB9002632}" type="datetimeFigureOut">
              <a:rPr lang="x-none" smtClean="0"/>
              <a:t>19.09.2022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27BB72D-AA84-49CA-B977-A88AFA59E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95A4B92-0391-4DCF-B52F-E0DBC7FE0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D5AEB-E647-489C-940D-489EF3D2013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28035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D71A69-51F0-4F35-8E8E-E03FC3918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7B1D4F1-A8B8-4DCA-8429-4BF8A446F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D112E85-FADD-4C18-94FE-5605A7C9C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865A-BAB3-4B1E-A5A1-49DFB9002632}" type="datetimeFigureOut">
              <a:rPr lang="x-none" smtClean="0"/>
              <a:t>19.09.2022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0BC49DC-2310-4159-BBD5-E13522621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1741E32-FC6E-4467-955F-784781BBD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D5AEB-E647-489C-940D-489EF3D2013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57062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700365D-2E1A-4281-A110-01D044DAE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CDA2220-7814-4B8A-8504-189550CFB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6603F64-E73F-42C1-8BDF-030F468ED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865A-BAB3-4B1E-A5A1-49DFB9002632}" type="datetimeFigureOut">
              <a:rPr lang="x-none" smtClean="0"/>
              <a:t>19.09.2022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9AE762F-FC3C-4E2F-8189-C8651CC08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9E29962-2BFC-4CA4-8569-68460EA76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D5AEB-E647-489C-940D-489EF3D2013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744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62D6AC8-5DEC-4635-BAD6-0E290296A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7ADB3F3-3413-4156-A964-815BFC94C9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9F09C4C-7593-441B-85B2-55D8FCB69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CBE1709-E17C-4762-913E-1FB0E5ABF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865A-BAB3-4B1E-A5A1-49DFB9002632}" type="datetimeFigureOut">
              <a:rPr lang="x-none" smtClean="0"/>
              <a:t>19.09.2022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4B907A7-8987-4286-A754-4EA86FDB1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CF912AA-C990-4F54-96CB-553C529AD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D5AEB-E647-489C-940D-489EF3D2013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07128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870973-A6B7-44C9-A54C-510F0B854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57E6CED-DAEB-460B-A55D-3FF0B41FD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C5DB3B7-737C-41F5-8BAD-E1AB96CC8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0FED9EFE-3652-4432-B6C5-A5C848561F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E428807E-90F1-44E0-9936-A686ED286C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451E732E-C63E-4939-88B0-F0BB51BD7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865A-BAB3-4B1E-A5A1-49DFB9002632}" type="datetimeFigureOut">
              <a:rPr lang="x-none" smtClean="0"/>
              <a:t>19.09.2022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4B06391E-F7D1-4826-A2A0-4225971D2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56FC8E90-330A-4664-8205-70F3143DD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D5AEB-E647-489C-940D-489EF3D2013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93188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6964447-3FD7-4DE2-B0A1-4A32BA7E3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6643110-1012-4D00-954B-BA219CCF0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865A-BAB3-4B1E-A5A1-49DFB9002632}" type="datetimeFigureOut">
              <a:rPr lang="x-none" smtClean="0"/>
              <a:t>19.09.2022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CE5DE8D-0766-4366-97AA-106F4D12E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615A11E-23B8-4C20-B5C6-4AF9EB3DC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D5AEB-E647-489C-940D-489EF3D2013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08136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37D5F465-FB2D-4AA4-811C-D1326D6B3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865A-BAB3-4B1E-A5A1-49DFB9002632}" type="datetimeFigureOut">
              <a:rPr lang="x-none" smtClean="0"/>
              <a:t>19.09.2022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F840B629-C1CA-40DC-B5C7-39EF6BBD3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A991CE75-98AA-49DB-99F5-32356AF49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D5AEB-E647-489C-940D-489EF3D2013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56467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554CD7-011F-44E6-B836-B3AD9A038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F62F70B-319F-4707-8A75-6BC523405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CBD4D8E-62CE-4ECC-BB6D-94600943F9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5A8BAF0-205F-4E23-8BD0-9EA92E032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865A-BAB3-4B1E-A5A1-49DFB9002632}" type="datetimeFigureOut">
              <a:rPr lang="x-none" smtClean="0"/>
              <a:t>19.09.2022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FF4F3BA-4B4C-463A-A307-DAA82E51F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E1CA436-8155-41B9-82ED-EE8D3A828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D5AEB-E647-489C-940D-489EF3D2013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02895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D88EF9F-B64F-4436-9DB1-6FFD7648B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C72BCD38-E217-40FC-9E36-4D8465E89A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67913132-57F9-47E9-8793-108BB08B91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DDA90AA-0BDC-4013-A166-525482219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865A-BAB3-4B1E-A5A1-49DFB9002632}" type="datetimeFigureOut">
              <a:rPr lang="x-none" smtClean="0"/>
              <a:t>19.09.2022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6A1D074-7E51-41FE-9339-162F6EF35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91A9719-68D6-4129-AC4C-848DACCF9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D5AEB-E647-489C-940D-489EF3D2013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33843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7BE9C85-AA86-4BFF-AAEC-F81F03BB9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B99E8B2-7BB6-4212-98DF-C91293B5F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204D36F-CAB0-436E-AC59-B02F10122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5865A-BAB3-4B1E-A5A1-49DFB9002632}" type="datetimeFigureOut">
              <a:rPr lang="x-none" smtClean="0"/>
              <a:t>19.09.2022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D335CF4-6FF3-465C-BE80-55430120B2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D49DF13-8A53-4874-9003-692ECE65A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D5AEB-E647-489C-940D-489EF3D2013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0491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microsoft.com/office/2007/relationships/hdphoto" Target="../media/hdphoto2.wdp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microsoft.com/office/2007/relationships/hdphoto" Target="../media/hdphoto4.wdp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microsoft.com/office/2007/relationships/hdphoto" Target="../media/hdphoto5.wdp"/><Relationship Id="rId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ризма - что это такое | KtoNaNovenkogo.ru">
            <a:extLst>
              <a:ext uri="{FF2B5EF4-FFF2-40B4-BE49-F238E27FC236}">
                <a16:creationId xmlns:a16="http://schemas.microsoft.com/office/drawing/2014/main" xmlns="" id="{E2D4EF1B-E4B5-4DB3-ACF6-E8FF7FBE88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803" y="3579359"/>
            <a:ext cx="6572067" cy="2550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E5ED87C3-26B5-4EAF-8D17-64B99E7899BF}"/>
              </a:ext>
            </a:extLst>
          </p:cNvPr>
          <p:cNvSpPr/>
          <p:nvPr/>
        </p:nvSpPr>
        <p:spPr>
          <a:xfrm>
            <a:off x="6447453" y="727788"/>
            <a:ext cx="3769567" cy="63448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i="1" dirty="0"/>
              <a:t>Многогранники</a:t>
            </a:r>
            <a:endParaRPr lang="x-none" sz="2800" b="1" i="1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xmlns="" id="{C70A4704-6BCF-4923-AA7F-1B7C325B3773}"/>
              </a:ext>
            </a:extLst>
          </p:cNvPr>
          <p:cNvSpPr/>
          <p:nvPr/>
        </p:nvSpPr>
        <p:spPr>
          <a:xfrm>
            <a:off x="6447453" y="1520890"/>
            <a:ext cx="3769567" cy="63448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i="1" dirty="0"/>
              <a:t>Призма</a:t>
            </a:r>
            <a:endParaRPr lang="x-none" sz="2800" b="1" i="1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67C80EF1-B178-49FB-AE3D-70B47D39FAA0}"/>
              </a:ext>
            </a:extLst>
          </p:cNvPr>
          <p:cNvSpPr/>
          <p:nvPr/>
        </p:nvSpPr>
        <p:spPr>
          <a:xfrm>
            <a:off x="6447453" y="2313992"/>
            <a:ext cx="3769567" cy="63448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i="1" dirty="0"/>
              <a:t>Завдання ЗНО</a:t>
            </a:r>
            <a:endParaRPr lang="x-none" sz="2800" b="1" i="1" dirty="0"/>
          </a:p>
        </p:txBody>
      </p:sp>
    </p:spTree>
    <p:extLst>
      <p:ext uri="{BB962C8B-B14F-4D97-AF65-F5344CB8AC3E}">
        <p14:creationId xmlns:p14="http://schemas.microsoft.com/office/powerpoint/2010/main" val="478409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1855C64C-BD43-4373-92AF-564D30959C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145" y="646923"/>
            <a:ext cx="7985837" cy="1500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Диагональ куба | Онлайн калькулятор">
            <a:extLst>
              <a:ext uri="{FF2B5EF4-FFF2-40B4-BE49-F238E27FC236}">
                <a16:creationId xmlns:a16="http://schemas.microsoft.com/office/drawing/2014/main" xmlns="" id="{E6E9475C-DA58-4153-B813-003D5A781A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145" y="2450841"/>
            <a:ext cx="2191236" cy="239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12EC4077-0E71-4522-ADC7-53B7BA835B2F}"/>
                  </a:ext>
                </a:extLst>
              </p:cNvPr>
              <p:cNvSpPr txBox="1"/>
              <p:nvPr/>
            </p:nvSpPr>
            <p:spPr>
              <a:xfrm>
                <a:off x="3934828" y="2561253"/>
                <a:ext cx="1514249" cy="3147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x-none" sz="20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x-none" sz="20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2EC4077-0E71-4522-ADC7-53B7BA835B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4828" y="2561253"/>
                <a:ext cx="1514249" cy="314766"/>
              </a:xfrm>
              <a:prstGeom prst="rect">
                <a:avLst/>
              </a:prstGeom>
              <a:blipFill>
                <a:blip r:embed="rId5"/>
                <a:stretch>
                  <a:fillRect t="-1923" b="-9615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D4B5519E-D60D-460F-A0AC-0F1588EEAD29}"/>
                  </a:ext>
                </a:extLst>
              </p:cNvPr>
              <p:cNvSpPr txBox="1"/>
              <p:nvPr/>
            </p:nvSpPr>
            <p:spPr>
              <a:xfrm>
                <a:off x="3934828" y="3114234"/>
                <a:ext cx="1514249" cy="64280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x-none" sz="20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x-none" sz="20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4B5519E-D60D-460F-A0AC-0F1588EEAD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4828" y="3114234"/>
                <a:ext cx="1514249" cy="64280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09A62BE9-205B-40C3-8B86-AE5A61746061}"/>
                  </a:ext>
                </a:extLst>
              </p:cNvPr>
              <p:cNvSpPr txBox="1"/>
              <p:nvPr/>
            </p:nvSpPr>
            <p:spPr>
              <a:xfrm>
                <a:off x="3934828" y="3648535"/>
                <a:ext cx="4789294" cy="71788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𝟔</m:t>
                      </m:r>
                      <m:sSup>
                        <m:sSupPr>
                          <m:ctrlPr>
                            <a:rPr lang="en-US" sz="20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000" b="1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b="1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000" b="1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𝟑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2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𝟐𝟒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000" b="1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uk-UA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см</m:t>
                          </m:r>
                        </m:e>
                        <m:sup>
                          <m:r>
                            <a:rPr lang="uk-UA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x-none" sz="2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9A62BE9-205B-40C3-8B86-AE5A617460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4828" y="3648535"/>
                <a:ext cx="4789294" cy="71788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B66FA18A-EEC1-47A3-B8A6-230CCDC38E09}"/>
              </a:ext>
            </a:extLst>
          </p:cNvPr>
          <p:cNvSpPr/>
          <p:nvPr/>
        </p:nvSpPr>
        <p:spPr>
          <a:xfrm>
            <a:off x="466824" y="646923"/>
            <a:ext cx="672969" cy="4727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№1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204986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xmlns="" id="{27AB4DE3-1CCF-4895-83E6-9ABB4B521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971" y="557189"/>
            <a:ext cx="6633288" cy="2509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F3113507-7CE0-49C3-9027-E0A58E32EB04}"/>
              </a:ext>
            </a:extLst>
          </p:cNvPr>
          <p:cNvSpPr/>
          <p:nvPr/>
        </p:nvSpPr>
        <p:spPr>
          <a:xfrm>
            <a:off x="466824" y="646923"/>
            <a:ext cx="672969" cy="4727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№2</a:t>
            </a:r>
            <a:endParaRPr lang="x-none" dirty="0"/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xmlns="" id="{593B60E4-7A11-4FC0-9439-51BD1B91A98E}"/>
              </a:ext>
            </a:extLst>
          </p:cNvPr>
          <p:cNvGrpSpPr/>
          <p:nvPr/>
        </p:nvGrpSpPr>
        <p:grpSpPr>
          <a:xfrm>
            <a:off x="497372" y="3279927"/>
            <a:ext cx="2395081" cy="2103372"/>
            <a:chOff x="497372" y="2985166"/>
            <a:chExt cx="2395081" cy="2103372"/>
          </a:xfrm>
        </p:grpSpPr>
        <p:pic>
          <p:nvPicPr>
            <p:cNvPr id="3076" name="Picture 4" descr="Об'єм призми та паралелепіпеда | Тест з геометрії – «На Урок»">
              <a:extLst>
                <a:ext uri="{FF2B5EF4-FFF2-40B4-BE49-F238E27FC236}">
                  <a16:creationId xmlns:a16="http://schemas.microsoft.com/office/drawing/2014/main" xmlns="" id="{ABF1438A-200A-4DBD-AC20-110C377AFC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372" y="2985166"/>
              <a:ext cx="2395081" cy="21033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xmlns="" id="{D9BC041D-C7BB-491B-B371-FBAADF110F0F}"/>
                    </a:ext>
                  </a:extLst>
                </p:cNvPr>
                <p:cNvSpPr txBox="1"/>
                <p:nvPr/>
              </p:nvSpPr>
              <p:spPr>
                <a:xfrm>
                  <a:off x="1833465" y="3999529"/>
                  <a:ext cx="29391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x-none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x-none" dirty="0"/>
                </a:p>
              </p:txBody>
            </p:sp>
          </mc:Choice>
          <mc:Fallback xmlns="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D9BC041D-C7BB-491B-B371-FBAADF110F0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33465" y="3999529"/>
                  <a:ext cx="293915" cy="369332"/>
                </a:xfrm>
                <a:prstGeom prst="rect">
                  <a:avLst/>
                </a:prstGeom>
                <a:blipFill>
                  <a:blip r:embed="rId5"/>
                  <a:stretch>
                    <a:fillRect r="-18750"/>
                  </a:stretch>
                </a:blipFill>
              </p:spPr>
              <p:txBody>
                <a:bodyPr/>
                <a:lstStyle/>
                <a:p>
                  <a:r>
                    <a:rPr lang="ru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xmlns="" id="{0FA3122D-1900-48B0-BA97-6E99CF1560A4}"/>
                    </a:ext>
                  </a:extLst>
                </p:cNvPr>
                <p:cNvSpPr txBox="1"/>
                <p:nvPr/>
              </p:nvSpPr>
              <p:spPr>
                <a:xfrm>
                  <a:off x="1833465" y="3482854"/>
                  <a:ext cx="29391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x-none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x-none" dirty="0"/>
                </a:p>
              </p:txBody>
            </p:sp>
          </mc:Choice>
          <mc:Fallback xmlns="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0FA3122D-1900-48B0-BA97-6E99CF1560A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33465" y="3482854"/>
                  <a:ext cx="293915" cy="369332"/>
                </a:xfrm>
                <a:prstGeom prst="rect">
                  <a:avLst/>
                </a:prstGeom>
                <a:blipFill>
                  <a:blip r:embed="rId6"/>
                  <a:stretch>
                    <a:fillRect r="-20833"/>
                  </a:stretch>
                </a:blipFill>
              </p:spPr>
              <p:txBody>
                <a:bodyPr/>
                <a:lstStyle/>
                <a:p>
                  <a:r>
                    <a:rPr lang="ru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xmlns="" id="{ABA087D4-8197-42FA-8287-B16A5B12DA12}"/>
                    </a:ext>
                  </a:extLst>
                </p:cNvPr>
                <p:cNvSpPr txBox="1"/>
                <p:nvPr/>
              </p:nvSpPr>
              <p:spPr>
                <a:xfrm>
                  <a:off x="1068392" y="3852186"/>
                  <a:ext cx="29391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x-none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x-none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ABA087D4-8197-42FA-8287-B16A5B12DA1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68392" y="3852186"/>
                  <a:ext cx="293915" cy="369332"/>
                </a:xfrm>
                <a:prstGeom prst="rect">
                  <a:avLst/>
                </a:prstGeom>
                <a:blipFill>
                  <a:blip r:embed="rId7"/>
                  <a:stretch>
                    <a:fillRect r="-22917"/>
                  </a:stretch>
                </a:blipFill>
              </p:spPr>
              <p:txBody>
                <a:bodyPr/>
                <a:lstStyle/>
                <a:p>
                  <a:r>
                    <a:rPr lang="ru-UA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xmlns="" id="{F79659F8-46A0-4D93-8D44-0D6BFA910903}"/>
                </a:ext>
              </a:extLst>
            </p:cNvPr>
            <p:cNvSpPr txBox="1"/>
            <p:nvPr/>
          </p:nvSpPr>
          <p:spPr>
            <a:xfrm>
              <a:off x="1068392" y="4590661"/>
              <a:ext cx="2939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К</a:t>
              </a:r>
              <a:endParaRPr lang="x-none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760ACDD1-0473-4353-8EBE-DA70A3447A6D}"/>
                  </a:ext>
                </a:extLst>
              </p:cNvPr>
              <p:cNvSpPr txBox="1"/>
              <p:nvPr/>
            </p:nvSpPr>
            <p:spPr>
              <a:xfrm>
                <a:off x="2892453" y="3312701"/>
                <a:ext cx="6223555" cy="17892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dirty="0"/>
                  <a:t>АВ=ВС=13 см</a:t>
                </a:r>
              </a:p>
              <a:p>
                <a:r>
                  <a:rPr lang="uk-UA" dirty="0"/>
                  <a:t>АС=10 см</a:t>
                </a:r>
              </a:p>
              <a:p>
                <a:r>
                  <a:rPr lang="uk-UA" dirty="0"/>
                  <a:t>ВК – висота, яка проведена до основи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uk-UA" b="0" i="1" smtClean="0">
                          <a:latin typeface="Cambria Math" panose="02040503050406030204" pitchFamily="18" charset="0"/>
                        </a:rPr>
                        <m:t>ВК=</m:t>
                      </m:r>
                      <m:rad>
                        <m:radPr>
                          <m:degHide m:val="on"/>
                          <m:ctrlPr>
                            <a:rPr lang="uk-UA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uk-UA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uk-UA" b="0" i="1" smtClean="0">
                                  <a:latin typeface="Cambria Math" panose="02040503050406030204" pitchFamily="18" charset="0"/>
                                </a:rPr>
                                <m:t>АВ</m:t>
                              </m:r>
                            </m:e>
                            <m:sup>
                              <m:r>
                                <a:rPr lang="uk-UA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uk-UA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uk-UA" b="0" i="1" smtClean="0">
                                  <a:latin typeface="Cambria Math" panose="02040503050406030204" pitchFamily="18" charset="0"/>
                                </a:rPr>
                                <m:t>АК</m:t>
                              </m:r>
                            </m:e>
                            <m:sup>
                              <m:r>
                                <a:rPr lang="uk-UA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uk-UA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uk-UA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uk-UA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uk-UA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  <m:sup>
                              <m:r>
                                <a:rPr lang="uk-UA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uk-UA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uk-UA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uk-UA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</m:e>
                      </m:rad>
                      <m:r>
                        <a:rPr lang="uk-UA" b="0" i="1" smtClean="0">
                          <a:latin typeface="Cambria Math" panose="02040503050406030204" pitchFamily="18" charset="0"/>
                        </a:rPr>
                        <m:t>=12 см</m:t>
                      </m:r>
                    </m:oMath>
                  </m:oMathPara>
                </a14:m>
                <a:endParaRPr lang="uk-UA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x-none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𝐴𝐵𝐶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𝐵𝐾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∙10∙12</m:t>
                      </m:r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=60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uk-U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см</m:t>
                          </m:r>
                        </m:e>
                        <m:sup>
                          <m:r>
                            <a:rPr lang="uk-U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x-none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60ACDD1-0473-4353-8EBE-DA70A3447A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2453" y="3312701"/>
                <a:ext cx="6223555" cy="1789272"/>
              </a:xfrm>
              <a:prstGeom prst="rect">
                <a:avLst/>
              </a:prstGeom>
              <a:blipFill>
                <a:blip r:embed="rId8"/>
                <a:stretch>
                  <a:fillRect l="-784" t="-1701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AFC814A3-A32F-4DD1-953F-757F5C0F897D}"/>
              </a:ext>
            </a:extLst>
          </p:cNvPr>
          <p:cNvCxnSpPr/>
          <p:nvPr/>
        </p:nvCxnSpPr>
        <p:spPr>
          <a:xfrm flipH="1">
            <a:off x="1240971" y="4450702"/>
            <a:ext cx="1110343" cy="139959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8F680A31-B141-472C-B7ED-5211CB24A6F4}"/>
                  </a:ext>
                </a:extLst>
              </p:cNvPr>
              <p:cNvSpPr txBox="1"/>
              <p:nvPr/>
            </p:nvSpPr>
            <p:spPr>
              <a:xfrm>
                <a:off x="2892453" y="4950038"/>
                <a:ext cx="188820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x-none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=260 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k-UA" b="0" i="1" smtClean="0">
                            <a:latin typeface="Cambria Math" panose="02040503050406030204" pitchFamily="18" charset="0"/>
                          </a:rPr>
                          <m:t>см</m:t>
                        </m:r>
                      </m:e>
                      <m:sup>
                        <m:r>
                          <a:rPr lang="uk-U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k-UA" dirty="0"/>
                  <a:t> </a:t>
                </a:r>
                <a:endParaRPr lang="x-none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F680A31-B141-472C-B7ED-5211CB24A6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2453" y="4950038"/>
                <a:ext cx="1888209" cy="276999"/>
              </a:xfrm>
              <a:prstGeom prst="rect">
                <a:avLst/>
              </a:prstGeom>
              <a:blipFill>
                <a:blip r:embed="rId9"/>
                <a:stretch>
                  <a:fillRect l="-4194" t="-4444" b="-17778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E876C7CB-4510-4C30-9305-AA4539C8354B}"/>
                  </a:ext>
                </a:extLst>
              </p:cNvPr>
              <p:cNvSpPr txBox="1"/>
              <p:nvPr/>
            </p:nvSpPr>
            <p:spPr>
              <a:xfrm>
                <a:off x="2705878" y="5227037"/>
                <a:ext cx="339012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x-none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АА</m:t>
                          </m:r>
                        </m:e>
                        <m:sub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uk-UA" b="0" i="1" smtClean="0">
                          <a:latin typeface="Cambria Math" panose="02040503050406030204" pitchFamily="18" charset="0"/>
                        </a:rPr>
                        <m:t>=260:13=20 см</m:t>
                      </m:r>
                    </m:oMath>
                  </m:oMathPara>
                </a14:m>
                <a:endParaRPr lang="x-none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876C7CB-4510-4C30-9305-AA4539C835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5878" y="5227037"/>
                <a:ext cx="3390122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FC7B7833-59AE-4E63-BA40-F20434A258B2}"/>
                  </a:ext>
                </a:extLst>
              </p:cNvPr>
              <p:cNvSpPr txBox="1"/>
              <p:nvPr/>
            </p:nvSpPr>
            <p:spPr>
              <a:xfrm>
                <a:off x="2794519" y="5596369"/>
                <a:ext cx="208486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x-none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=20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</m:t>
                    </m:r>
                  </m:oMath>
                </a14:m>
                <a:r>
                  <a:rPr lang="en-US" dirty="0"/>
                  <a:t>=200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k-UA" b="0" i="1" dirty="0" smtClean="0">
                            <a:latin typeface="Cambria Math" panose="02040503050406030204" pitchFamily="18" charset="0"/>
                          </a:rPr>
                          <m:t>см</m:t>
                        </m:r>
                      </m:e>
                      <m:sup>
                        <m:r>
                          <a:rPr lang="uk-UA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x-none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C7B7833-59AE-4E63-BA40-F20434A258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4519" y="5596369"/>
                <a:ext cx="2084866" cy="276999"/>
              </a:xfrm>
              <a:prstGeom prst="rect">
                <a:avLst/>
              </a:prstGeom>
              <a:blipFill>
                <a:blip r:embed="rId11"/>
                <a:stretch>
                  <a:fillRect l="-3801" t="-28889" r="-1462" b="-53333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77B770CE-726F-45DA-A4E0-5C840FA05104}"/>
                  </a:ext>
                </a:extLst>
              </p:cNvPr>
              <p:cNvSpPr txBox="1"/>
              <p:nvPr/>
            </p:nvSpPr>
            <p:spPr>
              <a:xfrm>
                <a:off x="2794519" y="5965701"/>
                <a:ext cx="497187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x-none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uk-UA" b="0" i="1" smtClean="0">
                            <a:latin typeface="Cambria Math" panose="02040503050406030204" pitchFamily="18" charset="0"/>
                          </a:rPr>
                          <m:t>п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=20</m:t>
                    </m:r>
                    <m:r>
                      <a:rPr lang="uk-UA" b="0" i="1" smtClean="0">
                        <a:latin typeface="Cambria Math" panose="02040503050406030204" pitchFamily="18" charset="0"/>
                      </a:rPr>
                      <m:t>0+2</m:t>
                    </m:r>
                    <m:r>
                      <a:rPr lang="uk-U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∙260+2∙60</m:t>
                    </m:r>
                  </m:oMath>
                </a14:m>
                <a:r>
                  <a:rPr lang="en-US" dirty="0"/>
                  <a:t>=200</a:t>
                </a:r>
                <a:r>
                  <a:rPr lang="uk-UA" dirty="0"/>
                  <a:t>+520+120=840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k-UA" b="0" i="1" dirty="0" smtClean="0">
                            <a:latin typeface="Cambria Math" panose="02040503050406030204" pitchFamily="18" charset="0"/>
                          </a:rPr>
                          <m:t>см</m:t>
                        </m:r>
                      </m:e>
                      <m:sup>
                        <m:r>
                          <a:rPr lang="uk-UA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x-none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7B770CE-726F-45DA-A4E0-5C840FA051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4519" y="5965701"/>
                <a:ext cx="4971874" cy="276999"/>
              </a:xfrm>
              <a:prstGeom prst="rect">
                <a:avLst/>
              </a:prstGeom>
              <a:blipFill>
                <a:blip r:embed="rId12"/>
                <a:stretch>
                  <a:fillRect l="-1593" t="-28889" r="-123" b="-51111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0751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4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xmlns="" id="{9E484F49-93DD-46A5-9648-7026AD54DCEC}"/>
              </a:ext>
            </a:extLst>
          </p:cNvPr>
          <p:cNvSpPr/>
          <p:nvPr/>
        </p:nvSpPr>
        <p:spPr>
          <a:xfrm>
            <a:off x="466824" y="646923"/>
            <a:ext cx="672969" cy="4727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№3</a:t>
            </a:r>
            <a:endParaRPr lang="x-none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xmlns="" id="{378A0894-669E-4C43-B838-9964189D96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9740" y="646923"/>
            <a:ext cx="5933491" cy="5834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1745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xmlns="" id="{88617F48-747B-4883-89F9-A76E132B734C}"/>
              </a:ext>
            </a:extLst>
          </p:cNvPr>
          <p:cNvSpPr/>
          <p:nvPr/>
        </p:nvSpPr>
        <p:spPr>
          <a:xfrm>
            <a:off x="466824" y="646923"/>
            <a:ext cx="672969" cy="4727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№4</a:t>
            </a:r>
            <a:endParaRPr lang="x-none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xmlns="" id="{18F131F2-45E9-47FE-B012-D4921E6C5D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974" y="457104"/>
            <a:ext cx="8116864" cy="3909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A4374740-D315-4D0D-8E3E-0FCDEDCDFBCA}"/>
                  </a:ext>
                </a:extLst>
              </p:cNvPr>
              <p:cNvSpPr txBox="1"/>
              <p:nvPr/>
            </p:nvSpPr>
            <p:spPr>
              <a:xfrm>
                <a:off x="1614974" y="4534678"/>
                <a:ext cx="8322128" cy="18211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dirty="0"/>
                  <a:t>Знайти виміри прямокутного паралелепіпеду:</a:t>
                </a:r>
              </a:p>
              <a:p>
                <a:r>
                  <a:rPr lang="uk-UA" dirty="0"/>
                  <a:t>а=2</a:t>
                </a:r>
                <a:r>
                  <a:rPr lang="en-US" dirty="0"/>
                  <a:t>r=2·15=30</a:t>
                </a:r>
              </a:p>
              <a:p>
                <a:r>
                  <a:rPr lang="en-US" dirty="0"/>
                  <a:t>b=15·5=75</a:t>
                </a:r>
              </a:p>
              <a:p>
                <a:r>
                  <a:rPr lang="en-US" dirty="0"/>
                  <a:t>c=100</a:t>
                </a:r>
              </a:p>
              <a:p>
                <a:r>
                  <a:rPr lang="en-US" dirty="0"/>
                  <a:t>S=2(30·75+30·100+75·100)=2(2250+3000+7500)=25500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k-UA" b="0" i="1" smtClean="0">
                            <a:latin typeface="Cambria Math" panose="02040503050406030204" pitchFamily="18" charset="0"/>
                          </a:rPr>
                          <m:t>мм</m:t>
                        </m:r>
                      </m:e>
                      <m:sup>
                        <m:r>
                          <a:rPr lang="uk-U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uk-UA" b="0" i="1" smtClean="0">
                        <a:latin typeface="Cambria Math" panose="02040503050406030204" pitchFamily="18" charset="0"/>
                      </a:rPr>
                      <m:t>=255</m:t>
                    </m:r>
                    <m:sSup>
                      <m:sSupPr>
                        <m:ctrlPr>
                          <a:rPr lang="uk-UA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k-UA" b="0" i="1" smtClean="0">
                            <a:latin typeface="Cambria Math" panose="02040503050406030204" pitchFamily="18" charset="0"/>
                          </a:rPr>
                          <m:t>см</m:t>
                        </m:r>
                      </m:e>
                      <m:sup>
                        <m:r>
                          <a:rPr lang="uk-U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endParaRPr lang="x-none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4374740-D315-4D0D-8E3E-0FCDEDCDFB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4974" y="4534678"/>
                <a:ext cx="8322128" cy="1821140"/>
              </a:xfrm>
              <a:prstGeom prst="rect">
                <a:avLst/>
              </a:prstGeom>
              <a:blipFill>
                <a:blip r:embed="rId3"/>
                <a:stretch>
                  <a:fillRect l="-659" t="-2007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6538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xmlns="" id="{E27AC432-9453-40DF-8E71-B19BCDE39A2B}"/>
              </a:ext>
            </a:extLst>
          </p:cNvPr>
          <p:cNvSpPr/>
          <p:nvPr/>
        </p:nvSpPr>
        <p:spPr>
          <a:xfrm>
            <a:off x="466824" y="646923"/>
            <a:ext cx="672969" cy="4727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№</a:t>
            </a:r>
            <a:r>
              <a:rPr lang="en-US" dirty="0"/>
              <a:t>8</a:t>
            </a:r>
            <a:endParaRPr lang="x-none" dirty="0"/>
          </a:p>
        </p:txBody>
      </p:sp>
      <p:pic>
        <p:nvPicPr>
          <p:cNvPr id="8194" name="Picture 2">
            <a:extLst>
              <a:ext uri="{FF2B5EF4-FFF2-40B4-BE49-F238E27FC236}">
                <a16:creationId xmlns:a16="http://schemas.microsoft.com/office/drawing/2014/main" xmlns="" id="{CA83A784-04B3-4989-9544-F3E1BF679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965" y="646923"/>
            <a:ext cx="6937482" cy="855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>
            <a:extLst>
              <a:ext uri="{FF2B5EF4-FFF2-40B4-BE49-F238E27FC236}">
                <a16:creationId xmlns:a16="http://schemas.microsoft.com/office/drawing/2014/main" xmlns="" id="{DF05A514-C2A3-4C2E-9D06-9AB032F915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352" t="46729" r="-1"/>
          <a:stretch/>
        </p:blipFill>
        <p:spPr bwMode="auto">
          <a:xfrm>
            <a:off x="3526971" y="2080725"/>
            <a:ext cx="7259570" cy="3750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EF7D1DD-3529-43D6-97E6-E1A5456E75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00" r="58284" b="52656"/>
          <a:stretch/>
        </p:blipFill>
        <p:spPr bwMode="auto">
          <a:xfrm>
            <a:off x="993613" y="2360643"/>
            <a:ext cx="2384068" cy="1732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5810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0" name="Picture 6" descr="Найдите площадь поверхности прямой призмы">
            <a:extLst>
              <a:ext uri="{FF2B5EF4-FFF2-40B4-BE49-F238E27FC236}">
                <a16:creationId xmlns:a16="http://schemas.microsoft.com/office/drawing/2014/main" xmlns="" id="{0DB29F7F-0C4A-42A4-B8AB-62071589F8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903" y="443009"/>
            <a:ext cx="2447925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" name="Picture 2">
            <a:extLst>
              <a:ext uri="{FF2B5EF4-FFF2-40B4-BE49-F238E27FC236}">
                <a16:creationId xmlns:a16="http://schemas.microsoft.com/office/drawing/2014/main" xmlns="" id="{CEFAED0E-9731-447F-A991-671798AE72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3828" y="503174"/>
            <a:ext cx="6981431" cy="1171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BB144259-8B73-43FA-A7ED-A3F4C87BF51C}"/>
              </a:ext>
            </a:extLst>
          </p:cNvPr>
          <p:cNvSpPr/>
          <p:nvPr/>
        </p:nvSpPr>
        <p:spPr>
          <a:xfrm>
            <a:off x="392179" y="424153"/>
            <a:ext cx="848792" cy="4727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№</a:t>
            </a:r>
            <a:r>
              <a:rPr lang="en-US" dirty="0"/>
              <a:t>11</a:t>
            </a:r>
            <a:endParaRPr lang="x-none" dirty="0"/>
          </a:p>
        </p:txBody>
      </p:sp>
      <p:pic>
        <p:nvPicPr>
          <p:cNvPr id="11268" name="Picture 4">
            <a:extLst>
              <a:ext uri="{FF2B5EF4-FFF2-40B4-BE49-F238E27FC236}">
                <a16:creationId xmlns:a16="http://schemas.microsoft.com/office/drawing/2014/main" xmlns="" id="{8F09E733-DAC8-4A2F-B056-1C1AED5477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2084" r="3859" b="68362"/>
          <a:stretch/>
        </p:blipFill>
        <p:spPr bwMode="auto">
          <a:xfrm>
            <a:off x="570041" y="4354285"/>
            <a:ext cx="5347080" cy="207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E038A1B-2659-46C8-84D2-1069912044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07" t="10857" r="24250" b="67664"/>
          <a:stretch/>
        </p:blipFill>
        <p:spPr bwMode="auto">
          <a:xfrm>
            <a:off x="570041" y="2692463"/>
            <a:ext cx="1810139" cy="1473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xmlns="" id="{2F3A70B7-CB97-422E-AFB4-7A6CA9AA3B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830" t="32064" r="1"/>
          <a:stretch/>
        </p:blipFill>
        <p:spPr bwMode="auto">
          <a:xfrm>
            <a:off x="6274880" y="2477668"/>
            <a:ext cx="4911217" cy="3956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2590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5520" y="375920"/>
            <a:ext cx="918464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1. У </a:t>
            </a:r>
            <a:r>
              <a:rPr lang="uk-UA" dirty="0"/>
              <a:t>правильній трикутній призмі сторона основи дорівнює 8 см. Обчислити висоту цієї призми, якщо діагональ бічної грані дорівнює 17 см.</a:t>
            </a:r>
          </a:p>
          <a:p>
            <a:r>
              <a:rPr lang="uk-UA" dirty="0"/>
              <a:t>Задача 2</a:t>
            </a:r>
          </a:p>
          <a:p>
            <a:r>
              <a:rPr lang="uk-UA" dirty="0" smtClean="0"/>
              <a:t>2. Основою </a:t>
            </a:r>
            <a:r>
              <a:rPr lang="uk-UA" dirty="0"/>
              <a:t>прямої призми є трикутник зі сторонами 7 см, 15 </a:t>
            </a:r>
            <a:r>
              <a:rPr lang="uk-UA" dirty="0" err="1"/>
              <a:t>см</a:t>
            </a:r>
            <a:r>
              <a:rPr lang="uk-UA" dirty="0"/>
              <a:t>, 20 </a:t>
            </a:r>
            <a:r>
              <a:rPr lang="uk-UA" dirty="0" err="1"/>
              <a:t>см</a:t>
            </a:r>
            <a:r>
              <a:rPr lang="uk-UA" dirty="0"/>
              <a:t> . Знайдіть площу повної поверхні призми, якщо бічне ребро призми дорівнює 10 см.</a:t>
            </a:r>
          </a:p>
          <a:p>
            <a:r>
              <a:rPr lang="uk-UA" dirty="0" smtClean="0"/>
              <a:t> 3. Основою </a:t>
            </a:r>
            <a:r>
              <a:rPr lang="uk-UA" dirty="0"/>
              <a:t>прямої призми є прямокутний трикутник, катети якого 3 см і 4 см. Повна поверхня призми дорівнює 36 см2. Знайдіть довжину бічного ребра призми.</a:t>
            </a:r>
          </a:p>
        </p:txBody>
      </p:sp>
    </p:spTree>
    <p:extLst>
      <p:ext uri="{BB962C8B-B14F-4D97-AF65-F5344CB8AC3E}">
        <p14:creationId xmlns:p14="http://schemas.microsoft.com/office/powerpoint/2010/main" val="34336124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313</Words>
  <Application>Microsoft Office PowerPoint</Application>
  <PresentationFormat>Произвольный</PresentationFormat>
  <Paragraphs>34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Nataly</dc:creator>
  <cp:lastModifiedBy>Лариса</cp:lastModifiedBy>
  <cp:revision>15</cp:revision>
  <dcterms:created xsi:type="dcterms:W3CDTF">2021-04-22T20:17:41Z</dcterms:created>
  <dcterms:modified xsi:type="dcterms:W3CDTF">2022-09-18T22:42:44Z</dcterms:modified>
</cp:coreProperties>
</file>