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3" r:id="rId4"/>
    <p:sldId id="257" r:id="rId5"/>
    <p:sldId id="262" r:id="rId6"/>
    <p:sldId id="260" r:id="rId7"/>
    <p:sldId id="266" r:id="rId8"/>
    <p:sldId id="264" r:id="rId9"/>
    <p:sldId id="259" r:id="rId10"/>
    <p:sldId id="258" r:id="rId11"/>
    <p:sldId id="265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6" r:id="rId20"/>
    <p:sldId id="277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00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C2CDA79-F805-4100-A173-ADA892F80B9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C8AE71-F0BF-47E8-BBD1-1191A6D77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708476"/>
            <a:ext cx="7416823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Урок3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Добробут</a:t>
            </a:r>
            <a:r>
              <a:rPr lang="ru-RU" dirty="0">
                <a:solidFill>
                  <a:srgbClr val="FF0000"/>
                </a:solidFill>
              </a:rPr>
              <a:t>. </a:t>
            </a:r>
            <a:r>
              <a:rPr lang="ru-RU" b="1" dirty="0" err="1">
                <a:solidFill>
                  <a:srgbClr val="FF0000"/>
                </a:solidFill>
              </a:rPr>
              <a:t>Поняття</a:t>
            </a:r>
            <a:r>
              <a:rPr lang="ru-RU" dirty="0">
                <a:solidFill>
                  <a:srgbClr val="FF0000"/>
                </a:solidFill>
              </a:rPr>
              <a:t> і </a:t>
            </a:r>
            <a:r>
              <a:rPr lang="ru-RU" b="1" dirty="0" err="1">
                <a:solidFill>
                  <a:srgbClr val="FF0000"/>
                </a:solidFill>
              </a:rPr>
              <a:t>складники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добробуту</a:t>
            </a:r>
            <a:r>
              <a:rPr lang="ru-RU" dirty="0">
                <a:solidFill>
                  <a:srgbClr val="FF0000"/>
                </a:solidFill>
              </a:rPr>
              <a:t>: </a:t>
            </a:r>
            <a:r>
              <a:rPr lang="ru-RU" b="1" dirty="0" err="1">
                <a:solidFill>
                  <a:srgbClr val="FF0000"/>
                </a:solidFill>
              </a:rPr>
              <a:t>уміння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вчитися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b="1" dirty="0" err="1">
                <a:solidFill>
                  <a:srgbClr val="FF0000"/>
                </a:solidFill>
              </a:rPr>
              <a:t>підприємливість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err="1">
                <a:solidFill>
                  <a:srgbClr val="FF0000"/>
                </a:solidFill>
              </a:rPr>
              <a:t>фінансова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грамотність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b="1" dirty="0" err="1">
                <a:solidFill>
                  <a:srgbClr val="FF0000"/>
                </a:solidFill>
              </a:rPr>
              <a:t>доброчинність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співпраця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вчитель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Бабак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Лідія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Дмитрівна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7997449" y="5681709"/>
            <a:ext cx="45719" cy="5154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3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інансова грамотність учнів як чинник їхньої успішної економічної  соціаліз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726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0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3.Доброчинність</a:t>
            </a:r>
            <a:r>
              <a:rPr lang="ru-RU" sz="6600" dirty="0" smtClean="0">
                <a:solidFill>
                  <a:srgbClr val="FF0000"/>
                </a:solidFill>
              </a:rPr>
              <a:t>,</a:t>
            </a:r>
            <a:endParaRPr lang="ru-RU" sz="6600" dirty="0"/>
          </a:p>
        </p:txBody>
      </p:sp>
      <p:sp>
        <p:nvSpPr>
          <p:cNvPr id="3" name="AutoShape 2" descr="Доброчинність - Джулинська загальноосвітня школа І-ІІІ ступен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брочинність - Джулинська загальноосвітня школа І-ІІІ ступен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оброчинність - Джулинська загальноосвітня школа І-ІІІ ступені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Дари добро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b="23397"/>
          <a:stretch/>
        </p:blipFill>
        <p:spPr bwMode="auto">
          <a:xfrm>
            <a:off x="587948" y="2780928"/>
            <a:ext cx="762000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иховна година &quot;Людина починається з доб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4959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6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опомога на гальм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 bwMode="auto">
          <a:xfrm>
            <a:off x="588680" y="476672"/>
            <a:ext cx="7920880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4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иховна година &quot;Людина починається з добр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0"/>
          <a:stretch/>
        </p:blipFill>
        <p:spPr bwMode="auto">
          <a:xfrm>
            <a:off x="539552" y="1171235"/>
            <a:ext cx="82155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0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692696"/>
            <a:ext cx="8446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4.Співпраця</a:t>
            </a:r>
            <a:endParaRPr lang="ru-RU" sz="6600" dirty="0"/>
          </a:p>
        </p:txBody>
      </p:sp>
      <p:pic>
        <p:nvPicPr>
          <p:cNvPr id="12290" name="Picture 2" descr="На що спроможна громада: співпраця, підтримка, взаємодопомога vs конфлікти,  розбрат, занепад» — Сумський прес-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00692"/>
            <a:ext cx="6768751" cy="45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2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півпраця з бать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-243408"/>
            <a:ext cx="8928992" cy="66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2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аш колектив | sadochok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5074"/>
            <a:ext cx="7056784" cy="56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780928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Наш </a:t>
            </a:r>
            <a:r>
              <a:rPr lang="ru-RU" sz="4400" b="1" dirty="0" err="1"/>
              <a:t>колектив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0651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іжнародна співпраця – Факультет педагогіки, психології та соціальної робо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3"/>
          <a:stretch/>
        </p:blipFill>
        <p:spPr bwMode="auto">
          <a:xfrm>
            <a:off x="1691680" y="260648"/>
            <a:ext cx="6489005" cy="49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4623" y="3226085"/>
            <a:ext cx="2806342" cy="28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2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399" y="968188"/>
            <a:ext cx="7886700" cy="876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uk-UA" sz="3600" dirty="0" smtClean="0"/>
              <a:t>Як досягти високого рівня благополуччя?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7540" y="3469268"/>
            <a:ext cx="467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Дбати про себе і жити в гармонії з навколишнім світом.</a:t>
            </a:r>
            <a:endParaRPr lang="en-US" sz="24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4623" y="3226085"/>
            <a:ext cx="2806342" cy="28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399" y="968188"/>
            <a:ext cx="7886700" cy="37818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uk-UA" smtClean="0"/>
              <a:t>Завдання</a:t>
            </a:r>
            <a:endParaRPr lang="en-US" dirty="0"/>
          </a:p>
        </p:txBody>
      </p:sp>
      <p:pic>
        <p:nvPicPr>
          <p:cNvPr id="3" name="Picture 6" descr="Презентація &quot;Здоровий спосіб життя. Принципи здорового способу житт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" y="568138"/>
            <a:ext cx="7718612" cy="57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3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105835"/>
            <a:ext cx="73448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Домашнє завдання;. </a:t>
            </a:r>
          </a:p>
          <a:p>
            <a:r>
              <a:rPr lang="uk-UA" sz="4400" dirty="0" smtClean="0">
                <a:solidFill>
                  <a:srgbClr val="FF0000"/>
                </a:solidFill>
              </a:rPr>
              <a:t>Створити мапу </a:t>
            </a:r>
            <a:r>
              <a:rPr lang="uk-UA" sz="4400" dirty="0">
                <a:solidFill>
                  <a:srgbClr val="FF0000"/>
                </a:solidFill>
              </a:rPr>
              <a:t>мрій і цілей, плану досягнення мети.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105425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solidFill>
                  <a:srgbClr val="92D050"/>
                </a:solidFill>
              </a:rPr>
              <a:t>складники</a:t>
            </a:r>
            <a:r>
              <a:rPr lang="ru-RU" sz="8800" b="1" dirty="0" smtClean="0">
                <a:solidFill>
                  <a:srgbClr val="92D050"/>
                </a:solidFill>
              </a:rPr>
              <a:t> </a:t>
            </a:r>
            <a:r>
              <a:rPr lang="ru-RU" sz="8800" b="1" dirty="0" err="1" smtClean="0">
                <a:solidFill>
                  <a:srgbClr val="92D050"/>
                </a:solidFill>
              </a:rPr>
              <a:t>добробуту</a:t>
            </a:r>
            <a:endParaRPr lang="ru-RU" sz="8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24744"/>
            <a:ext cx="54726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r>
              <a:rPr lang="ru-RU" sz="3600" b="1" dirty="0" err="1" smtClean="0">
                <a:solidFill>
                  <a:srgbClr val="FF0000"/>
                </a:solidFill>
              </a:rPr>
              <a:t>У</a:t>
            </a:r>
            <a:r>
              <a:rPr lang="ru-RU" sz="3600" b="1" dirty="0" err="1" smtClean="0">
                <a:solidFill>
                  <a:srgbClr val="FF0000"/>
                </a:solidFill>
              </a:rPr>
              <a:t>міння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вчитися</a:t>
            </a:r>
            <a:endParaRPr lang="ru-RU" sz="3600" dirty="0"/>
          </a:p>
        </p:txBody>
      </p:sp>
      <p:pic>
        <p:nvPicPr>
          <p:cNvPr id="3074" name="Picture 2" descr="Презентація з основ здоров'я &quot;Уміння вчитися. Складові уміння вчитися.  Бар'єри ефективного навча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 bwMode="auto">
          <a:xfrm>
            <a:off x="1331640" y="2238452"/>
            <a:ext cx="6667500" cy="37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НА ТЕМУ: &quot;Тема 10.Уміння вчитися.Умови успішного навчання 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75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2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76672"/>
            <a:ext cx="74168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2. </a:t>
            </a:r>
            <a:r>
              <a:rPr lang="ru-RU" sz="4400" b="1" dirty="0" err="1" smtClean="0">
                <a:solidFill>
                  <a:srgbClr val="FF0000"/>
                </a:solidFill>
              </a:rPr>
              <a:t>Підприємливість</a:t>
            </a:r>
            <a:r>
              <a:rPr lang="ru-RU" sz="4400" b="1" dirty="0" smtClean="0">
                <a:solidFill>
                  <a:srgbClr val="FF0000"/>
                </a:solidFill>
              </a:rPr>
              <a:t> та </a:t>
            </a:r>
            <a:r>
              <a:rPr lang="ru-RU" sz="4400" b="1" dirty="0" err="1" smtClean="0">
                <a:solidFill>
                  <a:srgbClr val="FF0000"/>
                </a:solidFill>
              </a:rPr>
              <a:t>фінансова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грамотність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uk-UA" sz="4400" b="1" dirty="0">
              <a:solidFill>
                <a:srgbClr val="FF0000"/>
              </a:solidFill>
            </a:endParaRPr>
          </a:p>
          <a:p>
            <a:r>
              <a:rPr lang="uk-UA" sz="6600" b="1" dirty="0" smtClean="0">
                <a:solidFill>
                  <a:schemeClr val="bg2">
                    <a:lumMod val="50000"/>
                  </a:schemeClr>
                </a:solidFill>
              </a:rPr>
              <a:t>Як стати підприємливим?</a:t>
            </a:r>
          </a:p>
          <a:p>
            <a:endParaRPr lang="uk-UA" sz="5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5400" b="1" i="1" dirty="0" smtClean="0">
                <a:solidFill>
                  <a:schemeClr val="bg2">
                    <a:lumMod val="50000"/>
                  </a:schemeClr>
                </a:solidFill>
              </a:rPr>
              <a:t>Ось що потрібно:</a:t>
            </a:r>
            <a:endParaRPr lang="ru-RU" sz="5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Як стати підприємливими - ЛИСТОПАД - Підручник - Я досліджую світ 1 клас  Частина 1 - Т. В. Воронцова - Алатон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624202"/>
            <a:ext cx="7661170" cy="74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3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лог Калинич Олесі Василівни, учителя української мови та літератури : А як  Ви формуєте підприємливість на своїх уроках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008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інансова грамотність - презентація з економ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57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   Урок3 Добробут. Поняття і складники добробуту: уміння вчитися, підприємливість,  фінансова грамотність, доброчинність,  співпраця                                                                   вчитель Бабак Лідія Дмитрівна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Урок3 Добробут. Поняття і складники добробуту: уміння вчитися, підприємливість, фінансова грамотність, доброчинність,  співпраця</dc:title>
  <dc:creator>Вадим</dc:creator>
  <cp:lastModifiedBy>Вадим</cp:lastModifiedBy>
  <cp:revision>10</cp:revision>
  <dcterms:created xsi:type="dcterms:W3CDTF">2022-09-12T13:27:32Z</dcterms:created>
  <dcterms:modified xsi:type="dcterms:W3CDTF">2022-09-12T14:39:19Z</dcterms:modified>
</cp:coreProperties>
</file>