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D25110-08F8-4CAF-9A24-44038679E384}" type="datetimeFigureOut">
              <a:rPr lang="uk-UA" smtClean="0"/>
              <a:t>19.08.2022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EAD25110-08F8-4CAF-9A24-44038679E384}" type="datetimeFigureOut">
              <a:rPr lang="uk-UA" smtClean="0"/>
              <a:t>19.08.2022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A66ADCE-5915-4915-998B-32CD7C44D38F}" type="slidenum">
              <a:rPr lang="uk-UA" smtClean="0"/>
              <a:t>‹#›</a:t>
            </a:fld>
            <a:endParaRPr lang="uk-UA"/>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AD25110-08F8-4CAF-9A24-44038679E384}" type="datetimeFigureOut">
              <a:rPr lang="uk-UA" smtClean="0"/>
              <a:t>19.08.2022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EAD25110-08F8-4CAF-9A24-44038679E384}" type="datetimeFigureOut">
              <a:rPr lang="uk-UA" smtClean="0"/>
              <a:t>19.08.2022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EAD25110-08F8-4CAF-9A24-44038679E384}" type="datetimeFigureOut">
              <a:rPr lang="uk-UA" smtClean="0"/>
              <a:t>19.08.2022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A66ADCE-5915-4915-998B-32CD7C44D38F}"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AD25110-08F8-4CAF-9A24-44038679E384}" type="datetimeFigureOut">
              <a:rPr lang="uk-UA" smtClean="0"/>
              <a:t>19.08.2022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A66ADCE-5915-4915-998B-32CD7C44D38F}" type="slidenum">
              <a:rPr lang="uk-UA" smtClean="0"/>
              <a:t>‹#›</a:t>
            </a:fld>
            <a:endParaRPr lang="uk-U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AD25110-08F8-4CAF-9A24-44038679E384}" type="datetimeFigureOut">
              <a:rPr lang="uk-UA" smtClean="0"/>
              <a:t>19.08.2022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A66ADCE-5915-4915-998B-32CD7C44D38F}" type="slidenum">
              <a:rPr lang="uk-UA" smtClean="0"/>
              <a:t>‹#›</a:t>
            </a:fld>
            <a:endParaRPr lang="uk-U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EAD25110-08F8-4CAF-9A24-44038679E384}" type="datetimeFigureOut">
              <a:rPr lang="uk-UA" smtClean="0"/>
              <a:t>19.08.2022</a:t>
            </a:fld>
            <a:endParaRPr lang="uk-U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uk-U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A66ADCE-5915-4915-998B-32CD7C44D38F}" type="slidenum">
              <a:rPr lang="uk-UA" smtClean="0"/>
              <a:t>‹#›</a:t>
            </a:fld>
            <a:endParaRPr lang="uk-U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t.me/stoprussianwarbot"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pingvin.pro/tag/ukrayina"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9" y="1922042"/>
            <a:ext cx="9036496" cy="4935958"/>
          </a:xfrm>
        </p:spPr>
      </p:pic>
      <p:sp>
        <p:nvSpPr>
          <p:cNvPr id="3" name="Заголовок 2"/>
          <p:cNvSpPr>
            <a:spLocks noGrp="1"/>
          </p:cNvSpPr>
          <p:nvPr>
            <p:ph type="title"/>
          </p:nvPr>
        </p:nvSpPr>
        <p:spPr/>
        <p:txBody>
          <a:bodyPr>
            <a:normAutofit/>
          </a:bodyPr>
          <a:lstStyle/>
          <a:p>
            <a:r>
              <a:rPr lang="uk-UA" sz="3600" b="1" dirty="0" smtClean="0"/>
              <a:t>Розділ 1. Основи національної безпеки України</a:t>
            </a:r>
            <a:endParaRPr lang="uk-UA" sz="3600" b="1" dirty="0"/>
          </a:p>
        </p:txBody>
      </p:sp>
      <p:sp>
        <p:nvSpPr>
          <p:cNvPr id="5" name="Прямоугольник 4"/>
          <p:cNvSpPr/>
          <p:nvPr/>
        </p:nvSpPr>
        <p:spPr>
          <a:xfrm>
            <a:off x="4504916" y="2134780"/>
            <a:ext cx="4572000" cy="1384995"/>
          </a:xfrm>
          <a:prstGeom prst="rect">
            <a:avLst/>
          </a:prstGeom>
        </p:spPr>
        <p:txBody>
          <a:bodyPr>
            <a:spAutoFit/>
          </a:bodyPr>
          <a:lstStyle/>
          <a:p>
            <a:pPr algn="r"/>
            <a:r>
              <a:rPr lang="uk-UA" sz="2800" b="1" dirty="0" smtClean="0"/>
              <a:t>Основні засади забезпечення кібербезпеки України.</a:t>
            </a:r>
            <a:endParaRPr lang="uk-UA" sz="2800" b="1" dirty="0"/>
          </a:p>
        </p:txBody>
      </p:sp>
      <p:sp>
        <p:nvSpPr>
          <p:cNvPr id="6" name="Прямоугольник 5"/>
          <p:cNvSpPr/>
          <p:nvPr/>
        </p:nvSpPr>
        <p:spPr>
          <a:xfrm>
            <a:off x="3485" y="4825916"/>
            <a:ext cx="6480720" cy="2031325"/>
          </a:xfrm>
          <a:prstGeom prst="rect">
            <a:avLst/>
          </a:prstGeom>
        </p:spPr>
        <p:txBody>
          <a:bodyPr wrap="square">
            <a:spAutoFit/>
          </a:bodyPr>
          <a:lstStyle/>
          <a:p>
            <a:r>
              <a:rPr lang="uk-UA" b="1" dirty="0">
                <a:latin typeface="Times New Roman" panose="02020603050405020304" pitchFamily="18" charset="0"/>
                <a:ea typeface="Times New Roman" panose="02020603050405020304" pitchFamily="18" charset="0"/>
              </a:rPr>
              <a:t>Стратегія та тактика інформаційної війни. Кібербезпека. Сучасні інноваційні засоби ведення гібридних війн. Правила поводження в умовах інформаційної блокади. Цифрові права та цифрова грамотність. Безпека онлайн-спілкування. Безпека онлайн-листування. Онлайн безпека у соціальних мережах. Онлайн безпека</a:t>
            </a:r>
            <a:r>
              <a:rPr lang="uk-UA" b="1" spc="-6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у</a:t>
            </a:r>
            <a:r>
              <a:rPr lang="uk-UA" b="1" spc="-9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громадських</a:t>
            </a:r>
            <a:r>
              <a:rPr lang="uk-UA" b="1" spc="-7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місцях.</a:t>
            </a:r>
            <a:r>
              <a:rPr lang="uk-UA" b="1" spc="-7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Створення</a:t>
            </a:r>
            <a:r>
              <a:rPr lang="uk-UA" b="1" spc="-70"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та використання</a:t>
            </a:r>
            <a:r>
              <a:rPr lang="uk-UA" b="1" spc="-5" dirty="0">
                <a:latin typeface="Times New Roman" panose="02020603050405020304" pitchFamily="18" charset="0"/>
                <a:ea typeface="Times New Roman" panose="02020603050405020304" pitchFamily="18" charset="0"/>
              </a:rPr>
              <a:t> </a:t>
            </a:r>
            <a:r>
              <a:rPr lang="uk-UA" b="1" dirty="0">
                <a:latin typeface="Times New Roman" panose="02020603050405020304" pitchFamily="18" charset="0"/>
                <a:ea typeface="Times New Roman" panose="02020603050405020304" pitchFamily="18" charset="0"/>
              </a:rPr>
              <a:t>паролів.</a:t>
            </a:r>
            <a:endParaRPr lang="ru-RU" b="1" dirty="0"/>
          </a:p>
        </p:txBody>
      </p:sp>
    </p:spTree>
    <p:extLst>
      <p:ext uri="{BB962C8B-B14F-4D97-AF65-F5344CB8AC3E}">
        <p14:creationId xmlns:p14="http://schemas.microsoft.com/office/powerpoint/2010/main" val="2842083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0992" y="908720"/>
            <a:ext cx="9073008" cy="2862322"/>
          </a:xfrm>
          <a:prstGeom prst="rect">
            <a:avLst/>
          </a:prstGeom>
        </p:spPr>
        <p:txBody>
          <a:bodyPr wrap="square">
            <a:spAutoFit/>
          </a:bodyPr>
          <a:lstStyle/>
          <a:p>
            <a:r>
              <a:rPr lang="ru-RU" b="1" dirty="0">
                <a:solidFill>
                  <a:srgbClr val="333333"/>
                </a:solidFill>
                <a:latin typeface="Times New Roman" panose="02020603050405020304" pitchFamily="18" charset="0"/>
                <a:cs typeface="Times New Roman" panose="02020603050405020304" pitchFamily="18" charset="0"/>
              </a:rPr>
              <a:t>Саме на основі цих принципів було сплановано та реалізовано напад на Україну, захоплення Криму та розв’язання війни на Донбасі. Серед ключових складових російської концепції зазначається збільшення ролі невійськових методів тиску на противника, насамперед за допомогою політичних (дипломатичних), економічних і гуманітарних елементів. Інформаційна складова визначалася як основа діяльності на всіх етапах конфлікту від його підготовки до постконфліктного періоду. Особлива увага приділяється «асиметричним заходам», до яких були віднесені: діяльність підрозділів спеціального призначення, підтримка внутрішньої опозиції і колабораціоністів, а також збільшення цілеспрямованого інформаційного впливу на об’єкт нападу.</a:t>
            </a:r>
            <a:endParaRPr lang="ru-RU" b="1" dirty="0">
              <a:latin typeface="Times New Roman" panose="02020603050405020304" pitchFamily="18" charset="0"/>
              <a:cs typeface="Times New Roman" panose="02020603050405020304" pitchFamily="18" charset="0"/>
            </a:endParaRPr>
          </a:p>
        </p:txBody>
      </p:sp>
      <p:sp>
        <p:nvSpPr>
          <p:cNvPr id="5" name="Rectangle 1"/>
          <p:cNvSpPr>
            <a:spLocks noChangeArrowheads="1"/>
          </p:cNvSpPr>
          <p:nvPr/>
        </p:nvSpPr>
        <p:spPr bwMode="auto">
          <a:xfrm>
            <a:off x="61634" y="4077072"/>
            <a:ext cx="9073008" cy="2685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9044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Послідовними, типовими складовими етапами гібридної війни в Концепції було визначено:</a:t>
            </a:r>
            <a:endParaRPr kumimoji="0" lang="ru-RU" altLang="ru-RU"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1"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інноваційну агресію (кібервійна, економічний тиск, інформаційно-психологічні атаки тощо);</a:t>
            </a:r>
            <a:endParaRPr kumimoji="0" lang="ru-RU" altLang="ru-RU" b="1" i="0" u="none" strike="noStrike" cap="none" normalizeH="0" baseline="0" dirty="0" smtClean="0">
              <a:ln>
                <a:noFill/>
              </a:ln>
              <a:solidFill>
                <a:srgbClr val="3E3E3E"/>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1"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застосування нерегулярних збройних формувань або приватних армій (повстанський, партизанський рух, тероризм);</a:t>
            </a:r>
            <a:endParaRPr kumimoji="0" lang="ru-RU" altLang="ru-RU" b="1" i="0" u="none" strike="noStrike" cap="none" normalizeH="0" baseline="0" dirty="0" smtClean="0">
              <a:ln>
                <a:noFill/>
              </a:ln>
              <a:solidFill>
                <a:srgbClr val="3E3E3E"/>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1"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офіційні військові дії або демонстрація сили (ідентифікована уніформа, зброя, офіційне визнання участі у конфлікті).</a:t>
            </a:r>
            <a:endParaRPr kumimoji="0" lang="ru-RU" altLang="ru-RU"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64535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6557"/>
            <a:ext cx="9144000" cy="6463308"/>
          </a:xfrm>
          <a:prstGeom prst="rect">
            <a:avLst/>
          </a:prstGeom>
        </p:spPr>
        <p:txBody>
          <a:bodyPr wrap="square">
            <a:spAutoFit/>
          </a:bodyPr>
          <a:lstStyle/>
          <a:p>
            <a:pPr algn="just" fontAlgn="base"/>
            <a:r>
              <a:rPr lang="ru-RU" b="1" dirty="0">
                <a:solidFill>
                  <a:srgbClr val="333333"/>
                </a:solidFill>
                <a:latin typeface="Times New Roman" panose="02020603050405020304" pitchFamily="18" charset="0"/>
                <a:cs typeface="Times New Roman" panose="02020603050405020304" pitchFamily="18" charset="0"/>
              </a:rPr>
              <a:t>Перший етап гібридної війни починається з інноваційних агресій, які зазвичай мають прихований характер.</a:t>
            </a:r>
            <a:endParaRPr lang="ru-RU" dirty="0">
              <a:solidFill>
                <a:srgbClr val="333333"/>
              </a:solidFill>
              <a:latin typeface="Times New Roman" panose="02020603050405020304" pitchFamily="18" charset="0"/>
              <a:cs typeface="Times New Roman" panose="02020603050405020304" pitchFamily="18" charset="0"/>
            </a:endParaRPr>
          </a:p>
          <a:p>
            <a:pPr algn="just" fontAlgn="base"/>
            <a:r>
              <a:rPr lang="ru-RU" dirty="0">
                <a:solidFill>
                  <a:srgbClr val="333333"/>
                </a:solidFill>
                <a:latin typeface="Times New Roman" panose="02020603050405020304" pitchFamily="18" charset="0"/>
                <a:cs typeface="Times New Roman" panose="02020603050405020304" pitchFamily="18" charset="0"/>
              </a:rPr>
              <a:t>Аналізуючи перебіг багатьох гібридних конфліктів, інколи доволі складно виявити і тим більш ідентифікувати приховану економічну атаку, яка може бути замаскованою під конкуренцію та боротьбу за лідерство між країнами та транснаціональними корпораціями в окремих секторах або галузях економіки. Так само не завжди можна простежити </a:t>
            </a:r>
            <a:r>
              <a:rPr lang="ru-RU" b="1" dirty="0">
                <a:solidFill>
                  <a:srgbClr val="333333"/>
                </a:solidFill>
                <a:latin typeface="Times New Roman" panose="02020603050405020304" pitchFamily="18" charset="0"/>
                <a:cs typeface="Times New Roman" panose="02020603050405020304" pitchFamily="18" charset="0"/>
              </a:rPr>
              <a:t>акт агресії</a:t>
            </a:r>
            <a:r>
              <a:rPr lang="ru-RU" dirty="0">
                <a:solidFill>
                  <a:srgbClr val="333333"/>
                </a:solidFill>
                <a:latin typeface="Times New Roman" panose="02020603050405020304" pitchFamily="18" charset="0"/>
                <a:cs typeface="Times New Roman" panose="02020603050405020304" pitchFamily="18" charset="0"/>
              </a:rPr>
              <a:t> у просуванні національної культури однієї країни на теренах іншої. Схожа ситуація має місце і в просуванні ЗМІ, які здійснюють боротьбу за цільові аудиторії та зони впливу, що можуть поширюватися на сусідні держави та навіть окремі континенти.</a:t>
            </a:r>
          </a:p>
          <a:p>
            <a:pPr algn="just" fontAlgn="base"/>
            <a:r>
              <a:rPr lang="ru-RU" dirty="0">
                <a:solidFill>
                  <a:srgbClr val="333333"/>
                </a:solidFill>
                <a:latin typeface="Times New Roman" panose="02020603050405020304" pitchFamily="18" charset="0"/>
                <a:cs typeface="Times New Roman" panose="02020603050405020304" pitchFamily="18" charset="0"/>
              </a:rPr>
              <a:t>Навіть у разі можливості відстеження зазначених тенденцій вкрай важко обґрунтувати і довести звинувачення та змусити опонента припинити агресивні дії. До цього залучаються міжнародні третейські інституції, присуди яких виносяться роками та мають нечіткі рішення. Крім того, процедура прийняття рішень такими структурами є доволі тривалою, в той час як гібридні атаки здійснюються швидко.</a:t>
            </a:r>
          </a:p>
          <a:p>
            <a:pPr algn="just" fontAlgn="base"/>
            <a:r>
              <a:rPr lang="ru-RU" b="1" dirty="0">
                <a:solidFill>
                  <a:srgbClr val="333333"/>
                </a:solidFill>
                <a:latin typeface="Times New Roman" panose="02020603050405020304" pitchFamily="18" charset="0"/>
                <a:cs typeface="Times New Roman" panose="02020603050405020304" pitchFamily="18" charset="0"/>
              </a:rPr>
              <a:t>Етап інноваційної агресії іноді може бути розтягненим на роки і десятиліття. Класичним прикладом тому може бути така агресія </a:t>
            </a:r>
            <a:r>
              <a:rPr lang="ru-RU" b="1" dirty="0" smtClean="0">
                <a:solidFill>
                  <a:srgbClr val="333333"/>
                </a:solidFill>
                <a:latin typeface="Times New Roman" panose="02020603050405020304" pitchFamily="18" charset="0"/>
                <a:cs typeface="Times New Roman" panose="02020603050405020304" pitchFamily="18" charset="0"/>
              </a:rPr>
              <a:t>росії </a:t>
            </a:r>
            <a:r>
              <a:rPr lang="ru-RU" b="1" dirty="0">
                <a:solidFill>
                  <a:srgbClr val="333333"/>
                </a:solidFill>
                <a:latin typeface="Times New Roman" panose="02020603050405020304" pitchFamily="18" charset="0"/>
                <a:cs typeface="Times New Roman" panose="02020603050405020304" pitchFamily="18" charset="0"/>
              </a:rPr>
              <a:t>проти України.</a:t>
            </a:r>
            <a:r>
              <a:rPr lang="ru-RU" dirty="0">
                <a:solidFill>
                  <a:srgbClr val="333333"/>
                </a:solidFill>
                <a:latin typeface="Times New Roman" panose="02020603050405020304" pitchFamily="18" charset="0"/>
                <a:cs typeface="Times New Roman" panose="02020603050405020304" pitchFamily="18" charset="0"/>
              </a:rPr>
              <a:t> Типовими ознаками її були газові і торговельні війни, намагання захопити стратегічні підприємства, поширити вплив власних ЗМІ, тиск на політичному рівні в питаннях захисту прав російськомовного населення, просування елементів </a:t>
            </a:r>
            <a:r>
              <a:rPr lang="ru-RU" dirty="0" smtClean="0">
                <a:solidFill>
                  <a:srgbClr val="333333"/>
                </a:solidFill>
                <a:latin typeface="Times New Roman" panose="02020603050405020304" pitchFamily="18" charset="0"/>
                <a:cs typeface="Times New Roman" panose="02020603050405020304" pitchFamily="18" charset="0"/>
              </a:rPr>
              <a:t>кацапської </a:t>
            </a:r>
            <a:r>
              <a:rPr lang="ru-RU" dirty="0">
                <a:solidFill>
                  <a:srgbClr val="333333"/>
                </a:solidFill>
                <a:latin typeface="Times New Roman" panose="02020603050405020304" pitchFamily="18" charset="0"/>
                <a:cs typeface="Times New Roman" panose="02020603050405020304" pitchFamily="18" charset="0"/>
              </a:rPr>
              <a:t>культури (кіно, література, твори мистецтва </a:t>
            </a:r>
            <a:r>
              <a:rPr lang="ru-RU" dirty="0" smtClean="0">
                <a:solidFill>
                  <a:srgbClr val="333333"/>
                </a:solidFill>
                <a:latin typeface="Times New Roman" panose="02020603050405020304" pitchFamily="18" charset="0"/>
                <a:cs typeface="Times New Roman" panose="02020603050405020304" pitchFamily="18" charset="0"/>
              </a:rPr>
              <a:t>тощо).</a:t>
            </a:r>
            <a:endParaRPr lang="ru-RU" dirty="0">
              <a:solidFill>
                <a:srgbClr val="333333"/>
              </a:solidFill>
              <a:latin typeface="Times New Roman" panose="02020603050405020304" pitchFamily="18" charset="0"/>
              <a:cs typeface="Times New Roman" panose="02020603050405020304" pitchFamily="18" charset="0"/>
            </a:endParaRPr>
          </a:p>
          <a:p>
            <a:pPr algn="just" fontAlgn="base"/>
            <a:r>
              <a:rPr lang="ru-RU" dirty="0">
                <a:solidFill>
                  <a:srgbClr val="333333"/>
                </a:solidFill>
                <a:latin typeface="Times New Roman" panose="02020603050405020304" pitchFamily="18" charset="0"/>
                <a:cs typeface="Times New Roman" panose="02020603050405020304" pitchFamily="18" charset="0"/>
              </a:rPr>
              <a:t>Саме на цьому етапі відбувається закладання конкретних масових психологічних установок, які згодом, у моменти переходу конфлікту до відкритої фази, використовують для послаблення сторони, проти якої здійснюється агресія</a:t>
            </a:r>
            <a:r>
              <a:rPr lang="ru-RU" dirty="0">
                <a:solidFill>
                  <a:srgbClr val="333333"/>
                </a:solidFill>
                <a:latin typeface="Proxima Nova"/>
              </a:rPr>
              <a:t>.</a:t>
            </a:r>
            <a:endParaRPr lang="ru-RU" b="0" i="0" dirty="0">
              <a:solidFill>
                <a:srgbClr val="333333"/>
              </a:solidFill>
              <a:effectLst/>
              <a:latin typeface="Proxima Nova"/>
            </a:endParaRPr>
          </a:p>
        </p:txBody>
      </p:sp>
    </p:spTree>
    <p:extLst>
      <p:ext uri="{BB962C8B-B14F-4D97-AF65-F5344CB8AC3E}">
        <p14:creationId xmlns:p14="http://schemas.microsoft.com/office/powerpoint/2010/main" val="2279750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2257" y="2510717"/>
            <a:ext cx="9108504" cy="434728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9044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Другий етап гібридної війни</a:t>
            </a:r>
            <a:r>
              <a:rPr kumimoji="0" lang="ru-RU" altLang="ru-RU"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набуває характеру певної відкритості, коли вже стає зрозумілим, хто є ініціатором агресії, втім, із наведенням доказів в цьому випадку доволі складно, бо атакуюча сторона не розкриває остаточно своїх карт.</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На цьому етапі головними засобами здійснення гібридної агресії є такі:</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створення атмосфери бездуховності, накручування конфліктних ситуацій, знищення авторитету державної влади;</a:t>
            </a:r>
            <a:endParaRPr kumimoji="0" lang="ru-RU" altLang="ru-RU" b="0" i="0" u="none" strike="noStrike" cap="none" normalizeH="0" baseline="0" dirty="0" smtClean="0">
              <a:ln>
                <a:noFill/>
              </a:ln>
              <a:solidFill>
                <a:srgbClr val="3E3E3E"/>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дестабілізація політичної ситуації (конфлікти, репресії, терор);</a:t>
            </a:r>
            <a:endParaRPr kumimoji="0" lang="ru-RU" altLang="ru-RU" b="0" i="0" u="none" strike="noStrike" cap="none" normalizeH="0" baseline="0" dirty="0" smtClean="0">
              <a:ln>
                <a:noFill/>
              </a:ln>
              <a:solidFill>
                <a:srgbClr val="3E3E3E"/>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блокування інформаційної діяльності органів центральної влади та місцевого самоврядування;</a:t>
            </a:r>
            <a:endParaRPr kumimoji="0" lang="ru-RU" altLang="ru-RU" b="0" i="0" u="none" strike="noStrike" cap="none" normalizeH="0" baseline="0" dirty="0" smtClean="0">
              <a:ln>
                <a:noFill/>
              </a:ln>
              <a:solidFill>
                <a:srgbClr val="3E3E3E"/>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підрив авторитету та дискредитація органів державної влади усіх рівнів;</a:t>
            </a:r>
            <a:endParaRPr kumimoji="0" lang="ru-RU" altLang="ru-RU" b="0" i="0" u="none" strike="noStrike" cap="none" normalizeH="0" baseline="0" dirty="0" smtClean="0">
              <a:ln>
                <a:noFill/>
              </a:ln>
              <a:solidFill>
                <a:srgbClr val="3E3E3E"/>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провокування соціальних, політичних, національних, релігійних зіткнень — аж до розв’язання громадянської війни;</a:t>
            </a:r>
            <a:endParaRPr kumimoji="0" lang="ru-RU" altLang="ru-RU" b="0" i="0" u="none" strike="noStrike" cap="none" normalizeH="0" baseline="0" dirty="0" smtClean="0">
              <a:ln>
                <a:noFill/>
              </a:ln>
              <a:solidFill>
                <a:srgbClr val="3E3E3E"/>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ініціювання масових протестних акцій та безладів на вулицях, погромів офіційних установ та громадських структур</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09022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a:latin typeface="Times New Roman" panose="02020603050405020304" pitchFamily="18" charset="0"/>
                <a:cs typeface="Times New Roman" panose="02020603050405020304" pitchFamily="18" charset="0"/>
              </a:rPr>
              <a:t>Правила поводження з інформацією під час війни</a:t>
            </a:r>
            <a:r>
              <a:rPr lang="ru-RU" dirty="0"/>
              <a:t/>
            </a:r>
            <a:br>
              <a:rPr lang="ru-RU" dirty="0"/>
            </a:br>
            <a:endParaRPr lang="ru-RU" dirty="0"/>
          </a:p>
        </p:txBody>
      </p:sp>
      <p:sp>
        <p:nvSpPr>
          <p:cNvPr id="3" name="Объект 2"/>
          <p:cNvSpPr>
            <a:spLocks noGrp="1"/>
          </p:cNvSpPr>
          <p:nvPr>
            <p:ph idx="1"/>
          </p:nvPr>
        </p:nvSpPr>
        <p:spPr>
          <a:xfrm>
            <a:off x="0" y="2735113"/>
            <a:ext cx="8892480" cy="4104456"/>
          </a:xfrm>
        </p:spPr>
        <p:txBody>
          <a:bodyPr>
            <a:normAutofit fontScale="55000" lnSpcReduction="20000"/>
          </a:bodyPr>
          <a:lstStyle/>
          <a:p>
            <a:r>
              <a:rPr lang="ru-RU" sz="2600" b="1" dirty="0">
                <a:latin typeface="Times New Roman" panose="02020603050405020304" pitchFamily="18" charset="0"/>
                <a:cs typeface="Times New Roman" panose="02020603050405020304" pitchFamily="18" charset="0"/>
              </a:rPr>
              <a:t>Тримаймо стрій в інформаційному просторі. Завдання агресора – посіяти паніку, наше – зберігати спокій та не піддаватися на будь-які провокації. </a:t>
            </a:r>
            <a:endParaRPr lang="ru-RU" sz="2600" b="1" dirty="0" smtClean="0">
              <a:latin typeface="Times New Roman" panose="02020603050405020304" pitchFamily="18" charset="0"/>
              <a:cs typeface="Times New Roman" panose="02020603050405020304" pitchFamily="18" charset="0"/>
            </a:endParaRPr>
          </a:p>
          <a:p>
            <a:endParaRPr lang="ru-RU" sz="2600" b="1" dirty="0">
              <a:latin typeface="Times New Roman" panose="02020603050405020304" pitchFamily="18" charset="0"/>
              <a:cs typeface="Times New Roman" panose="02020603050405020304" pitchFamily="18" charset="0"/>
            </a:endParaRPr>
          </a:p>
          <a:p>
            <a:r>
              <a:rPr lang="ru-RU" sz="2600" b="1" dirty="0">
                <a:latin typeface="Times New Roman" panose="02020603050405020304" pitchFamily="18" charset="0"/>
                <a:cs typeface="Times New Roman" panose="02020603050405020304" pitchFamily="18" charset="0"/>
              </a:rPr>
              <a:t>Ось кілька простих правил поводження з інформацією під час війни:</a:t>
            </a:r>
          </a:p>
          <a:p>
            <a:r>
              <a:rPr lang="ru-RU" sz="2600" b="1" i="1" dirty="0" smtClean="0">
                <a:latin typeface="Times New Roman" panose="02020603050405020304" pitchFamily="18" charset="0"/>
                <a:cs typeface="Times New Roman" panose="02020603050405020304" pitchFamily="18" charset="0"/>
              </a:rPr>
              <a:t>1. Споживайте </a:t>
            </a:r>
            <a:r>
              <a:rPr lang="ru-RU" sz="2600" b="1" i="1" dirty="0">
                <a:latin typeface="Times New Roman" panose="02020603050405020304" pitchFamily="18" charset="0"/>
                <a:cs typeface="Times New Roman" panose="02020603050405020304" pitchFamily="18" charset="0"/>
              </a:rPr>
              <a:t>інформацію лише з офіційних джерел</a:t>
            </a:r>
            <a:r>
              <a:rPr lang="ru-RU" sz="2600" b="1" i="1" dirty="0" smtClean="0">
                <a:latin typeface="Times New Roman" panose="02020603050405020304" pitchFamily="18" charset="0"/>
                <a:cs typeface="Times New Roman" panose="02020603050405020304" pitchFamily="18" charset="0"/>
              </a:rPr>
              <a:t>:</a:t>
            </a:r>
          </a:p>
          <a:p>
            <a:r>
              <a:rPr lang="ru-RU" sz="2600" b="1" dirty="0">
                <a:latin typeface="Times New Roman" panose="02020603050405020304" pitchFamily="18" charset="0"/>
                <a:cs typeface="Times New Roman" panose="02020603050405020304" pitchFamily="18" charset="0"/>
              </a:rPr>
              <a:t>Закликаємо користуватися лише перевіреною інформацією з офіційних джерел та не поширювати чутки. Адже більшість брехливих повідомлень – це частина продуманої інформаційної війни проти України. </a:t>
            </a:r>
            <a:endParaRPr lang="ru-RU" sz="2600" dirty="0">
              <a:latin typeface="Times New Roman" panose="02020603050405020304" pitchFamily="18" charset="0"/>
              <a:cs typeface="Times New Roman" panose="02020603050405020304" pitchFamily="18" charset="0"/>
            </a:endParaRPr>
          </a:p>
          <a:p>
            <a:r>
              <a:rPr lang="ru-RU" sz="2600" dirty="0">
                <a:latin typeface="Times New Roman" panose="02020603050405020304" pitchFamily="18" charset="0"/>
                <a:cs typeface="Times New Roman" panose="02020603050405020304" pitchFamily="18" charset="0"/>
              </a:rPr>
              <a:t>Найпоширеніші ФЕЙКИ (за інформацією СБУ):</a:t>
            </a:r>
          </a:p>
          <a:p>
            <a:r>
              <a:rPr lang="ru-RU" sz="2600" dirty="0" smtClean="0">
                <a:latin typeface="Times New Roman" panose="02020603050405020304" pitchFamily="18" charset="0"/>
                <a:cs typeface="Times New Roman" panose="02020603050405020304" pitchFamily="18" charset="0"/>
              </a:rPr>
              <a:t> - Будь-які </a:t>
            </a:r>
            <a:r>
              <a:rPr lang="ru-RU" sz="2600" dirty="0">
                <a:latin typeface="Times New Roman" panose="02020603050405020304" pitchFamily="18" charset="0"/>
                <a:cs typeface="Times New Roman" panose="02020603050405020304" pitchFamily="18" charset="0"/>
              </a:rPr>
              <a:t>заяви про «капітуляцію». Навіть якщо вони супроводжуються змонтованими відео чи фото. Це цілковита фабрикація.</a:t>
            </a:r>
          </a:p>
          <a:p>
            <a:r>
              <a:rPr lang="ru-RU" sz="2600" dirty="0" smtClean="0">
                <a:latin typeface="Times New Roman" panose="02020603050405020304" pitchFamily="18" charset="0"/>
                <a:cs typeface="Times New Roman" panose="02020603050405020304" pitchFamily="18" charset="0"/>
              </a:rPr>
              <a:t> - Повідомлення</a:t>
            </a:r>
            <a:r>
              <a:rPr lang="ru-RU" sz="2600" dirty="0">
                <a:latin typeface="Times New Roman" panose="02020603050405020304" pitchFamily="18" charset="0"/>
                <a:cs typeface="Times New Roman" panose="02020603050405020304" pitchFamily="18" charset="0"/>
              </a:rPr>
              <a:t>, що ніби СБУ вимагає від українців перейти за посиланням, щоб «пройти перевірку». Це посилання схоже на адресу сайту СБУ, але воно фейкове.</a:t>
            </a:r>
          </a:p>
          <a:p>
            <a:r>
              <a:rPr lang="ru-RU" sz="2600" dirty="0" smtClean="0">
                <a:latin typeface="Times New Roman" panose="02020603050405020304" pitchFamily="18" charset="0"/>
                <a:cs typeface="Times New Roman" panose="02020603050405020304" pitchFamily="18" charset="0"/>
              </a:rPr>
              <a:t> - Повідомлення </a:t>
            </a:r>
            <a:r>
              <a:rPr lang="ru-RU" sz="2600" dirty="0">
                <a:latin typeface="Times New Roman" panose="02020603050405020304" pitchFamily="18" charset="0"/>
                <a:cs typeface="Times New Roman" panose="02020603050405020304" pitchFamily="18" charset="0"/>
              </a:rPr>
              <a:t>про те, що всі розмови зараз записуються чи прослуховуються, та про те, що будуть запроваджені «нові  комунікації». Це фейк.</a:t>
            </a:r>
          </a:p>
          <a:p>
            <a:r>
              <a:rPr lang="ru-RU" sz="2600" dirty="0" smtClean="0">
                <a:latin typeface="Times New Roman" panose="02020603050405020304" pitchFamily="18" charset="0"/>
                <a:cs typeface="Times New Roman" panose="02020603050405020304" pitchFamily="18" charset="0"/>
              </a:rPr>
              <a:t> - Чутки </a:t>
            </a:r>
            <a:r>
              <a:rPr lang="ru-RU" sz="2600" dirty="0">
                <a:latin typeface="Times New Roman" panose="02020603050405020304" pitchFamily="18" charset="0"/>
                <a:cs typeface="Times New Roman" panose="02020603050405020304" pitchFamily="18" charset="0"/>
              </a:rPr>
              <a:t>про те, що вночі треба вимкнути всі електроприлади та до нуля знизити споживання електроенергії в оселях. Наче через підключення нашої енергомережі до європейської системи. Це також брехня.</a:t>
            </a:r>
          </a:p>
          <a:p>
            <a:r>
              <a:rPr lang="ru-RU" sz="2600" dirty="0" smtClean="0">
                <a:latin typeface="Times New Roman" panose="02020603050405020304" pitchFamily="18" charset="0"/>
                <a:cs typeface="Times New Roman" panose="02020603050405020304" pitchFamily="18" charset="0"/>
              </a:rPr>
              <a:t> - Масові </a:t>
            </a:r>
            <a:r>
              <a:rPr lang="ru-RU" sz="2600" dirty="0">
                <a:latin typeface="Times New Roman" panose="02020603050405020304" pitchFamily="18" charset="0"/>
                <a:cs typeface="Times New Roman" panose="02020603050405020304" pitchFamily="18" charset="0"/>
              </a:rPr>
              <a:t>повідомлення про нібито наказ Міністерства охорони здоров’я щодо евакуації. Майже завжди такі заяви надходять від окупантів. Вони таким чином формують собі «живий щит», відводячи від себе вогонь.</a:t>
            </a:r>
          </a:p>
          <a:p>
            <a:endParaRPr lang="ru-RU" dirty="0"/>
          </a:p>
        </p:txBody>
      </p:sp>
    </p:spTree>
    <p:extLst>
      <p:ext uri="{BB962C8B-B14F-4D97-AF65-F5344CB8AC3E}">
        <p14:creationId xmlns:p14="http://schemas.microsoft.com/office/powerpoint/2010/main" val="2340087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948690"/>
            <a:ext cx="8856984" cy="5632311"/>
          </a:xfrm>
          <a:prstGeom prst="rect">
            <a:avLst/>
          </a:prstGeom>
        </p:spPr>
        <p:txBody>
          <a:bodyPr wrap="square">
            <a:spAutoFit/>
          </a:bodyPr>
          <a:lstStyle/>
          <a:p>
            <a:pPr>
              <a:buFont typeface="+mj-lt"/>
              <a:buAutoNum type="arabicPeriod" startAt="2"/>
            </a:pPr>
            <a:r>
              <a:rPr lang="ru-RU" b="1" i="1" dirty="0">
                <a:solidFill>
                  <a:srgbClr val="333333"/>
                </a:solidFill>
                <a:latin typeface="Times New Roman" panose="02020603050405020304" pitchFamily="18" charset="0"/>
                <a:cs typeface="Times New Roman" panose="02020603050405020304" pitchFamily="18" charset="0"/>
              </a:rPr>
              <a:t>Не допомагайте ворогу!</a:t>
            </a:r>
            <a:endParaRPr lang="ru-RU" dirty="0">
              <a:solidFill>
                <a:srgbClr val="333333"/>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Не поширюйте інформацію про переміщення українських військ. Ви можете нашкодити тим, хто захищає вас.</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Жодних цифр і термінів щодо кількості військових і техніки.</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Жодних номерів частин, типів військових підрозділів (нічого типу «9 рота», «6 окремий батальйон», «танкова бригада»).</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Жодних бортових номерів або номерних знаків в кадрі навіть на пів секунди.</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Жодних прізвищ офіцерів або відомих блогерів на гарячих точках або на віддалених географічно пунктах – по цьому можна відслідкувати переміщення частин або прив'язувати блогерів до завдань.</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Жодних вказівників населених пунктів з відстанями, дорожніх знаків про річки, туристичні місця, тощо – говоріть про Полтавщину, Харківщину, на крайній випадок – про вже відомі події типу «нафтобаза під Черніговом». </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Не демонструйте знаки ідентифікації – типу пов’язок на руці або позначок на транспорті.</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Не подавайте інформації про скупчення людей будь-де – від вокзалів до трас.</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Не демонструйте місць уражень в той момент, коли це сталося - вас використають як наводчика. Іноді бути першим з показом навіть важливої події – погана ідея.</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Не діліться неперевіреною інформацією про перебіг бойових дій. Такі дані мають лише органи безпеки та оборони України.</a:t>
            </a:r>
            <a:endParaRPr lang="ru-RU"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594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007" y="0"/>
            <a:ext cx="9133993" cy="6740307"/>
          </a:xfrm>
          <a:prstGeom prst="rect">
            <a:avLst/>
          </a:prstGeom>
        </p:spPr>
        <p:txBody>
          <a:bodyPr wrap="square">
            <a:spAutoFit/>
          </a:bodyPr>
          <a:lstStyle/>
          <a:p>
            <a:pPr>
              <a:buFont typeface="+mj-lt"/>
              <a:buAutoNum type="arabicPeriod" startAt="3"/>
            </a:pPr>
            <a:r>
              <a:rPr lang="ru-RU" b="1" i="1" dirty="0">
                <a:solidFill>
                  <a:srgbClr val="333333"/>
                </a:solidFill>
                <a:latin typeface="Times New Roman" panose="02020603050405020304" pitchFamily="18" charset="0"/>
                <a:cs typeface="Times New Roman" panose="02020603050405020304" pitchFamily="18" charset="0"/>
              </a:rPr>
              <a:t>Якщо ви побачили ворожі ДРГ або диверсантів</a:t>
            </a:r>
            <a:endParaRPr lang="ru-RU" dirty="0">
              <a:solidFill>
                <a:srgbClr val="333333"/>
              </a:solidFill>
              <a:latin typeface="Times New Roman" panose="02020603050405020304" pitchFamily="18" charset="0"/>
              <a:cs typeface="Times New Roman" panose="02020603050405020304" pitchFamily="18" charset="0"/>
            </a:endParaRPr>
          </a:p>
          <a:p>
            <a:r>
              <a:rPr lang="ru-RU" dirty="0">
                <a:solidFill>
                  <a:srgbClr val="333333"/>
                </a:solidFill>
                <a:latin typeface="Times New Roman" panose="02020603050405020304" pitchFamily="18" charset="0"/>
                <a:cs typeface="Times New Roman" panose="02020603050405020304" pitchFamily="18" charset="0"/>
              </a:rPr>
              <a:t>Варто звернути увагу, якщо підозрілі особи:</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мають чітко </a:t>
            </a:r>
            <a:r>
              <a:rPr lang="ru-RU" dirty="0" smtClean="0">
                <a:solidFill>
                  <a:srgbClr val="333333"/>
                </a:solidFill>
                <a:latin typeface="Times New Roman" panose="02020603050405020304" pitchFamily="18" charset="0"/>
                <a:cs typeface="Times New Roman" panose="02020603050405020304" pitchFamily="18" charset="0"/>
              </a:rPr>
              <a:t>виражений/характерний кацапський акцент</a:t>
            </a:r>
            <a:r>
              <a:rPr lang="ru-RU" dirty="0">
                <a:solidFill>
                  <a:srgbClr val="333333"/>
                </a:solidFill>
                <a:latin typeface="Times New Roman" panose="02020603050405020304" pitchFamily="18" charset="0"/>
                <a:cs typeface="Times New Roman" panose="02020603050405020304" pitchFamily="18" charset="0"/>
              </a:rPr>
              <a:t>;</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не орієнтуються на місцевості;</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здійснюють </a:t>
            </a:r>
            <a:r>
              <a:rPr lang="ru-RU" dirty="0" smtClean="0">
                <a:solidFill>
                  <a:srgbClr val="333333"/>
                </a:solidFill>
                <a:latin typeface="Times New Roman" panose="02020603050405020304" pitchFamily="18" charset="0"/>
                <a:cs typeface="Times New Roman" panose="02020603050405020304" pitchFamily="18" charset="0"/>
              </a:rPr>
              <a:t>фото/відеофіксацію </a:t>
            </a:r>
            <a:r>
              <a:rPr lang="ru-RU" dirty="0">
                <a:solidFill>
                  <a:srgbClr val="333333"/>
                </a:solidFill>
                <a:latin typeface="Times New Roman" panose="02020603050405020304" pitchFamily="18" charset="0"/>
                <a:cs typeface="Times New Roman" panose="02020603050405020304" pitchFamily="18" charset="0"/>
              </a:rPr>
              <a:t>місцевості;</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ставлять мітки;</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просять мобільний телефон, щоб здійснити дзвінок.</a:t>
            </a:r>
          </a:p>
          <a:p>
            <a:r>
              <a:rPr lang="ru-RU" b="1" dirty="0">
                <a:solidFill>
                  <a:srgbClr val="333333"/>
                </a:solidFill>
                <a:latin typeface="Times New Roman" panose="02020603050405020304" pitchFamily="18" charset="0"/>
                <a:cs typeface="Times New Roman" panose="02020603050405020304" pitchFamily="18" charset="0"/>
              </a:rPr>
              <a:t>Що робити:</a:t>
            </a:r>
            <a:endParaRPr lang="ru-RU" dirty="0">
              <a:solidFill>
                <a:srgbClr val="333333"/>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Запам’ятайте їхні прикмети (одяг, зовнішність, фізичні особливості). </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В жодному разі не робіть фото/відеофіксацію цих людей. Це може бути небезпечно!</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Не показуйте їм документи, не підказуйте дорогу.</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Не давайте телефон для дзвінка, а якщо можливість відмовити відсутня, то зафіксуйте номер, на який вони телефонували.</a:t>
            </a: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Усіма доступними способами інформуйте СБУ про час та місце, де ви бачили імовірних диверсантів, а також їхню кількість, зміст розмови, номери, колір та марки автівок, напрямок руху, прикмети.</a:t>
            </a:r>
          </a:p>
          <a:p>
            <a:r>
              <a:rPr lang="ru-RU" b="1" dirty="0">
                <a:solidFill>
                  <a:srgbClr val="333333"/>
                </a:solidFill>
                <a:latin typeface="Times New Roman" panose="02020603050405020304" pitchFamily="18" charset="0"/>
                <a:cs typeface="Times New Roman" panose="02020603050405020304" pitchFamily="18" charset="0"/>
              </a:rPr>
              <a:t>Одразу повідомляйте:</a:t>
            </a:r>
            <a:endParaRPr lang="ru-RU" dirty="0">
              <a:solidFill>
                <a:srgbClr val="333333"/>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до офіційного чат-бота СБУ або в </a:t>
            </a:r>
            <a:r>
              <a:rPr lang="en-US" u="sng" dirty="0">
                <a:solidFill>
                  <a:srgbClr val="1A77B2"/>
                </a:solidFill>
                <a:latin typeface="Times New Roman" panose="02020603050405020304" pitchFamily="18" charset="0"/>
                <a:cs typeface="Times New Roman" panose="02020603050405020304" pitchFamily="18" charset="0"/>
                <a:hlinkClick r:id="rId2"/>
              </a:rPr>
              <a:t>Telegram</a:t>
            </a:r>
            <a:r>
              <a:rPr lang="en-US" dirty="0">
                <a:solidFill>
                  <a:srgbClr val="333333"/>
                </a:solidFill>
                <a:latin typeface="Times New Roman" panose="02020603050405020304" pitchFamily="18" charset="0"/>
                <a:cs typeface="Times New Roman" panose="02020603050405020304" pitchFamily="18" charset="0"/>
              </a:rPr>
              <a:t> </a:t>
            </a:r>
            <a:r>
              <a:rPr lang="en-US" b="1" dirty="0">
                <a:solidFill>
                  <a:srgbClr val="333333"/>
                </a:solidFill>
                <a:latin typeface="Times New Roman" panose="02020603050405020304" pitchFamily="18" charset="0"/>
                <a:cs typeface="Times New Roman" panose="02020603050405020304" pitchFamily="18" charset="0"/>
              </a:rPr>
              <a:t>@stop_russian_war_bot</a:t>
            </a:r>
            <a:endParaRPr lang="en-US" dirty="0">
              <a:solidFill>
                <a:srgbClr val="333333"/>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на контактні телефони тероборони у вашому регіоні або за телефоном </a:t>
            </a:r>
            <a:r>
              <a:rPr lang="ru-RU" b="1" dirty="0">
                <a:solidFill>
                  <a:srgbClr val="333333"/>
                </a:solidFill>
                <a:latin typeface="Times New Roman" panose="02020603050405020304" pitchFamily="18" charset="0"/>
                <a:cs typeface="Times New Roman" panose="02020603050405020304" pitchFamily="18" charset="0"/>
              </a:rPr>
              <a:t>102</a:t>
            </a:r>
            <a:endParaRPr lang="ru-RU" dirty="0">
              <a:solidFill>
                <a:srgbClr val="333333"/>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dirty="0">
                <a:solidFill>
                  <a:srgbClr val="333333"/>
                </a:solidFill>
                <a:latin typeface="Times New Roman" panose="02020603050405020304" pitchFamily="18" charset="0"/>
                <a:cs typeface="Times New Roman" panose="02020603050405020304" pitchFamily="18" charset="0"/>
              </a:rPr>
              <a:t>Якщо поруч є представники тероборони чи правоохоронців – спробуйте затримати диверсантів. Робити це варто лише у випадку, якщо ви впевнені у своїх силах і маєте численну перевагу над ворогом.</a:t>
            </a:r>
          </a:p>
          <a:p>
            <a:r>
              <a:rPr lang="ru-RU" dirty="0">
                <a:solidFill>
                  <a:srgbClr val="333333"/>
                </a:solidFill>
                <a:latin typeface="Times New Roman" panose="02020603050405020304" pitchFamily="18" charset="0"/>
                <a:cs typeface="Times New Roman" panose="02020603050405020304" pitchFamily="18" charset="0"/>
              </a:rPr>
              <a:t>Віримо Збройним силам України!</a:t>
            </a:r>
          </a:p>
          <a:p>
            <a:r>
              <a:rPr lang="ru-RU" dirty="0">
                <a:solidFill>
                  <a:srgbClr val="333333"/>
                </a:solidFill>
                <a:latin typeface="Times New Roman" panose="02020603050405020304" pitchFamily="18" charset="0"/>
                <a:cs typeface="Times New Roman" panose="02020603050405020304" pitchFamily="18" charset="0"/>
              </a:rPr>
              <a:t>Разом до перемоги!</a:t>
            </a:r>
            <a:endParaRPr lang="ru-RU"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0308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a:latin typeface="Times New Roman" panose="02020603050405020304" pitchFamily="18" charset="0"/>
                <a:cs typeface="Times New Roman" panose="02020603050405020304" pitchFamily="18" charset="0"/>
              </a:rPr>
              <a:t>Цифрові права та цифрова грамотність. </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484784"/>
            <a:ext cx="9143999" cy="5373216"/>
          </a:xfrm>
        </p:spPr>
        <p:txBody>
          <a:bodyPr>
            <a:normAutofit/>
          </a:bodyPr>
          <a:lstStyle/>
          <a:p>
            <a:r>
              <a:rPr lang="ru-RU" sz="1800" b="1" dirty="0">
                <a:latin typeface="Times New Roman" panose="02020603050405020304" pitchFamily="18" charset="0"/>
                <a:cs typeface="Times New Roman" panose="02020603050405020304" pitchFamily="18" charset="0"/>
              </a:rPr>
              <a:t>Цифрова грамотність – навичка, без якої у </a:t>
            </a:r>
            <a:r>
              <a:rPr lang="en-US" sz="1800" b="1" dirty="0">
                <a:latin typeface="Times New Roman" panose="02020603050405020304" pitchFamily="18" charset="0"/>
                <a:cs typeface="Times New Roman" panose="02020603050405020304" pitchFamily="18" charset="0"/>
              </a:rPr>
              <a:t>XXI </a:t>
            </a:r>
            <a:r>
              <a:rPr lang="ru-RU" sz="1800" b="1" dirty="0">
                <a:latin typeface="Times New Roman" panose="02020603050405020304" pitchFamily="18" charset="0"/>
                <a:cs typeface="Times New Roman" panose="02020603050405020304" pitchFamily="18" charset="0"/>
              </a:rPr>
              <a:t>столітті бути неможливо. Реальність вимагає від нас швидкої адаптації, прийняття викликів та бажання вчитися.</a:t>
            </a:r>
            <a:endParaRPr lang="ru-RU" sz="1800" dirty="0">
              <a:latin typeface="Times New Roman" panose="02020603050405020304" pitchFamily="18" charset="0"/>
              <a:cs typeface="Times New Roman" panose="02020603050405020304" pitchFamily="18" charset="0"/>
            </a:endParaRPr>
          </a:p>
          <a:p>
            <a:r>
              <a:rPr lang="ru-RU" sz="1800" b="1" i="1" u="sng" dirty="0">
                <a:latin typeface="Times New Roman" panose="02020603050405020304" pitchFamily="18" charset="0"/>
                <a:cs typeface="Times New Roman" panose="02020603050405020304" pitchFamily="18" charset="0"/>
              </a:rPr>
              <a:t>Загальноєвропейські стандарти викладання</a:t>
            </a:r>
            <a:br>
              <a:rPr lang="ru-RU" sz="1800" b="1" i="1" u="sng" dirty="0">
                <a:latin typeface="Times New Roman" panose="02020603050405020304" pitchFamily="18" charset="0"/>
                <a:cs typeface="Times New Roman" panose="02020603050405020304" pitchFamily="18" charset="0"/>
              </a:rPr>
            </a:br>
            <a:r>
              <a:rPr lang="ru-RU" sz="1800" b="1" i="1" u="sng" dirty="0">
                <a:latin typeface="Times New Roman" panose="02020603050405020304" pitchFamily="18" charset="0"/>
                <a:cs typeface="Times New Roman" panose="02020603050405020304" pitchFamily="18" charset="0"/>
              </a:rPr>
              <a:t>та оцінки цифрової компетентності:</a:t>
            </a:r>
          </a:p>
          <a:p>
            <a:r>
              <a:rPr lang="ru-RU" sz="1800" dirty="0">
                <a:latin typeface="Times New Roman" panose="02020603050405020304" pitchFamily="18" charset="0"/>
                <a:cs typeface="Times New Roman" panose="02020603050405020304" pitchFamily="18" charset="0"/>
              </a:rPr>
              <a:t>Європейські комп’ютерні права (</a:t>
            </a:r>
            <a:r>
              <a:rPr lang="en-US" sz="1800" dirty="0">
                <a:latin typeface="Times New Roman" panose="02020603050405020304" pitchFamily="18" charset="0"/>
                <a:cs typeface="Times New Roman" panose="02020603050405020304" pitchFamily="18" charset="0"/>
              </a:rPr>
              <a:t>ECDL / ICDL). </a:t>
            </a:r>
            <a:r>
              <a:rPr lang="ru-RU" sz="1800" dirty="0">
                <a:latin typeface="Times New Roman" panose="02020603050405020304" pitchFamily="18" charset="0"/>
                <a:cs typeface="Times New Roman" panose="02020603050405020304" pitchFamily="18" charset="0"/>
              </a:rPr>
              <a:t>Сертифікати діють майже в усіх  європейських країнах. Організація акредитує екзаменаційні центри — компанії, школи, неурядові організації, які проводять іспити на основі франчайзингу. Навчальний план складається з 18 модулів на трьох рівнях: базовий, середній та вдосконалений. Міністерство цифрової трансформації вже на зв’язку з цією організацією і шукає потенційні точки співпраці</a:t>
            </a:r>
            <a:r>
              <a:rPr lang="ru-RU" sz="1800" dirty="0" smtClean="0">
                <a:latin typeface="Times New Roman" panose="02020603050405020304" pitchFamily="18" charset="0"/>
                <a:cs typeface="Times New Roman" panose="02020603050405020304" pitchFamily="18" charset="0"/>
              </a:rPr>
              <a:t>.</a:t>
            </a:r>
          </a:p>
          <a:p>
            <a:r>
              <a:rPr lang="ru-RU" sz="1800" dirty="0">
                <a:latin typeface="Times New Roman" panose="02020603050405020304" pitchFamily="18" charset="0"/>
                <a:cs typeface="Times New Roman" panose="02020603050405020304" pitchFamily="18" charset="0"/>
              </a:rPr>
              <a:t>Рамка цифрової компетентності для громадян </a:t>
            </a:r>
            <a:r>
              <a:rPr lang="ru-RU" sz="1800" i="1" dirty="0">
                <a:latin typeface="Times New Roman" panose="02020603050405020304" pitchFamily="18" charset="0"/>
                <a:cs typeface="Times New Roman" panose="02020603050405020304" pitchFamily="18" charset="0"/>
              </a:rPr>
              <a:t>(</a:t>
            </a:r>
            <a:r>
              <a:rPr lang="en-US" sz="1800" i="1" dirty="0">
                <a:latin typeface="Times New Roman" panose="02020603050405020304" pitchFamily="18" charset="0"/>
                <a:cs typeface="Times New Roman" panose="02020603050405020304" pitchFamily="18" charset="0"/>
              </a:rPr>
              <a:t>DigComp). </a:t>
            </a:r>
            <a:r>
              <a:rPr lang="ru-RU" sz="1800" dirty="0">
                <a:latin typeface="Times New Roman" panose="02020603050405020304" pitchFamily="18" charset="0"/>
                <a:cs typeface="Times New Roman" panose="02020603050405020304" pitchFamily="18" charset="0"/>
              </a:rPr>
              <a:t>Створена Об’єднаним дослідницьким центром Єврокомісії. Остання версія цієї рамки передбачає вісім рівнів кваліфікації. Спираючись на неї, буде створено перший </a:t>
            </a:r>
            <a:r>
              <a:rPr lang="ru-RU" sz="1800" b="1" dirty="0">
                <a:latin typeface="Times New Roman" panose="02020603050405020304" pitchFamily="18" charset="0"/>
                <a:cs typeface="Times New Roman" panose="02020603050405020304" pitchFamily="18" charset="0"/>
                <a:hlinkClick r:id="rId2"/>
              </a:rPr>
              <a:t>український</a:t>
            </a:r>
            <a:r>
              <a:rPr lang="ru-RU" sz="1800" dirty="0">
                <a:latin typeface="Times New Roman" panose="02020603050405020304" pitchFamily="18" charset="0"/>
                <a:cs typeface="Times New Roman" panose="02020603050405020304" pitchFamily="18" charset="0"/>
              </a:rPr>
              <a:t> базовий курс цифрової грамотності.</a:t>
            </a:r>
          </a:p>
          <a:p>
            <a:r>
              <a:rPr lang="ru-RU" sz="1800" dirty="0">
                <a:latin typeface="Times New Roman" panose="02020603050405020304" pitchFamily="18" charset="0"/>
                <a:cs typeface="Times New Roman" panose="02020603050405020304" pitchFamily="18" charset="0"/>
              </a:rPr>
              <a:t>Показник цифрової економіки та суспільства (</a:t>
            </a:r>
            <a:r>
              <a:rPr lang="en-US" sz="1800" dirty="0">
                <a:latin typeface="Times New Roman" panose="02020603050405020304" pitchFamily="18" charset="0"/>
                <a:cs typeface="Times New Roman" panose="02020603050405020304" pitchFamily="18" charset="0"/>
              </a:rPr>
              <a:t>DESI). </a:t>
            </a:r>
            <a:r>
              <a:rPr lang="ru-RU" sz="1800" dirty="0">
                <a:latin typeface="Times New Roman" panose="02020603050405020304" pitchFamily="18" charset="0"/>
                <a:cs typeface="Times New Roman" panose="02020603050405020304" pitchFamily="18" charset="0"/>
              </a:rPr>
              <a:t>Дозволяє порівнювати європейські країни за індикатором цифрових навичок. Однак не підходить для сертифікації навичок, навчання чи досліджень.</a:t>
            </a:r>
          </a:p>
          <a:p>
            <a:endParaRPr lang="ru-RU" sz="1800" dirty="0" smtClean="0">
              <a:latin typeface="Times New Roman" panose="02020603050405020304" pitchFamily="18" charset="0"/>
              <a:cs typeface="Times New Roman" panose="02020603050405020304" pitchFamily="18" charset="0"/>
            </a:endParaRPr>
          </a:p>
          <a:p>
            <a:endParaRPr lang="ru-RU" sz="2000" dirty="0"/>
          </a:p>
          <a:p>
            <a:endParaRPr lang="ru-RU" sz="2000"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u-RU"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4879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2420888"/>
            <a:ext cx="8208912" cy="2862322"/>
          </a:xfrm>
          <a:prstGeom prst="rect">
            <a:avLst/>
          </a:prstGeom>
        </p:spPr>
        <p:txBody>
          <a:bodyPr wrap="square">
            <a:spAutoFit/>
          </a:bodyPr>
          <a:lstStyle/>
          <a:p>
            <a:pPr algn="just">
              <a:buFont typeface="Arial" panose="020B0604020202020204" pitchFamily="34" charset="0"/>
              <a:buChar char="•"/>
            </a:pPr>
            <a:r>
              <a:rPr lang="ru-RU" sz="2000" b="1" dirty="0">
                <a:solidFill>
                  <a:srgbClr val="444444"/>
                </a:solidFill>
                <a:latin typeface="Times New Roman" panose="02020603050405020304" pitchFamily="18" charset="0"/>
                <a:cs typeface="Times New Roman" panose="02020603050405020304" pitchFamily="18" charset="0"/>
              </a:rPr>
              <a:t>Європейська сертифікація фахівців з інформатики (</a:t>
            </a:r>
            <a:r>
              <a:rPr lang="en-US" sz="2000" b="1" dirty="0">
                <a:solidFill>
                  <a:srgbClr val="444444"/>
                </a:solidFill>
                <a:latin typeface="Times New Roman" panose="02020603050405020304" pitchFamily="18" charset="0"/>
                <a:cs typeface="Times New Roman" panose="02020603050405020304" pitchFamily="18" charset="0"/>
              </a:rPr>
              <a:t>EUCIP). </a:t>
            </a:r>
            <a:r>
              <a:rPr lang="ru-RU" sz="2000" dirty="0">
                <a:solidFill>
                  <a:srgbClr val="444444"/>
                </a:solidFill>
                <a:latin typeface="Times New Roman" panose="02020603050405020304" pitchFamily="18" charset="0"/>
                <a:cs typeface="Times New Roman" panose="02020603050405020304" pitchFamily="18" charset="0"/>
              </a:rPr>
              <a:t>Спрямована на фахівців з інформатики і використовується навчальними закладами професійної освіти, а також професійними органами з акредитації для розробки та сертифікації навчальних програм.</a:t>
            </a:r>
          </a:p>
          <a:p>
            <a:pPr algn="just">
              <a:buFont typeface="Arial" panose="020B0604020202020204" pitchFamily="34" charset="0"/>
              <a:buChar char="•"/>
            </a:pPr>
            <a:r>
              <a:rPr lang="ru-RU" sz="2000" dirty="0">
                <a:solidFill>
                  <a:srgbClr val="444444"/>
                </a:solidFill>
                <a:latin typeface="Times New Roman" panose="02020603050405020304" pitchFamily="18" charset="0"/>
                <a:cs typeface="Times New Roman" panose="02020603050405020304" pitchFamily="18" charset="0"/>
              </a:rPr>
              <a:t>Рамка електронної компетенції (</a:t>
            </a:r>
            <a:r>
              <a:rPr lang="en-US" sz="2000" dirty="0">
                <a:solidFill>
                  <a:srgbClr val="444444"/>
                </a:solidFill>
                <a:latin typeface="Times New Roman" panose="02020603050405020304" pitchFamily="18" charset="0"/>
                <a:cs typeface="Times New Roman" panose="02020603050405020304" pitchFamily="18" charset="0"/>
              </a:rPr>
              <a:t>eCF). </a:t>
            </a:r>
            <a:r>
              <a:rPr lang="ru-RU" sz="2000" dirty="0">
                <a:solidFill>
                  <a:srgbClr val="444444"/>
                </a:solidFill>
                <a:latin typeface="Times New Roman" panose="02020603050405020304" pitchFamily="18" charset="0"/>
                <a:cs typeface="Times New Roman" panose="02020603050405020304" pitchFamily="18" charset="0"/>
              </a:rPr>
              <a:t>Має статус офіційної європейської норми. Для фахівців у сфері </a:t>
            </a:r>
            <a:r>
              <a:rPr lang="ru-RU" sz="2000" dirty="0" smtClean="0">
                <a:solidFill>
                  <a:srgbClr val="444444"/>
                </a:solidFill>
                <a:latin typeface="Times New Roman" panose="02020603050405020304" pitchFamily="18" charset="0"/>
                <a:cs typeface="Times New Roman" panose="02020603050405020304" pitchFamily="18" charset="0"/>
              </a:rPr>
              <a:t>інформаційно-комунікаційних </a:t>
            </a:r>
            <a:r>
              <a:rPr lang="ru-RU" sz="2000" dirty="0">
                <a:solidFill>
                  <a:srgbClr val="444444"/>
                </a:solidFill>
                <a:latin typeface="Times New Roman" panose="02020603050405020304" pitchFamily="18" charset="0"/>
                <a:cs typeface="Times New Roman" panose="02020603050405020304" pitchFamily="18" charset="0"/>
              </a:rPr>
              <a:t>технологій. Складається з 40 компетенцій, що застосовуються на робочому місці. Підходить для використання транснаціональними корпораціями, малими та середніми підприємствами, навчальними закладами тощо.</a:t>
            </a:r>
            <a:endParaRPr lang="ru-RU" sz="200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9171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276872"/>
            <a:ext cx="8568952" cy="3970318"/>
          </a:xfrm>
          <a:prstGeom prst="rect">
            <a:avLst/>
          </a:prstGeom>
        </p:spPr>
        <p:txBody>
          <a:bodyPr wrap="square">
            <a:spAutoFit/>
          </a:bodyPr>
          <a:lstStyle/>
          <a:p>
            <a:pPr algn="just"/>
            <a:r>
              <a:rPr lang="ru-RU" dirty="0">
                <a:solidFill>
                  <a:srgbClr val="444444"/>
                </a:solidFill>
                <a:latin typeface="Times New Roman" panose="02020603050405020304" pitchFamily="18" charset="0"/>
                <a:cs typeface="Times New Roman" panose="02020603050405020304" pitchFamily="18" charset="0"/>
              </a:rPr>
              <a:t>Натомість в Україні не було жодних досліджень цифрової грамотності на національному рівні. Адже була відсутня комплексна та стратегічна система розвитку цього питання. За цифровізацію відповідали всі та ніхто одночасно. Якість користування цифровим середовищем фактично залишалась поза увагою держави. Європарламент і Рада Європи ще в 2006 році визначили цифрову компетентність як одну з восьми ключових компетенцій, якою має володіти кожен європейський громадянин.</a:t>
            </a:r>
          </a:p>
          <a:p>
            <a:pPr algn="just"/>
            <a:r>
              <a:rPr lang="ru-RU" dirty="0">
                <a:solidFill>
                  <a:srgbClr val="444444"/>
                </a:solidFill>
                <a:latin typeface="Times New Roman" panose="02020603050405020304" pitchFamily="18" charset="0"/>
                <a:cs typeface="Times New Roman" panose="02020603050405020304" pitchFamily="18" charset="0"/>
              </a:rPr>
              <a:t>Відтоді Об’єднаний дослідницький центр Єврокомісії виокремив напрям досліджень </a:t>
            </a:r>
            <a:r>
              <a:rPr lang="ru-RU" b="1" i="1" dirty="0">
                <a:solidFill>
                  <a:srgbClr val="444444"/>
                </a:solidFill>
                <a:latin typeface="Times New Roman" panose="02020603050405020304" pitchFamily="18" charset="0"/>
                <a:cs typeface="Times New Roman" panose="02020603050405020304" pitchFamily="18" charset="0"/>
              </a:rPr>
              <a:t>«Навчання та навички для цифрової епохи» </a:t>
            </a:r>
            <a:r>
              <a:rPr lang="ru-RU" dirty="0">
                <a:solidFill>
                  <a:srgbClr val="444444"/>
                </a:solidFill>
                <a:latin typeface="Times New Roman" panose="02020603050405020304" pitchFamily="18" charset="0"/>
                <a:cs typeface="Times New Roman" panose="02020603050405020304" pitchFamily="18" charset="0"/>
              </a:rPr>
              <a:t>і в рамках цього напряму підготував більше 20 досліджень і більше 100 публікацій. А статистична організація Євростат щорічно збирає та публікує інформацію про цифрову економіку та суспільство, включаючи показники володіння цифровими навичками. І якщо в ЄС 44% громадян не володіють базовими цифровими навичками, то цікаво дізнатися, який показник в Україні.</a:t>
            </a:r>
            <a:endParaRPr lang="ru-RU"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0452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229600" cy="1080120"/>
          </a:xfrm>
        </p:spPr>
        <p:txBody>
          <a:bodyPr>
            <a:normAutofit fontScale="90000"/>
          </a:bodyPr>
          <a:lstStyle/>
          <a:p>
            <a:r>
              <a:rPr lang="ru-RU" sz="3100" b="1" dirty="0">
                <a:latin typeface="Times New Roman" panose="02020603050405020304" pitchFamily="18" charset="0"/>
                <a:cs typeface="Times New Roman" panose="02020603050405020304" pitchFamily="18" charset="0"/>
              </a:rPr>
              <a:t>Цифрова грамотність необхідна кожному через 5 основних причин</a:t>
            </a:r>
            <a:r>
              <a:rPr lang="ru-RU" dirty="0"/>
              <a:t/>
            </a:r>
            <a:br>
              <a:rPr lang="ru-RU" dirty="0"/>
            </a:br>
            <a:endParaRPr lang="ru-RU" dirty="0"/>
          </a:p>
        </p:txBody>
      </p:sp>
      <p:sp>
        <p:nvSpPr>
          <p:cNvPr id="3" name="Объект 2"/>
          <p:cNvSpPr>
            <a:spLocks noGrp="1"/>
          </p:cNvSpPr>
          <p:nvPr>
            <p:ph idx="1"/>
          </p:nvPr>
        </p:nvSpPr>
        <p:spPr>
          <a:xfrm>
            <a:off x="0" y="2636912"/>
            <a:ext cx="9143999" cy="4221088"/>
          </a:xfrm>
        </p:spPr>
        <p:txBody>
          <a:bodyPr>
            <a:normAutofit fontScale="70000" lnSpcReduction="20000"/>
          </a:bodyPr>
          <a:lstStyle/>
          <a:p>
            <a:r>
              <a:rPr lang="ru-RU" b="1" dirty="0" smtClean="0">
                <a:latin typeface="Times New Roman" panose="02020603050405020304" pitchFamily="18" charset="0"/>
                <a:cs typeface="Times New Roman" panose="02020603050405020304" pitchFamily="18" charset="0"/>
              </a:rPr>
              <a:t>1. «Держава </a:t>
            </a:r>
            <a:r>
              <a:rPr lang="ru-RU" b="1" dirty="0">
                <a:latin typeface="Times New Roman" panose="02020603050405020304" pitchFamily="18" charset="0"/>
                <a:cs typeface="Times New Roman" panose="02020603050405020304" pitchFamily="18" charset="0"/>
              </a:rPr>
              <a:t>в смартфоні» та комфортне проживання в країні. Означає велику кількість сервісів онлайн. Більше не треба витрачати свій час на стояння в черзі. </a:t>
            </a:r>
            <a:r>
              <a:rPr lang="ru-RU" b="1" dirty="0" smtClean="0">
                <a:latin typeface="Times New Roman" panose="02020603050405020304" pitchFamily="18" charset="0"/>
                <a:cs typeface="Times New Roman" panose="02020603050405020304" pitchFamily="18" charset="0"/>
              </a:rPr>
              <a:t>Онлайн-послуги </a:t>
            </a:r>
            <a:r>
              <a:rPr lang="ru-RU" b="1" dirty="0">
                <a:latin typeface="Times New Roman" panose="02020603050405020304" pitchFamily="18" charset="0"/>
                <a:cs typeface="Times New Roman" panose="02020603050405020304" pitchFamily="18" charset="0"/>
              </a:rPr>
              <a:t>— це комфорт, зручність, економія часу. Цифрова грамотність необхідна для того, щоб ефективно використовувати всі можливості, які надає держава.</a:t>
            </a:r>
          </a:p>
          <a:p>
            <a:r>
              <a:rPr lang="ru-RU" b="1" dirty="0" smtClean="0">
                <a:latin typeface="Times New Roman" panose="02020603050405020304" pitchFamily="18" charset="0"/>
                <a:cs typeface="Times New Roman" panose="02020603050405020304" pitchFamily="18" charset="0"/>
              </a:rPr>
              <a:t>2. Особистий </a:t>
            </a:r>
            <a:r>
              <a:rPr lang="ru-RU" b="1" dirty="0">
                <a:latin typeface="Times New Roman" panose="02020603050405020304" pitchFamily="18" charset="0"/>
                <a:cs typeface="Times New Roman" panose="02020603050405020304" pitchFamily="18" charset="0"/>
              </a:rPr>
              <a:t>розвиток та вирішення особистих потреб. Завдяки знанням цифрової грамотності дідусі та бабусі отримають можливість частіше спілкуватися з онуками в зручному форматі, знатимуть як легко шукати необхідну інформацію — новини, рецепти, а також зможуть проводити прості </a:t>
            </a:r>
            <a:r>
              <a:rPr lang="ru-RU" b="1" dirty="0" smtClean="0">
                <a:latin typeface="Times New Roman" panose="02020603050405020304" pitchFamily="18" charset="0"/>
                <a:cs typeface="Times New Roman" panose="02020603050405020304" pitchFamily="18" charset="0"/>
              </a:rPr>
              <a:t>онлайн-активності</a:t>
            </a:r>
            <a:r>
              <a:rPr lang="ru-RU" b="1" dirty="0">
                <a:latin typeface="Times New Roman" panose="02020603050405020304" pitchFamily="18" charset="0"/>
                <a:cs typeface="Times New Roman" panose="02020603050405020304" pitchFamily="18" charset="0"/>
              </a:rPr>
              <a:t>. Знатимуть, наприклад, як продати старий диван і купити новий.</a:t>
            </a:r>
          </a:p>
          <a:p>
            <a:r>
              <a:rPr lang="ru-RU" b="1" dirty="0" smtClean="0">
                <a:latin typeface="Times New Roman" panose="02020603050405020304" pitchFamily="18" charset="0"/>
                <a:cs typeface="Times New Roman" panose="02020603050405020304" pitchFamily="18" charset="0"/>
              </a:rPr>
              <a:t>3. Конкурентоспроможність </a:t>
            </a:r>
            <a:r>
              <a:rPr lang="ru-RU" b="1" dirty="0">
                <a:latin typeface="Times New Roman" panose="02020603050405020304" pitchFamily="18" charset="0"/>
                <a:cs typeface="Times New Roman" panose="02020603050405020304" pitchFamily="18" charset="0"/>
              </a:rPr>
              <a:t>на ринку праці. Володіючи цифровою грамотністю, у людини з’являється більше шансів на працевлаштування. Більше шансів на підйом кар’єрними сходами.</a:t>
            </a:r>
          </a:p>
          <a:p>
            <a:r>
              <a:rPr lang="ru-RU" b="1" dirty="0" smtClean="0">
                <a:latin typeface="Times New Roman" panose="02020603050405020304" pitchFamily="18" charset="0"/>
                <a:cs typeface="Times New Roman" panose="02020603050405020304" pitchFamily="18" charset="0"/>
              </a:rPr>
              <a:t>4. Безперервне </a:t>
            </a:r>
            <a:r>
              <a:rPr lang="ru-RU" b="1" dirty="0">
                <a:latin typeface="Times New Roman" panose="02020603050405020304" pitchFamily="18" charset="0"/>
                <a:cs typeface="Times New Roman" panose="02020603050405020304" pitchFamily="18" charset="0"/>
              </a:rPr>
              <a:t>навчання. Завдяки цифровій грамотності, кожен зможе вдосконалювати себе щодня. Проходити </a:t>
            </a:r>
            <a:r>
              <a:rPr lang="ru-RU" b="1" dirty="0" smtClean="0">
                <a:latin typeface="Times New Roman" panose="02020603050405020304" pitchFamily="18" charset="0"/>
                <a:cs typeface="Times New Roman" panose="02020603050405020304" pitchFamily="18" charset="0"/>
              </a:rPr>
              <a:t>онлайн-курси </a:t>
            </a:r>
            <a:r>
              <a:rPr lang="ru-RU" b="1" dirty="0">
                <a:latin typeface="Times New Roman" panose="02020603050405020304" pitchFamily="18" charset="0"/>
                <a:cs typeface="Times New Roman" panose="02020603050405020304" pitchFamily="18" charset="0"/>
              </a:rPr>
              <a:t>і тренінги. Ефективніше вивчати іноземні мови. Поповнювати власні знання, здобувати нові навички. І в 30, і в 50, і в 70 років. Це суперможливість.</a:t>
            </a:r>
          </a:p>
          <a:p>
            <a:r>
              <a:rPr lang="ru-RU" b="1" dirty="0" smtClean="0">
                <a:latin typeface="Times New Roman" panose="02020603050405020304" pitchFamily="18" charset="0"/>
                <a:cs typeface="Times New Roman" panose="02020603050405020304" pitchFamily="18" charset="0"/>
              </a:rPr>
              <a:t>4. Онлайн-безпека</a:t>
            </a:r>
            <a:r>
              <a:rPr lang="ru-RU" b="1" dirty="0">
                <a:latin typeface="Times New Roman" panose="02020603050405020304" pitchFamily="18" charset="0"/>
                <a:cs typeface="Times New Roman" panose="02020603050405020304" pitchFamily="18" charset="0"/>
              </a:rPr>
              <a:t>. Буде розуміння як уберегти свій акаунт та облікові записи від злому зловмисниками, як захиститися від потрапляння вірусів на свій пристрій.</a:t>
            </a:r>
          </a:p>
          <a:p>
            <a:endParaRPr lang="ru-RU" dirty="0"/>
          </a:p>
        </p:txBody>
      </p:sp>
    </p:spTree>
    <p:extLst>
      <p:ext uri="{BB962C8B-B14F-4D97-AF65-F5344CB8AC3E}">
        <p14:creationId xmlns:p14="http://schemas.microsoft.com/office/powerpoint/2010/main" val="670291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2348880"/>
            <a:ext cx="8568951" cy="1584176"/>
          </a:xfrm>
        </p:spPr>
        <p:txBody>
          <a:bodyPr>
            <a:normAutofit fontScale="92500" lnSpcReduction="20000"/>
          </a:bodyPr>
          <a:lstStyle/>
          <a:p>
            <a:pPr algn="ctr"/>
            <a:r>
              <a:rPr lang="uk-UA" sz="2800" b="1" dirty="0" smtClean="0"/>
              <a:t>Указом Президента України № </a:t>
            </a:r>
            <a:r>
              <a:rPr lang="uk-UA" sz="2800" b="1" dirty="0" smtClean="0"/>
              <a:t>2163-</a:t>
            </a:r>
            <a:r>
              <a:rPr lang="tr-TR" sz="2800" b="1" dirty="0" smtClean="0"/>
              <a:t>VIII</a:t>
            </a:r>
            <a:endParaRPr lang="uk-UA" sz="2800" b="1" dirty="0" smtClean="0"/>
          </a:p>
          <a:p>
            <a:pPr algn="ctr"/>
            <a:r>
              <a:rPr lang="uk-UA" sz="2800" b="1" dirty="0"/>
              <a:t>5</a:t>
            </a:r>
            <a:r>
              <a:rPr lang="uk-UA" sz="2800" b="1" dirty="0" smtClean="0"/>
              <a:t> </a:t>
            </a:r>
            <a:r>
              <a:rPr lang="uk-UA" sz="2800" b="1" dirty="0" smtClean="0"/>
              <a:t>жовтня</a:t>
            </a:r>
            <a:r>
              <a:rPr lang="uk-UA" sz="2800" b="1" dirty="0" smtClean="0"/>
              <a:t> 2017 </a:t>
            </a:r>
            <a:r>
              <a:rPr lang="uk-UA" sz="2800" b="1" dirty="0" smtClean="0"/>
              <a:t>року був введений в дію Закон України «Про </a:t>
            </a:r>
            <a:r>
              <a:rPr lang="uk-UA" sz="2800" b="1" dirty="0" smtClean="0"/>
              <a:t>основні засади забезпечення кібербезпеки України». </a:t>
            </a:r>
            <a:endParaRPr lang="uk-UA" sz="2800" b="1" dirty="0"/>
          </a:p>
        </p:txBody>
      </p:sp>
      <p:sp>
        <p:nvSpPr>
          <p:cNvPr id="3" name="Заголовок 2"/>
          <p:cNvSpPr>
            <a:spLocks noGrp="1"/>
          </p:cNvSpPr>
          <p:nvPr>
            <p:ph type="title"/>
          </p:nvPr>
        </p:nvSpPr>
        <p:spPr/>
        <p:txBody>
          <a:bodyPr>
            <a:normAutofit fontScale="90000"/>
          </a:bodyPr>
          <a:lstStyle/>
          <a:p>
            <a:r>
              <a:rPr lang="uk-UA" sz="2800" b="1" dirty="0" smtClean="0"/>
              <a:t>Закон України </a:t>
            </a:r>
            <a:br>
              <a:rPr lang="uk-UA" sz="2800" b="1" dirty="0" smtClean="0"/>
            </a:br>
            <a:r>
              <a:rPr lang="uk-UA" sz="2800" b="1" dirty="0" smtClean="0"/>
              <a:t>«Про основні засади забезпечення кібербезпеки</a:t>
            </a:r>
            <a:br>
              <a:rPr lang="uk-UA" sz="2800" b="1" dirty="0" smtClean="0"/>
            </a:br>
            <a:r>
              <a:rPr lang="uk-UA" sz="2800" b="1" dirty="0" smtClean="0"/>
              <a:t>України»</a:t>
            </a:r>
            <a:endParaRPr lang="uk-UA" sz="2800" b="1" dirty="0"/>
          </a:p>
        </p:txBody>
      </p:sp>
      <p:sp>
        <p:nvSpPr>
          <p:cNvPr id="5" name="Прямоугольник 4"/>
          <p:cNvSpPr/>
          <p:nvPr/>
        </p:nvSpPr>
        <p:spPr>
          <a:xfrm>
            <a:off x="282352" y="4149080"/>
            <a:ext cx="8579296" cy="2397579"/>
          </a:xfrm>
          <a:prstGeom prst="rect">
            <a:avLst/>
          </a:prstGeom>
        </p:spPr>
        <p:txBody>
          <a:bodyPr wrap="square">
            <a:spAutoFit/>
          </a:bodyPr>
          <a:lstStyle/>
          <a:p>
            <a:pPr indent="285750" algn="just">
              <a:lnSpc>
                <a:spcPct val="107000"/>
              </a:lnSpc>
              <a:spcAft>
                <a:spcPts val="750"/>
              </a:spcAft>
            </a:pPr>
            <a:r>
              <a:rPr lang="ru-RU" sz="20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Цей Закон визначає правові та організаційні основи забезпечення захисту життєво важливих інтересів людини і громадянина, суспільства та держави, національних інтересів України у кіберпросторі, основні цілі, напрями та принципи державної політики у сфері кібербезпеки, повноваження державних органів, підприємств, установ, організацій, осіб та громадян у цій сфері, основні засади координації їхньої діяльності із забезпечення кібербезпеки.</a:t>
            </a:r>
            <a:endParaRPr lang="ru-RU"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12648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2060848"/>
            <a:ext cx="9143999" cy="4797152"/>
          </a:xfrm>
        </p:spPr>
        <p:txBody>
          <a:bodyPr>
            <a:normAutofit fontScale="62500" lnSpcReduction="20000"/>
          </a:bodyPr>
          <a:lstStyle/>
          <a:p>
            <a:r>
              <a:rPr lang="ru-RU" b="1" dirty="0">
                <a:latin typeface="Times New Roman" panose="02020603050405020304" pitchFamily="18" charset="0"/>
                <a:cs typeface="Times New Roman" panose="02020603050405020304" pitchFamily="18" charset="0"/>
              </a:rPr>
              <a:t>1.    Ніколи не давайте приватної інформації про себе (прізвище, номер телефону, адресу, номер школи) без дозволу батьків.</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2.    Якщо хтось говорить вам, надсилає вам, або ви самі віднайшли у мережі щось, що бентежить вас, не намагайтеся розібратися в цьому самостійно. Зверніться до батьків або вчителів – вони знають, що треба робити.</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3.    Зустрічі у реальному житті із знайомими по Інтернет-спілкуванню не є дуже гарною ідеєю, оскільки люди можуть бути дуже різними у електронному спілкуванні і при реальній зустрічі. Якщо ж ви все ж хочете зустрітися з ними, повідомте про це батьків, і нехай вони підуть на першу зустріч разом з вами.</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4.    Не відкривайте листи електронної пошти, файли або Web-сторінки, отримані від людей, яких ви реально не знаєте або не довіряєте.</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5.    Нікому не давайте свій пароль, за виключенням дорослих вашої родини.</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6.    Завжди дотримуйтесь сімейних правил </a:t>
            </a:r>
            <a:r>
              <a:rPr lang="ru-RU" b="1" dirty="0" smtClean="0">
                <a:latin typeface="Times New Roman" panose="02020603050405020304" pitchFamily="18" charset="0"/>
                <a:cs typeface="Times New Roman" panose="02020603050405020304" pitchFamily="18" charset="0"/>
              </a:rPr>
              <a:t>Інтернет-безпеки</a:t>
            </a:r>
            <a:r>
              <a:rPr lang="ru-RU" b="1" dirty="0">
                <a:latin typeface="Times New Roman" panose="02020603050405020304" pitchFamily="18" charset="0"/>
                <a:cs typeface="Times New Roman" panose="02020603050405020304" pitchFamily="18" charset="0"/>
              </a:rPr>
              <a:t>: вони розроблені для того, щоб ви почували себе комфортно і безпечно у мережі.</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7.    Ніколи не робіть того, що може коштувати грошей вашій родині, окрім випадків, коли поруч з вами батьки.</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8.    Завжди будьте ввічливими у електронному листуванні, і ваші кореспонденти будуть ввічливими з вами.</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9.    У електронних листах не застосовуйте текст, набраний у ВЕРХНЬОМУ РЕГІСТРІ – це сприймається у мережі як крик, і може прикро вразити вашого співрозмовника.</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10.    Не надсилайте у листі інформації великого обсягу (картинки, фотографії тощо) без попередньої домовленості з вашим співрозмовником.</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11.    Не розсилайте листи з будь-якою інформацією незнайомим людям без їхнього прохання – це сприймається як “спам”, і звичайно засмучує користувачів мережі.</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12.    Завжди поводьтеся у мережі так, як би ви хотіли, щоб поводилися з вами!</a:t>
            </a:r>
            <a:endParaRPr lang="ru-RU" b="1"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ru-RU" sz="2800" b="1" dirty="0">
                <a:latin typeface="Times New Roman" panose="02020603050405020304" pitchFamily="18" charset="0"/>
                <a:cs typeface="Times New Roman" panose="02020603050405020304" pitchFamily="18" charset="0"/>
              </a:rPr>
              <a:t>Користуючись Інтернетом необхідно дотримуватися правил:</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1561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11560" y="3212976"/>
            <a:ext cx="8229600" cy="1252728"/>
          </a:xfrm>
        </p:spPr>
        <p:txBody>
          <a:bodyPr>
            <a:normAutofit/>
          </a:bodyPr>
          <a:lstStyle/>
          <a:p>
            <a:r>
              <a:rPr lang="uk-UA" sz="4800" b="1" dirty="0" smtClean="0">
                <a:solidFill>
                  <a:schemeClr val="tx2">
                    <a:lumMod val="60000"/>
                    <a:lumOff val="40000"/>
                  </a:schemeClr>
                </a:solidFill>
                <a:latin typeface="Times New Roman" panose="02020603050405020304" pitchFamily="18" charset="0"/>
                <a:cs typeface="Times New Roman" panose="02020603050405020304" pitchFamily="18" charset="0"/>
              </a:rPr>
              <a:t>Дякуємо за увагу!</a:t>
            </a:r>
            <a:endParaRPr lang="ru-RU" sz="4800" b="1"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7253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2060848"/>
            <a:ext cx="9036495" cy="4797152"/>
          </a:xfrm>
        </p:spPr>
        <p:txBody>
          <a:bodyPr>
            <a:normAutofit lnSpcReduction="10000"/>
          </a:bodyPr>
          <a:lstStyle/>
          <a:p>
            <a:r>
              <a:rPr lang="ru-RU" b="1" dirty="0">
                <a:latin typeface="Times New Roman" panose="02020603050405020304" pitchFamily="18" charset="0"/>
                <a:cs typeface="Times New Roman" panose="02020603050405020304" pitchFamily="18" charset="0"/>
              </a:rPr>
              <a:t>Під впливом ЗМІ видимий світ перестав бути реальністю, перетворившись на віртуальний, цілком сконструйований світ вигадки, створений професійними технологами. І вже саме сприйняття або споглядання ноною символічного світу, а також використання віртуальних технологій робить людей схожими на віртуальних же персонажів. В епоху інформаційних війн порочне коло замикається: ті, хто займаються інформаційними маніпуляціями, стають першими жертвами цих безкровних операцій і незабаром вже не в змозі відрізнити вигадку від реальності, оскільки брехун повинен вірити в створений ним вимисел. При цьому кожен новий винахід і кожен новий інформаційний фантом викликають в людині щось на зразок культурного шоку, якоюсь сліпоти або блокування свідомості</a:t>
            </a:r>
            <a:r>
              <a:rPr lang="ru-RU" dirty="0"/>
              <a:t>.</a:t>
            </a:r>
            <a:endParaRPr lang="ru-RU" dirty="0"/>
          </a:p>
        </p:txBody>
      </p:sp>
      <p:sp>
        <p:nvSpPr>
          <p:cNvPr id="3" name="Заголовок 2"/>
          <p:cNvSpPr>
            <a:spLocks noGrp="1"/>
          </p:cNvSpPr>
          <p:nvPr>
            <p:ph type="title"/>
          </p:nvPr>
        </p:nvSpPr>
        <p:spPr/>
        <p:txBody>
          <a:bodyPr>
            <a:normAutofit/>
          </a:bodyPr>
          <a:lstStyle/>
          <a:p>
            <a:r>
              <a:rPr lang="uk-UA" sz="2800" b="1" dirty="0" smtClean="0">
                <a:latin typeface="Times New Roman" panose="02020603050405020304" pitchFamily="18" charset="0"/>
                <a:cs typeface="Times New Roman" panose="02020603050405020304" pitchFamily="18" charset="0"/>
              </a:rPr>
              <a:t>Стратегія і тактика інформаційної війни.</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8650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 y="2276872"/>
            <a:ext cx="9143999" cy="4790272"/>
          </a:xfrm>
        </p:spPr>
        <p:txBody>
          <a:bodyPr/>
          <a:lstStyle/>
          <a:p>
            <a:r>
              <a:rPr lang="ru-RU" b="1" dirty="0">
                <a:latin typeface="Times New Roman" panose="02020603050405020304" pitchFamily="18" charset="0"/>
                <a:cs typeface="Times New Roman" panose="02020603050405020304" pitchFamily="18" charset="0"/>
              </a:rPr>
              <a:t>Подібний факт був відомий ще античним філософам, які вважали, що творчий процес супроводжується, крім іншого, особливого роду сліпотою, як було з царем Едіпа, що розгадали загадку Сфінкса. Будь-який інформаційний фантом, заснований на сенсаційності, викликає спочатку ефект загального засліплення новою яскравою ідеєю, що і лежить в основі маніпулятивних технологій інформаційних воєн. З цієї точки зору створення ефективного захисту від інформаційних технологій (контрсуггестии) значною мірою залежить від того, чи вдасться зберегти </a:t>
            </a:r>
            <a:r>
              <a:rPr lang="ru-RU" b="1" i="1" dirty="0">
                <a:solidFill>
                  <a:srgbClr val="FF0000"/>
                </a:solidFill>
                <a:latin typeface="Times New Roman" panose="02020603050405020304" pitchFamily="18" charset="0"/>
                <a:cs typeface="Times New Roman" panose="02020603050405020304" pitchFamily="18" charset="0"/>
              </a:rPr>
              <a:t>рівновагу між всезростаючої міццю інформаційних технологій і здатністю людини до індивідуальних реакцій.</a:t>
            </a: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uk-UA" sz="2800" b="1" dirty="0">
                <a:latin typeface="Times New Roman" panose="02020603050405020304" pitchFamily="18" charset="0"/>
                <a:cs typeface="Times New Roman" panose="02020603050405020304" pitchFamily="18" charset="0"/>
              </a:rPr>
              <a:t>Стратегія і тактика інформаційної війни</a:t>
            </a:r>
            <a:r>
              <a:rPr lang="uk-UA" sz="2800" b="1" dirty="0" smtClean="0">
                <a:latin typeface="Times New Roman" panose="02020603050405020304" pitchFamily="18" charset="0"/>
                <a:cs typeface="Times New Roman" panose="02020603050405020304" pitchFamily="18" charset="0"/>
              </a:rPr>
              <a:t>.</a:t>
            </a:r>
            <a:br>
              <a:rPr lang="uk-UA" sz="2800" b="1" dirty="0" smtClean="0">
                <a:latin typeface="Times New Roman" panose="02020603050405020304" pitchFamily="18" charset="0"/>
                <a:cs typeface="Times New Roman" panose="02020603050405020304" pitchFamily="18" charset="0"/>
              </a:rPr>
            </a:br>
            <a:r>
              <a:rPr lang="uk-UA" sz="1200" b="1" dirty="0" smtClean="0">
                <a:latin typeface="Times New Roman" panose="02020603050405020304" pitchFamily="18" charset="0"/>
                <a:cs typeface="Times New Roman" panose="02020603050405020304" pitchFamily="18" charset="0"/>
              </a:rPr>
              <a:t>(продовження)</a:t>
            </a:r>
            <a:endParaRPr lang="ru-RU" sz="1200" dirty="0"/>
          </a:p>
        </p:txBody>
      </p:sp>
    </p:spTree>
    <p:extLst>
      <p:ext uri="{BB962C8B-B14F-4D97-AF65-F5344CB8AC3E}">
        <p14:creationId xmlns:p14="http://schemas.microsoft.com/office/powerpoint/2010/main" val="1223147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3409" y="1700808"/>
            <a:ext cx="9143999" cy="5266944"/>
          </a:xfrm>
        </p:spPr>
        <p:txBody>
          <a:bodyPr>
            <a:normAutofit/>
          </a:bodyPr>
          <a:lstStyle/>
          <a:p>
            <a:r>
              <a:rPr lang="ru-RU" sz="2000" b="1" dirty="0">
                <a:latin typeface="Times New Roman" panose="02020603050405020304" pitchFamily="18" charset="0"/>
                <a:cs typeface="Times New Roman" panose="02020603050405020304" pitchFamily="18" charset="0"/>
              </a:rPr>
              <a:t>Сучасні теоретики інформаційної війни за аналогією з методом гіпнозу пропонують таку концептуальну схему інформаційного протиборства</a:t>
            </a:r>
            <a:r>
              <a:rPr lang="ru-RU" sz="2000" b="1" dirty="0" smtClean="0">
                <a:latin typeface="Times New Roman" panose="02020603050405020304" pitchFamily="18" charset="0"/>
                <a:cs typeface="Times New Roman" panose="02020603050405020304" pitchFamily="18" charset="0"/>
              </a:rPr>
              <a:t>:</a:t>
            </a:r>
          </a:p>
          <a:p>
            <a:pPr marL="0" indent="0">
              <a:buNone/>
            </a:pPr>
            <a:endParaRPr lang="ru-RU" sz="2000" b="1"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uk-UA" sz="3100" b="1" dirty="0">
                <a:latin typeface="Times New Roman" panose="02020603050405020304" pitchFamily="18" charset="0"/>
                <a:cs typeface="Times New Roman" panose="02020603050405020304" pitchFamily="18" charset="0"/>
              </a:rPr>
              <a:t>Стратегія і тактика інформаційної війни.</a:t>
            </a:r>
            <a:r>
              <a:rPr lang="uk-UA" b="1" dirty="0">
                <a:latin typeface="Times New Roman" panose="02020603050405020304" pitchFamily="18" charset="0"/>
                <a:cs typeface="Times New Roman" panose="02020603050405020304" pitchFamily="18" charset="0"/>
              </a:rPr>
              <a:t/>
            </a:r>
            <a:br>
              <a:rPr lang="uk-UA" b="1" dirty="0">
                <a:latin typeface="Times New Roman" panose="02020603050405020304" pitchFamily="18" charset="0"/>
                <a:cs typeface="Times New Roman" panose="02020603050405020304" pitchFamily="18" charset="0"/>
              </a:rPr>
            </a:br>
            <a:r>
              <a:rPr lang="uk-UA" sz="1200" b="1" dirty="0">
                <a:latin typeface="Times New Roman" panose="02020603050405020304" pitchFamily="18" charset="0"/>
                <a:cs typeface="Times New Roman" panose="02020603050405020304" pitchFamily="18" charset="0"/>
              </a:rPr>
              <a:t>(продовження)</a:t>
            </a:r>
            <a:endParaRPr lang="ru-RU" sz="1200" dirty="0"/>
          </a:p>
        </p:txBody>
      </p:sp>
      <p:sp>
        <p:nvSpPr>
          <p:cNvPr id="4" name="Rectangle 1"/>
          <p:cNvSpPr>
            <a:spLocks noChangeArrowheads="1"/>
          </p:cNvSpPr>
          <p:nvPr/>
        </p:nvSpPr>
        <p:spPr bwMode="auto">
          <a:xfrm>
            <a:off x="0" y="4563996"/>
            <a:ext cx="831641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45498" y="2580460"/>
            <a:ext cx="9143998"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8"/>
            <a:r>
              <a:rPr kumimoji="0" lang="ru-RU" altLang="ru-RU" sz="1600" b="1" i="1" u="none" strike="noStrike" cap="none" normalizeH="0" baseline="0" dirty="0" smtClean="0">
                <a:ln>
                  <a:noFill/>
                </a:ln>
                <a:effectLst/>
                <a:latin typeface="Roboto"/>
              </a:rPr>
              <a:t>1) розслабити суспільство -</a:t>
            </a:r>
            <a:r>
              <a:rPr kumimoji="0" lang="ru-RU" altLang="ru-RU" sz="1600" b="0" i="0" u="none" strike="noStrike" cap="none" normalizeH="0" baseline="0" dirty="0" smtClean="0">
                <a:ln>
                  <a:noFill/>
                </a:ln>
                <a:effectLst/>
                <a:latin typeface="Roboto"/>
              </a:rPr>
              <a:t> вселяти через ЗМІ, що ворогів більше немає і не буде, і для відволікання обговорювати окремі історичні періоди, інтереси окремих малих народностей (мета: суспільство як ціле повинно зникнути в якості об'єкта свідомості);</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600" b="0" i="0" u="none" strike="noStrike" cap="none" normalizeH="0" baseline="0" dirty="0" smtClean="0">
                <a:ln>
                  <a:noFill/>
                </a:ln>
                <a:effectLst/>
                <a:latin typeface="Roboto"/>
              </a:rPr>
              <a:t>2) </a:t>
            </a:r>
            <a:r>
              <a:rPr kumimoji="0" lang="ru-RU" altLang="ru-RU" sz="1600" b="1" i="1" u="none" strike="noStrike" cap="none" normalizeH="0" baseline="0" dirty="0" smtClean="0">
                <a:ln>
                  <a:noFill/>
                </a:ln>
                <a:effectLst/>
                <a:latin typeface="Roboto"/>
              </a:rPr>
              <a:t>змусити суспільство слухати тільки противника,</a:t>
            </a:r>
            <a:r>
              <a:rPr kumimoji="0" lang="ru-RU" altLang="ru-RU" sz="1600" b="0" i="0" u="none" strike="noStrike" cap="none" normalizeH="0" baseline="0" dirty="0" smtClean="0">
                <a:ln>
                  <a:noFill/>
                </a:ln>
                <a:effectLst/>
                <a:latin typeface="Roboto"/>
              </a:rPr>
              <a:t> наприклад через пропаганду його способу життя, виключивши досвід будь-яких інших країн і народів;</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600" b="0" i="0" u="none" strike="noStrike" cap="none" normalizeH="0" baseline="0" dirty="0" smtClean="0">
                <a:ln>
                  <a:noFill/>
                </a:ln>
                <a:effectLst/>
                <a:latin typeface="Roboto"/>
              </a:rPr>
              <a:t>3) </a:t>
            </a:r>
            <a:r>
              <a:rPr kumimoji="0" lang="ru-RU" altLang="ru-RU" sz="1600" b="1" i="1" u="none" strike="noStrike" cap="none" normalizeH="0" baseline="0" dirty="0" smtClean="0">
                <a:ln>
                  <a:noFill/>
                </a:ln>
                <a:effectLst/>
                <a:latin typeface="Roboto"/>
              </a:rPr>
              <a:t>змусити суспільство не розмірковувати над тим, що говорить супротивник,</a:t>
            </a:r>
            <a:r>
              <a:rPr kumimoji="0" lang="ru-RU" altLang="ru-RU" sz="1600" b="0" i="0" u="none" strike="noStrike" cap="none" normalizeH="0" baseline="0" dirty="0" smtClean="0">
                <a:ln>
                  <a:noFill/>
                </a:ln>
                <a:effectLst/>
                <a:latin typeface="Roboto"/>
              </a:rPr>
              <a:t> а для цього виключити з ЗМІ серйозні аналітичні передачі, зробивши акцент на яскравих розважальних шоу;</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600" b="0" i="0" u="none" strike="noStrike" cap="none" normalizeH="0" baseline="0" dirty="0" smtClean="0">
                <a:ln>
                  <a:noFill/>
                </a:ln>
                <a:effectLst/>
                <a:latin typeface="Roboto"/>
              </a:rPr>
              <a:t>4) </a:t>
            </a:r>
            <a:r>
              <a:rPr kumimoji="0" lang="ru-RU" altLang="ru-RU" sz="1600" b="1" i="1" u="none" strike="noStrike" cap="none" normalizeH="0" baseline="0" dirty="0" smtClean="0">
                <a:ln>
                  <a:noFill/>
                </a:ln>
                <a:effectLst/>
                <a:latin typeface="Roboto"/>
              </a:rPr>
              <a:t>зосередити увагу громадськості па якомусь окремому предметі, крім спрямованого маніпуляційного потоку,</a:t>
            </a:r>
            <a:r>
              <a:rPr kumimoji="0" lang="ru-RU" altLang="ru-RU" sz="1600" b="0" i="0" u="none" strike="noStrike" cap="none" normalizeH="0" baseline="0" dirty="0" smtClean="0">
                <a:ln>
                  <a:noFill/>
                </a:ln>
                <a:effectLst/>
                <a:latin typeface="Roboto"/>
              </a:rPr>
              <a:t> наприклад на тероризмі, щоб підсистема захисту, відповідальна за обробку інформації, не виконувала свою функцію і як би розбудовувалася;</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600" b="0" i="0" u="none" strike="noStrike" cap="none" normalizeH="0" baseline="0" dirty="0" smtClean="0">
                <a:ln>
                  <a:noFill/>
                </a:ln>
                <a:effectLst/>
                <a:latin typeface="Roboto"/>
              </a:rPr>
              <a:t>5) </a:t>
            </a:r>
            <a:r>
              <a:rPr kumimoji="0" lang="ru-RU" altLang="ru-RU" sz="1600" b="1" i="1" u="none" strike="noStrike" cap="none" normalizeH="0" baseline="0" dirty="0" smtClean="0">
                <a:ln>
                  <a:noFill/>
                </a:ln>
                <a:effectLst/>
                <a:latin typeface="Roboto"/>
              </a:rPr>
              <a:t>постійно вселяти, що саме суспільство стає все краще і краще,</a:t>
            </a:r>
            <a:r>
              <a:rPr kumimoji="0" lang="ru-RU" altLang="ru-RU" sz="1600" b="0" i="0" u="none" strike="noStrike" cap="none" normalizeH="0" baseline="0" dirty="0" smtClean="0">
                <a:ln>
                  <a:noFill/>
                </a:ln>
                <a:effectLst/>
                <a:latin typeface="Roboto"/>
              </a:rPr>
              <a:t> щоб знизити здатність людей до критичного аналізу.</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Мета подібних маніпуляцій - створення пасивного стану суспільної свідомості, при якому зберігається можливість залежно від інформаційного впливу супротивника.</a:t>
            </a:r>
            <a:endParaRPr kumimoji="0" lang="ru-RU" altLang="ru-RU" sz="1600" b="0" i="0" u="none" strike="noStrike" cap="none" normalizeH="0" baseline="0" dirty="0" smtClean="0">
              <a:ln>
                <a:noFill/>
              </a:ln>
              <a:effectLst/>
            </a:endParaRPr>
          </a:p>
        </p:txBody>
      </p:sp>
    </p:spTree>
    <p:extLst>
      <p:ext uri="{BB962C8B-B14F-4D97-AF65-F5344CB8AC3E}">
        <p14:creationId xmlns:p14="http://schemas.microsoft.com/office/powerpoint/2010/main" val="11279480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5" y="2393504"/>
            <a:ext cx="9036495" cy="4464496"/>
          </a:xfrm>
        </p:spPr>
        <p:txBody>
          <a:bodyPr>
            <a:normAutofit/>
          </a:bodyPr>
          <a:lstStyle/>
          <a:p>
            <a:r>
              <a:rPr lang="ru-RU" sz="2000" b="1" dirty="0">
                <a:latin typeface="Times New Roman" panose="02020603050405020304" pitchFamily="18" charset="0"/>
                <a:cs typeface="Times New Roman" panose="02020603050405020304" pitchFamily="18" charset="0"/>
              </a:rPr>
              <a:t>Питання про те, що являє собою інформаційна зброя, заслуговує окремої уваги. Багато експертів вважають, що </a:t>
            </a:r>
            <a:r>
              <a:rPr lang="ru-RU" sz="2000" b="1" i="1" dirty="0">
                <a:latin typeface="Times New Roman" panose="02020603050405020304" pitchFamily="18" charset="0"/>
                <a:cs typeface="Times New Roman" panose="02020603050405020304" pitchFamily="18" charset="0"/>
              </a:rPr>
              <a:t>інформаційна зброя </a:t>
            </a:r>
            <a:r>
              <a:rPr lang="ru-RU" sz="2000" b="1" i="1" dirty="0" smtClean="0">
                <a:latin typeface="Times New Roman" panose="02020603050405020304" pitchFamily="18" charset="0"/>
                <a:cs typeface="Times New Roman" panose="02020603050405020304" pitchFamily="18" charset="0"/>
              </a:rPr>
              <a:t>:</a:t>
            </a:r>
          </a:p>
          <a:p>
            <a:r>
              <a:rPr lang="ru-RU" sz="2000" b="1" dirty="0">
                <a:latin typeface="Times New Roman" panose="02020603050405020304" pitchFamily="18" charset="0"/>
                <a:cs typeface="Times New Roman" panose="02020603050405020304" pitchFamily="18" charset="0"/>
              </a:rPr>
              <a:t> це кошти спотворення, знищення та розкрадання інформації; </a:t>
            </a:r>
            <a:endParaRPr lang="ru-RU" sz="2000" b="1" dirty="0" smtClean="0">
              <a:latin typeface="Times New Roman" panose="02020603050405020304" pitchFamily="18" charset="0"/>
              <a:cs typeface="Times New Roman" panose="02020603050405020304" pitchFamily="18" charset="0"/>
            </a:endParaRPr>
          </a:p>
          <a:p>
            <a:r>
              <a:rPr lang="ru-RU" sz="2000" b="1" dirty="0" smtClean="0">
                <a:latin typeface="Times New Roman" panose="02020603050405020304" pitchFamily="18" charset="0"/>
                <a:cs typeface="Times New Roman" panose="02020603050405020304" pitchFamily="18" charset="0"/>
              </a:rPr>
              <a:t>засоби </a:t>
            </a:r>
            <a:r>
              <a:rPr lang="ru-RU" sz="2000" b="1" dirty="0">
                <a:latin typeface="Times New Roman" panose="02020603050405020304" pitchFamily="18" charset="0"/>
                <a:cs typeface="Times New Roman" panose="02020603050405020304" pitchFamily="18" charset="0"/>
              </a:rPr>
              <a:t>подолання систем захисту; </a:t>
            </a:r>
            <a:endParaRPr lang="ru-RU" sz="2000" b="1" dirty="0" smtClean="0">
              <a:latin typeface="Times New Roman" panose="02020603050405020304" pitchFamily="18" charset="0"/>
              <a:cs typeface="Times New Roman" panose="02020603050405020304" pitchFamily="18" charset="0"/>
            </a:endParaRPr>
          </a:p>
          <a:p>
            <a:r>
              <a:rPr lang="ru-RU" sz="2000" b="1" dirty="0" smtClean="0">
                <a:latin typeface="Times New Roman" panose="02020603050405020304" pitchFamily="18" charset="0"/>
                <a:cs typeface="Times New Roman" panose="02020603050405020304" pitchFamily="18" charset="0"/>
              </a:rPr>
              <a:t>обмеження </a:t>
            </a:r>
            <a:r>
              <a:rPr lang="ru-RU" sz="2000" b="1" dirty="0">
                <a:latin typeface="Times New Roman" panose="02020603050405020304" pitchFamily="18" charset="0"/>
                <a:cs typeface="Times New Roman" panose="02020603050405020304" pitchFamily="18" charset="0"/>
              </a:rPr>
              <a:t>доступу окремих користувачів; </a:t>
            </a:r>
            <a:endParaRPr lang="ru-RU" sz="2000" b="1" dirty="0" smtClean="0">
              <a:latin typeface="Times New Roman" panose="02020603050405020304" pitchFamily="18" charset="0"/>
              <a:cs typeface="Times New Roman" panose="02020603050405020304" pitchFamily="18" charset="0"/>
            </a:endParaRPr>
          </a:p>
          <a:p>
            <a:r>
              <a:rPr lang="ru-RU" sz="2000" b="1" dirty="0" smtClean="0">
                <a:latin typeface="Times New Roman" panose="02020603050405020304" pitchFamily="18" charset="0"/>
                <a:cs typeface="Times New Roman" panose="02020603050405020304" pitchFamily="18" charset="0"/>
              </a:rPr>
              <a:t>дезорганізації </a:t>
            </a:r>
            <a:r>
              <a:rPr lang="ru-RU" sz="2000" b="1" dirty="0">
                <a:latin typeface="Times New Roman" panose="02020603050405020304" pitchFamily="18" charset="0"/>
                <a:cs typeface="Times New Roman" panose="02020603050405020304" pitchFamily="18" charset="0"/>
              </a:rPr>
              <a:t>дії технічних засобів, комп'ютерних систем. </a:t>
            </a:r>
            <a:endParaRPr lang="ru-RU" sz="2000" b="1" dirty="0" smtClean="0">
              <a:latin typeface="Times New Roman" panose="02020603050405020304" pitchFamily="18" charset="0"/>
              <a:cs typeface="Times New Roman" panose="02020603050405020304" pitchFamily="18" charset="0"/>
            </a:endParaRPr>
          </a:p>
          <a:p>
            <a:r>
              <a:rPr lang="ru-RU" sz="2000" b="1" i="1" dirty="0" smtClean="0">
                <a:latin typeface="Times New Roman" panose="02020603050405020304" pitchFamily="18" charset="0"/>
                <a:cs typeface="Times New Roman" panose="02020603050405020304" pitchFamily="18" charset="0"/>
              </a:rPr>
              <a:t>Атакуючим інструментом інформаційної зброї</a:t>
            </a:r>
            <a:r>
              <a:rPr lang="ru-RU" sz="2000" b="1" dirty="0">
                <a:latin typeface="Times New Roman" panose="02020603050405020304" pitchFamily="18" charset="0"/>
                <a:cs typeface="Times New Roman" panose="02020603050405020304" pitchFamily="18" charset="0"/>
              </a:rPr>
              <a:t> вважають:</a:t>
            </a:r>
          </a:p>
          <a:p>
            <a:r>
              <a:rPr lang="ru-RU" sz="2000" b="1" dirty="0">
                <a:latin typeface="Times New Roman" panose="02020603050405020304" pitchFamily="18" charset="0"/>
                <a:cs typeface="Times New Roman" panose="02020603050405020304" pitchFamily="18" charset="0"/>
              </a:rPr>
              <a:t>- Комп'ютерні віруси;</a:t>
            </a:r>
          </a:p>
          <a:p>
            <a:r>
              <a:rPr lang="ru-RU" sz="2000" b="1" dirty="0">
                <a:latin typeface="Times New Roman" panose="02020603050405020304" pitchFamily="18" charset="0"/>
                <a:cs typeface="Times New Roman" panose="02020603050405020304" pitchFamily="18" charset="0"/>
              </a:rPr>
              <a:t>- Логічні бомби (програмні закладки);</a:t>
            </a:r>
          </a:p>
          <a:p>
            <a:r>
              <a:rPr lang="ru-RU" sz="2000" b="1" dirty="0">
                <a:latin typeface="Times New Roman" panose="02020603050405020304" pitchFamily="18" charset="0"/>
                <a:cs typeface="Times New Roman" panose="02020603050405020304" pitchFamily="18" charset="0"/>
              </a:rPr>
              <a:t>- Кошти придушення інформаційного обміну і фальсифікації інформації;</a:t>
            </a:r>
          </a:p>
          <a:p>
            <a:r>
              <a:rPr lang="ru-RU" sz="2000" b="1" dirty="0">
                <a:latin typeface="Times New Roman" panose="02020603050405020304" pitchFamily="18" charset="0"/>
                <a:cs typeface="Times New Roman" panose="02020603050405020304" pitchFamily="18" charset="0"/>
              </a:rPr>
              <a:t>- Засоби нейтралізації текстових програм;</a:t>
            </a:r>
          </a:p>
          <a:p>
            <a:r>
              <a:rPr lang="ru-RU" sz="2000" b="1" dirty="0">
                <a:latin typeface="Times New Roman" panose="02020603050405020304" pitchFamily="18" charset="0"/>
                <a:cs typeface="Times New Roman" panose="02020603050405020304" pitchFamily="18" charset="0"/>
              </a:rPr>
              <a:t>- Різного роду помилки, свідомо вводяться в програмне забезпечення.</a:t>
            </a:r>
          </a:p>
        </p:txBody>
      </p:sp>
      <p:sp>
        <p:nvSpPr>
          <p:cNvPr id="3" name="Заголовок 2"/>
          <p:cNvSpPr>
            <a:spLocks noGrp="1"/>
          </p:cNvSpPr>
          <p:nvPr>
            <p:ph type="title"/>
          </p:nvPr>
        </p:nvSpPr>
        <p:spPr/>
        <p:txBody>
          <a:bodyPr>
            <a:normAutofit/>
          </a:bodyPr>
          <a:lstStyle/>
          <a:p>
            <a:r>
              <a:rPr lang="uk-UA" sz="2800" b="1" dirty="0" smtClean="0">
                <a:latin typeface="Times New Roman" panose="02020603050405020304" pitchFamily="18" charset="0"/>
                <a:cs typeface="Times New Roman" panose="02020603050405020304" pitchFamily="18" charset="0"/>
              </a:rPr>
              <a:t>Інформаційна зброя: «війна ікон».</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6391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5" y="3041576"/>
            <a:ext cx="9036495" cy="3816424"/>
          </a:xfrm>
        </p:spPr>
        <p:txBody>
          <a:bodyPr/>
          <a:lstStyle/>
          <a:p>
            <a:r>
              <a:rPr lang="ru-RU" dirty="0"/>
              <a:t> </a:t>
            </a:r>
            <a:r>
              <a:rPr lang="ru-RU" sz="2000" b="1" dirty="0">
                <a:latin typeface="Times New Roman" panose="02020603050405020304" pitchFamily="18" charset="0"/>
                <a:cs typeface="Times New Roman" panose="02020603050405020304" pitchFamily="18" charset="0"/>
              </a:rPr>
              <a:t>захищеність життєво важливих інтересів людини і громадянина, суспільства та держави під час використання кіберпростору, за якої забезпечуються сталий розвиток інформаційного суспільства та цифрового комунікативного середовища, своєчасне виявлення, запобігання і нейтралізація реальних і потенційних загроз національній безпеці України у кіберпросторі</a:t>
            </a:r>
            <a:endParaRPr lang="ru-RU" sz="2000" b="1"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uk-UA" sz="2800" b="1" dirty="0" smtClean="0">
                <a:latin typeface="Times New Roman" panose="02020603050405020304" pitchFamily="18" charset="0"/>
                <a:cs typeface="Times New Roman" panose="02020603050405020304" pitchFamily="18" charset="0"/>
              </a:rPr>
              <a:t>Кібербезпека </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7748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530225" y="620688"/>
            <a:ext cx="8229600" cy="1002440"/>
          </a:xfrm>
        </p:spPr>
        <p:txBody>
          <a:bodyPr>
            <a:normAutofit fontScale="90000"/>
          </a:bodyPr>
          <a:lstStyle/>
          <a:p>
            <a:r>
              <a:rPr lang="ru-RU" sz="2000" b="1" dirty="0">
                <a:latin typeface="Times New Roman" panose="02020603050405020304" pitchFamily="18" charset="0"/>
                <a:cs typeface="Times New Roman" panose="02020603050405020304" pitchFamily="18" charset="0"/>
              </a:rPr>
              <a:t>К</a:t>
            </a:r>
            <a:r>
              <a:rPr lang="ru-RU" sz="2000" b="1" dirty="0" smtClean="0">
                <a:latin typeface="Times New Roman" panose="02020603050405020304" pitchFamily="18" charset="0"/>
                <a:cs typeface="Times New Roman" panose="02020603050405020304" pitchFamily="18" charset="0"/>
              </a:rPr>
              <a:t>ібероборона </a:t>
            </a:r>
            <a:r>
              <a:rPr lang="ru-RU" sz="2000" b="1" dirty="0">
                <a:latin typeface="Times New Roman" panose="02020603050405020304" pitchFamily="18" charset="0"/>
                <a:cs typeface="Times New Roman" panose="02020603050405020304" pitchFamily="18" charset="0"/>
              </a:rPr>
              <a:t>- сукупність політичних, економічних, соціальних, військових, наукових, </a:t>
            </a:r>
            <a:r>
              <a:rPr lang="ru-RU" sz="2000" b="1" dirty="0" smtClean="0">
                <a:latin typeface="Times New Roman" panose="02020603050405020304" pitchFamily="18" charset="0"/>
                <a:cs typeface="Times New Roman" panose="02020603050405020304" pitchFamily="18" charset="0"/>
              </a:rPr>
              <a:t>науково-технічних</a:t>
            </a:r>
            <a:r>
              <a:rPr lang="ru-RU" sz="2000" b="1" dirty="0">
                <a:latin typeface="Times New Roman" panose="02020603050405020304" pitchFamily="18" charset="0"/>
                <a:cs typeface="Times New Roman" panose="02020603050405020304" pitchFamily="18" charset="0"/>
              </a:rPr>
              <a:t>, інформаційних, правових, організаційних та інших заходів, які здійснюються в кіберпросторі та спрямовані на забезпечення захисту суверенітету та обороноздатності держави, запобігання виникненню збройного конфлікту та відсіч збройній агресії;</a:t>
            </a:r>
            <a:r>
              <a:rPr lang="ru-RU" sz="2000" dirty="0"/>
              <a:t/>
            </a:r>
            <a:br>
              <a:rPr lang="ru-RU" sz="2000" dirty="0"/>
            </a:br>
            <a:endParaRPr lang="ru-RU" sz="2000" b="1" dirty="0">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idx="1"/>
          </p:nvPr>
        </p:nvSpPr>
        <p:spPr>
          <a:xfrm>
            <a:off x="819842" y="1736123"/>
            <a:ext cx="3822192" cy="639762"/>
          </a:xfrm>
        </p:spPr>
        <p:txBody>
          <a:bodyPr>
            <a:normAutofit/>
          </a:bodyPr>
          <a:lstStyle/>
          <a:p>
            <a:r>
              <a:rPr lang="uk-UA" sz="2000" b="1" dirty="0" smtClean="0">
                <a:latin typeface="Times New Roman" panose="02020603050405020304" pitchFamily="18" charset="0"/>
                <a:cs typeface="Times New Roman" panose="02020603050405020304" pitchFamily="18" charset="0"/>
              </a:rPr>
              <a:t>Кібератака </a:t>
            </a:r>
            <a:endParaRPr lang="ru-RU" sz="2000" b="1"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sz="half" idx="2"/>
          </p:nvPr>
        </p:nvSpPr>
        <p:spPr>
          <a:xfrm>
            <a:off x="181516" y="2547082"/>
            <a:ext cx="4390514" cy="4310918"/>
          </a:xfrm>
        </p:spPr>
        <p:txBody>
          <a:bodyPr>
            <a:noAutofit/>
          </a:bodyPr>
          <a:lstStyle/>
          <a:p>
            <a:r>
              <a:rPr lang="ru-RU" sz="1400" b="1" dirty="0">
                <a:latin typeface="Times New Roman" panose="02020603050405020304" pitchFamily="18" charset="0"/>
                <a:cs typeface="Times New Roman" panose="02020603050405020304" pitchFamily="18" charset="0"/>
              </a:rPr>
              <a:t>спрямовані (навмисні) дії в кіберпросторі, які здійснюються за допомогою засобів електронних комунікацій (включаючи інформаційно-комунікаційні технології, програмні, програмно-апаратні засоби, інші технічні та технологічні засоби і обладнання) та спрямовані на досягнення однієї або сукупності таких цілей: порушення конфіденційності, цілісності, доступності електронних інформаційних ресурсів, що обробляються (передаються, зберігаються) в комунікаційних та/або технологічних системах, отримання несанкціонованого доступу до таких ресурсів; порушення безпеки, сталого, надійного та штатного режиму функціонування комунікаційних та/або технологічних систем; використання комунікаційної системи, її ресурсів та засобів електронних комунікацій для здійснення кібератак на інші об’єкти кіберзахисту</a:t>
            </a:r>
            <a:endParaRPr lang="ru-RU" sz="1400" b="1" dirty="0">
              <a:latin typeface="Times New Roman" panose="02020603050405020304" pitchFamily="18" charset="0"/>
              <a:cs typeface="Times New Roman" panose="02020603050405020304" pitchFamily="18" charset="0"/>
            </a:endParaRPr>
          </a:p>
        </p:txBody>
      </p:sp>
      <p:sp>
        <p:nvSpPr>
          <p:cNvPr id="7" name="Текст 6"/>
          <p:cNvSpPr>
            <a:spLocks noGrp="1"/>
          </p:cNvSpPr>
          <p:nvPr>
            <p:ph type="body" sz="quarter" idx="3"/>
          </p:nvPr>
        </p:nvSpPr>
        <p:spPr>
          <a:xfrm>
            <a:off x="4788024" y="1734003"/>
            <a:ext cx="3822192" cy="639762"/>
          </a:xfrm>
        </p:spPr>
        <p:txBody>
          <a:bodyPr>
            <a:normAutofit/>
          </a:bodyPr>
          <a:lstStyle/>
          <a:p>
            <a:r>
              <a:rPr lang="uk-UA" sz="2000" b="1" dirty="0" smtClean="0">
                <a:latin typeface="Times New Roman" panose="02020603050405020304" pitchFamily="18" charset="0"/>
                <a:cs typeface="Times New Roman" panose="02020603050405020304" pitchFamily="18" charset="0"/>
              </a:rPr>
              <a:t>Кіберзагроза </a:t>
            </a:r>
            <a:endParaRPr lang="ru-RU" sz="2000" b="1" dirty="0">
              <a:latin typeface="Times New Roman" panose="02020603050405020304" pitchFamily="18" charset="0"/>
              <a:cs typeface="Times New Roman" panose="02020603050405020304" pitchFamily="18" charset="0"/>
            </a:endParaRPr>
          </a:p>
        </p:txBody>
      </p:sp>
      <p:sp>
        <p:nvSpPr>
          <p:cNvPr id="8" name="Объект 7"/>
          <p:cNvSpPr>
            <a:spLocks noGrp="1"/>
          </p:cNvSpPr>
          <p:nvPr>
            <p:ph sz="quarter" idx="4"/>
          </p:nvPr>
        </p:nvSpPr>
        <p:spPr>
          <a:xfrm>
            <a:off x="4971079" y="3140968"/>
            <a:ext cx="3822192" cy="2697163"/>
          </a:xfrm>
        </p:spPr>
        <p:txBody>
          <a:bodyPr>
            <a:normAutofit/>
          </a:bodyPr>
          <a:lstStyle/>
          <a:p>
            <a:r>
              <a:rPr lang="ru-RU" sz="1400" b="1" dirty="0">
                <a:latin typeface="Times New Roman" panose="02020603050405020304" pitchFamily="18" charset="0"/>
                <a:cs typeface="Times New Roman" panose="02020603050405020304" pitchFamily="18" charset="0"/>
              </a:rPr>
              <a:t>наявні та потенційно можливі явища і чинники, що створюють небезпеку життєво важливим національним інтересам України у кіберпросторі, справляють негативний вплив на стан кібербезпеки держави, кібербезпеку та кіберзахист її об’єктів</a:t>
            </a:r>
            <a:endParaRPr lang="ru-RU"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2589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Объект 8"/>
          <p:cNvPicPr>
            <a:picLocks noGrp="1" noChangeAspect="1"/>
          </p:cNvPicPr>
          <p:nvPr>
            <p:ph idx="1"/>
          </p:nvPr>
        </p:nvPicPr>
        <p:blipFill>
          <a:blip r:embed="rId2"/>
          <a:stretch>
            <a:fillRect/>
          </a:stretch>
        </p:blipFill>
        <p:spPr>
          <a:xfrm>
            <a:off x="1738362" y="1453343"/>
            <a:ext cx="5667275" cy="5375056"/>
          </a:xfrm>
          <a:prstGeom prst="rect">
            <a:avLst/>
          </a:prstGeom>
        </p:spPr>
      </p:pic>
      <p:sp>
        <p:nvSpPr>
          <p:cNvPr id="7" name="Заголовок 6"/>
          <p:cNvSpPr>
            <a:spLocks noGrp="1"/>
          </p:cNvSpPr>
          <p:nvPr>
            <p:ph type="title"/>
          </p:nvPr>
        </p:nvSpPr>
        <p:spPr/>
        <p:txBody>
          <a:bodyPr>
            <a:normAutofit/>
          </a:bodyPr>
          <a:lstStyle/>
          <a:p>
            <a:r>
              <a:rPr lang="uk-UA" sz="2800" b="1" dirty="0">
                <a:latin typeface="Times New Roman" panose="02020603050405020304" pitchFamily="18" charset="0"/>
                <a:cs typeface="Times New Roman" panose="02020603050405020304" pitchFamily="18" charset="0"/>
              </a:rPr>
              <a:t>Сучасні інноваційні засоби ведення гібридних </a:t>
            </a:r>
            <a:r>
              <a:rPr lang="uk-UA" sz="2800" b="1" dirty="0" smtClean="0">
                <a:latin typeface="Times New Roman" panose="02020603050405020304" pitchFamily="18" charset="0"/>
                <a:cs typeface="Times New Roman" panose="02020603050405020304" pitchFamily="18" charset="0"/>
              </a:rPr>
              <a:t>війн (кацапське бачення)</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24043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420</TotalTime>
  <Words>1317</Words>
  <Application>Microsoft Office PowerPoint</Application>
  <PresentationFormat>Экран (4:3)</PresentationFormat>
  <Paragraphs>120</Paragraphs>
  <Slides>21</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21</vt:i4>
      </vt:variant>
    </vt:vector>
  </HeadingPairs>
  <TitlesOfParts>
    <vt:vector size="29" baseType="lpstr">
      <vt:lpstr>Arial</vt:lpstr>
      <vt:lpstr>Calibri</vt:lpstr>
      <vt:lpstr>Candara</vt:lpstr>
      <vt:lpstr>Proxima Nova</vt:lpstr>
      <vt:lpstr>Roboto</vt:lpstr>
      <vt:lpstr>Symbol</vt:lpstr>
      <vt:lpstr>Times New Roman</vt:lpstr>
      <vt:lpstr>Волна</vt:lpstr>
      <vt:lpstr>Розділ 1. Основи національної безпеки України</vt:lpstr>
      <vt:lpstr>Закон України  «Про основні засади забезпечення кібербезпеки України»</vt:lpstr>
      <vt:lpstr>Стратегія і тактика інформаційної війни.</vt:lpstr>
      <vt:lpstr>Стратегія і тактика інформаційної війни. (продовження)</vt:lpstr>
      <vt:lpstr>Стратегія і тактика інформаційної війни. (продовження)</vt:lpstr>
      <vt:lpstr>Інформаційна зброя: «війна ікон».</vt:lpstr>
      <vt:lpstr>Кібербезпека </vt:lpstr>
      <vt:lpstr>Кібероборона - сукупність політичних, економічних, соціальних, військових, наукових, науково-технічних, інформаційних, правових, організаційних та інших заходів, які здійснюються в кіберпросторі та спрямовані на забезпечення захисту суверенітету та обороноздатності держави, запобігання виникненню збройного конфлікту та відсіч збройній агресії; </vt:lpstr>
      <vt:lpstr>Сучасні інноваційні засоби ведення гібридних війн (кацапське бачення)</vt:lpstr>
      <vt:lpstr>Презентация PowerPoint</vt:lpstr>
      <vt:lpstr>Презентация PowerPoint</vt:lpstr>
      <vt:lpstr>Презентация PowerPoint</vt:lpstr>
      <vt:lpstr>Правила поводження з інформацією під час війни </vt:lpstr>
      <vt:lpstr>Презентация PowerPoint</vt:lpstr>
      <vt:lpstr>Презентация PowerPoint</vt:lpstr>
      <vt:lpstr>Цифрові права та цифрова грамотність. </vt:lpstr>
      <vt:lpstr>Презентация PowerPoint</vt:lpstr>
      <vt:lpstr>Презентация PowerPoint</vt:lpstr>
      <vt:lpstr>Цифрова грамотність необхідна кожному через 5 основних причин </vt:lpstr>
      <vt:lpstr>Користуючись Інтернетом необхідно дотримуватися правил:</vt:lpstr>
      <vt:lpstr>Дякуємо за увагу!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Розділ 1. Основи національної безпеки України</dc:title>
  <dc:creator>Геннадий</dc:creator>
  <cp:lastModifiedBy>User</cp:lastModifiedBy>
  <cp:revision>39</cp:revision>
  <dcterms:created xsi:type="dcterms:W3CDTF">2018-08-25T12:33:27Z</dcterms:created>
  <dcterms:modified xsi:type="dcterms:W3CDTF">2022-08-19T16:45:33Z</dcterms:modified>
</cp:coreProperties>
</file>