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3"/>
  </p:notesMasterIdLst>
  <p:sldIdLst>
    <p:sldId id="302" r:id="rId3"/>
    <p:sldId id="393" r:id="rId4"/>
    <p:sldId id="382" r:id="rId5"/>
    <p:sldId id="386" r:id="rId6"/>
    <p:sldId id="387" r:id="rId7"/>
    <p:sldId id="395" r:id="rId8"/>
    <p:sldId id="397" r:id="rId9"/>
    <p:sldId id="398" r:id="rId10"/>
    <p:sldId id="376" r:id="rId11"/>
    <p:sldId id="388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FFC000"/>
    <a:srgbClr val="FFFF00"/>
    <a:srgbClr val="7F3F98"/>
    <a:srgbClr val="E8E3DE"/>
    <a:srgbClr val="C4DD7D"/>
    <a:srgbClr val="F59494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ий стиль 2 –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3" autoAdjust="0"/>
    <p:restoredTop sz="94652" autoAdjust="0"/>
  </p:normalViewPr>
  <p:slideViewPr>
    <p:cSldViewPr>
      <p:cViewPr varScale="1">
        <p:scale>
          <a:sx n="83" d="100"/>
          <a:sy n="83" d="100"/>
        </p:scale>
        <p:origin x="-16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3177A-59B0-4901-9FCF-68C90E57317E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1B581221-198E-425E-8C7C-ED3F6868F1AE}">
      <dgm:prSet phldrT="[Текст]"/>
      <dgm:spPr/>
      <dgm:t>
        <a:bodyPr/>
        <a:lstStyle/>
        <a:p>
          <a:r>
            <a:rPr lang="uk-UA" dirty="0" smtClean="0"/>
            <a:t>Зростання чисельності роду племені</a:t>
          </a:r>
          <a:endParaRPr lang="ru-RU" dirty="0"/>
        </a:p>
      </dgm:t>
    </dgm:pt>
    <dgm:pt modelId="{73A066E9-096B-46E6-A8B6-F816F67CE4C3}" type="parTrans" cxnId="{64A19F70-F7B5-46CA-B3FE-C276FB658411}">
      <dgm:prSet/>
      <dgm:spPr/>
    </dgm:pt>
    <dgm:pt modelId="{4FE78EC6-AA7E-45E4-ABE9-7AC2DC161B3C}" type="sibTrans" cxnId="{64A19F70-F7B5-46CA-B3FE-C276FB658411}">
      <dgm:prSet/>
      <dgm:spPr/>
    </dgm:pt>
    <dgm:pt modelId="{7BED8854-913F-41D4-A2CB-9E69EEE70A30}">
      <dgm:prSet phldrT="[Текст]"/>
      <dgm:spPr/>
      <dgm:t>
        <a:bodyPr/>
        <a:lstStyle/>
        <a:p>
          <a:r>
            <a:rPr lang="uk-UA" dirty="0" smtClean="0"/>
            <a:t>Виснаження природних ресурсів</a:t>
          </a:r>
          <a:endParaRPr lang="ru-RU" dirty="0"/>
        </a:p>
      </dgm:t>
    </dgm:pt>
    <dgm:pt modelId="{56F6396E-44A1-48B1-AA47-431811F6226C}" type="parTrans" cxnId="{474C84AB-B86C-45D1-9396-8BAD8F19DEA5}">
      <dgm:prSet/>
      <dgm:spPr/>
    </dgm:pt>
    <dgm:pt modelId="{5B154D7A-62E7-4EAB-9BCA-FAC3616BD04E}" type="sibTrans" cxnId="{474C84AB-B86C-45D1-9396-8BAD8F19DEA5}">
      <dgm:prSet/>
      <dgm:spPr/>
    </dgm:pt>
    <dgm:pt modelId="{7EB1D7BD-2D10-4D2D-B94A-FEC1A9404189}">
      <dgm:prSet phldrT="[Текст]"/>
      <dgm:spPr/>
      <dgm:t>
        <a:bodyPr/>
        <a:lstStyle/>
        <a:p>
          <a:r>
            <a:rPr lang="uk-UA" dirty="0" smtClean="0"/>
            <a:t>Удосконалення знарядь праці</a:t>
          </a:r>
        </a:p>
        <a:p>
          <a:r>
            <a:rPr lang="uk-UA" dirty="0" smtClean="0"/>
            <a:t>Вирощування їстівних рослин</a:t>
          </a:r>
        </a:p>
        <a:p>
          <a:r>
            <a:rPr lang="uk-UA" dirty="0" smtClean="0"/>
            <a:t>Одомашнення диких тварин</a:t>
          </a:r>
          <a:endParaRPr lang="ru-RU" dirty="0"/>
        </a:p>
      </dgm:t>
    </dgm:pt>
    <dgm:pt modelId="{0D66C309-E82D-49AD-8589-AD8F4FF72F87}" type="parTrans" cxnId="{BD4EFAF2-433B-4940-9F30-BFC2D2D2E974}">
      <dgm:prSet/>
      <dgm:spPr/>
    </dgm:pt>
    <dgm:pt modelId="{F59125A2-8CE9-4311-9B1E-E0802240F45A}" type="sibTrans" cxnId="{BD4EFAF2-433B-4940-9F30-BFC2D2D2E974}">
      <dgm:prSet/>
      <dgm:spPr/>
    </dgm:pt>
    <dgm:pt modelId="{9C7A7B31-CFE6-46E2-8B28-05D5DEA727E4}" type="pres">
      <dgm:prSet presAssocID="{22A3177A-59B0-4901-9FCF-68C90E57317E}" presName="Name0" presStyleCnt="0">
        <dgm:presLayoutVars>
          <dgm:dir/>
          <dgm:animLvl val="lvl"/>
          <dgm:resizeHandles val="exact"/>
        </dgm:presLayoutVars>
      </dgm:prSet>
      <dgm:spPr/>
    </dgm:pt>
    <dgm:pt modelId="{DC8A21DE-9D60-4804-860C-7BFEF9A402C8}" type="pres">
      <dgm:prSet presAssocID="{1B581221-198E-425E-8C7C-ED3F6868F1A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9570E-F59C-4DB3-8789-151017C7E827}" type="pres">
      <dgm:prSet presAssocID="{4FE78EC6-AA7E-45E4-ABE9-7AC2DC161B3C}" presName="parTxOnlySpace" presStyleCnt="0"/>
      <dgm:spPr/>
    </dgm:pt>
    <dgm:pt modelId="{DAC11DD0-13E6-4D60-965C-8A75629BC770}" type="pres">
      <dgm:prSet presAssocID="{7BED8854-913F-41D4-A2CB-9E69EEE70A3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EDD4D-26F1-4FC9-BC70-9A436C95BAB9}" type="pres">
      <dgm:prSet presAssocID="{5B154D7A-62E7-4EAB-9BCA-FAC3616BD04E}" presName="parTxOnlySpace" presStyleCnt="0"/>
      <dgm:spPr/>
    </dgm:pt>
    <dgm:pt modelId="{8FECF050-0E5B-4E6E-A398-8A06FACC12DE}" type="pres">
      <dgm:prSet presAssocID="{7EB1D7BD-2D10-4D2D-B94A-FEC1A940418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19F70-F7B5-46CA-B3FE-C276FB658411}" srcId="{22A3177A-59B0-4901-9FCF-68C90E57317E}" destId="{1B581221-198E-425E-8C7C-ED3F6868F1AE}" srcOrd="0" destOrd="0" parTransId="{73A066E9-096B-46E6-A8B6-F816F67CE4C3}" sibTransId="{4FE78EC6-AA7E-45E4-ABE9-7AC2DC161B3C}"/>
    <dgm:cxn modelId="{592EFAD3-3DFE-4E2C-8936-596E7E3546C3}" type="presOf" srcId="{7EB1D7BD-2D10-4D2D-B94A-FEC1A9404189}" destId="{8FECF050-0E5B-4E6E-A398-8A06FACC12DE}" srcOrd="0" destOrd="0" presId="urn:microsoft.com/office/officeart/2005/8/layout/chevron1"/>
    <dgm:cxn modelId="{4C689D9E-A773-465A-88B9-1416134EC03D}" type="presOf" srcId="{22A3177A-59B0-4901-9FCF-68C90E57317E}" destId="{9C7A7B31-CFE6-46E2-8B28-05D5DEA727E4}" srcOrd="0" destOrd="0" presId="urn:microsoft.com/office/officeart/2005/8/layout/chevron1"/>
    <dgm:cxn modelId="{474C84AB-B86C-45D1-9396-8BAD8F19DEA5}" srcId="{22A3177A-59B0-4901-9FCF-68C90E57317E}" destId="{7BED8854-913F-41D4-A2CB-9E69EEE70A30}" srcOrd="1" destOrd="0" parTransId="{56F6396E-44A1-48B1-AA47-431811F6226C}" sibTransId="{5B154D7A-62E7-4EAB-9BCA-FAC3616BD04E}"/>
    <dgm:cxn modelId="{FC43F0F7-8886-40F6-B2E8-4B523C8D2AF2}" type="presOf" srcId="{1B581221-198E-425E-8C7C-ED3F6868F1AE}" destId="{DC8A21DE-9D60-4804-860C-7BFEF9A402C8}" srcOrd="0" destOrd="0" presId="urn:microsoft.com/office/officeart/2005/8/layout/chevron1"/>
    <dgm:cxn modelId="{BD4EFAF2-433B-4940-9F30-BFC2D2D2E974}" srcId="{22A3177A-59B0-4901-9FCF-68C90E57317E}" destId="{7EB1D7BD-2D10-4D2D-B94A-FEC1A9404189}" srcOrd="2" destOrd="0" parTransId="{0D66C309-E82D-49AD-8589-AD8F4FF72F87}" sibTransId="{F59125A2-8CE9-4311-9B1E-E0802240F45A}"/>
    <dgm:cxn modelId="{BC397AB4-A7EF-4B98-8535-4138B2DFF932}" type="presOf" srcId="{7BED8854-913F-41D4-A2CB-9E69EEE70A30}" destId="{DAC11DD0-13E6-4D60-965C-8A75629BC770}" srcOrd="0" destOrd="0" presId="urn:microsoft.com/office/officeart/2005/8/layout/chevron1"/>
    <dgm:cxn modelId="{971E383C-38F6-4E13-B7AC-291411B74406}" type="presParOf" srcId="{9C7A7B31-CFE6-46E2-8B28-05D5DEA727E4}" destId="{DC8A21DE-9D60-4804-860C-7BFEF9A402C8}" srcOrd="0" destOrd="0" presId="urn:microsoft.com/office/officeart/2005/8/layout/chevron1"/>
    <dgm:cxn modelId="{E973B2B2-29D2-4625-A563-2BA83F0874F4}" type="presParOf" srcId="{9C7A7B31-CFE6-46E2-8B28-05D5DEA727E4}" destId="{8E59570E-F59C-4DB3-8789-151017C7E827}" srcOrd="1" destOrd="0" presId="urn:microsoft.com/office/officeart/2005/8/layout/chevron1"/>
    <dgm:cxn modelId="{A1588524-06C8-4E06-92BC-F44BA73D3201}" type="presParOf" srcId="{9C7A7B31-CFE6-46E2-8B28-05D5DEA727E4}" destId="{DAC11DD0-13E6-4D60-965C-8A75629BC770}" srcOrd="2" destOrd="0" presId="urn:microsoft.com/office/officeart/2005/8/layout/chevron1"/>
    <dgm:cxn modelId="{0E862A4C-D9FA-4385-88B4-89A35E427898}" type="presParOf" srcId="{9C7A7B31-CFE6-46E2-8B28-05D5DEA727E4}" destId="{5F2EDD4D-26F1-4FC9-BC70-9A436C95BAB9}" srcOrd="3" destOrd="0" presId="urn:microsoft.com/office/officeart/2005/8/layout/chevron1"/>
    <dgm:cxn modelId="{320A6A3C-A01F-4C0A-BD46-EB78F820DAA1}" type="presParOf" srcId="{9C7A7B31-CFE6-46E2-8B28-05D5DEA727E4}" destId="{8FECF050-0E5B-4E6E-A398-8A06FACC12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A21DE-9D60-4804-860C-7BFEF9A402C8}">
      <dsp:nvSpPr>
        <dsp:cNvPr id="0" name=""/>
        <dsp:cNvSpPr/>
      </dsp:nvSpPr>
      <dsp:spPr>
        <a:xfrm>
          <a:off x="2369" y="168726"/>
          <a:ext cx="2886990" cy="11547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Зростання чисельності роду племені</a:t>
          </a:r>
          <a:endParaRPr lang="ru-RU" sz="1100" kern="1200" dirty="0"/>
        </a:p>
      </dsp:txBody>
      <dsp:txXfrm>
        <a:off x="579767" y="168726"/>
        <a:ext cx="1732194" cy="1154796"/>
      </dsp:txXfrm>
    </dsp:sp>
    <dsp:sp modelId="{DAC11DD0-13E6-4D60-965C-8A75629BC770}">
      <dsp:nvSpPr>
        <dsp:cNvPr id="0" name=""/>
        <dsp:cNvSpPr/>
      </dsp:nvSpPr>
      <dsp:spPr>
        <a:xfrm>
          <a:off x="2600660" y="168726"/>
          <a:ext cx="2886990" cy="11547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Виснаження природних ресурсів</a:t>
          </a:r>
          <a:endParaRPr lang="ru-RU" sz="1100" kern="1200" dirty="0"/>
        </a:p>
      </dsp:txBody>
      <dsp:txXfrm>
        <a:off x="3178058" y="168726"/>
        <a:ext cx="1732194" cy="1154796"/>
      </dsp:txXfrm>
    </dsp:sp>
    <dsp:sp modelId="{8FECF050-0E5B-4E6E-A398-8A06FACC12DE}">
      <dsp:nvSpPr>
        <dsp:cNvPr id="0" name=""/>
        <dsp:cNvSpPr/>
      </dsp:nvSpPr>
      <dsp:spPr>
        <a:xfrm>
          <a:off x="5198952" y="168726"/>
          <a:ext cx="2886990" cy="115479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Удосконалення знарядь праці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Вирощування їстівних рослин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Одомашнення диких тварин</a:t>
          </a:r>
          <a:endParaRPr lang="ru-RU" sz="1100" kern="1200" dirty="0"/>
        </a:p>
      </dsp:txBody>
      <dsp:txXfrm>
        <a:off x="5776350" y="168726"/>
        <a:ext cx="1732194" cy="1154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28756D-4AD6-4DDE-B5D2-7C267F584A3B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EEA71C-C3BB-4A9D-8398-A18F55163E5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984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EA71C-C3BB-4A9D-8398-A18F55163E54}" type="slidenum">
              <a:rPr lang="uk-UA" smtClean="0"/>
              <a:pPr>
                <a:defRPr/>
              </a:pPr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9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План расписания для дополнительных сроков/целей.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r>
              <a:rPr lang="ru-RU" baseline="0" dirty="0" smtClean="0"/>
              <a:t> обучения и ожидаемые умения и навыки, вырабатываемые в ходе обучения.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EA71C-C3BB-4A9D-8398-A18F55163E54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14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F6BAB-C57E-4C1A-83E0-30E338127940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47EDB5-7689-4DAB-A732-657A0E3CD33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9582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8E66EB-231C-4451-804F-0E290EDF60AE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4EAF51-FD5D-459C-973A-4EE73DF9D10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16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EB5DBF-57D8-4CD6-AC75-CE685444FC7D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6D67F5-8B68-4805-B949-8590DFE33EB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63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8467F9-CB70-4F18-A1E4-7F3074CE0444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8EC589-19F1-47C3-B898-E70F9490639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567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001571-72D0-4778-89E9-AE348A6DBCCA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1A214C-ADDB-4D60-B29F-01716EEAB99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69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A4B942-D6F0-48F0-87FC-65674B773D57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449828-564A-4AF3-A6F3-C97FC5E1E61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293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1A1647-9648-494C-9576-651CBE9B4A31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C43C72-CC42-41E9-91E6-01F9A1B9D85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68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32F20-49EE-4078-8080-A985233FC59E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9F557-5633-45BD-98C6-86F6F62CB16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48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A73DB9-2D37-4E15-AF3B-549FEC950441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DD321D-AFBB-44C5-B296-D6E840F7F5D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70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48CC0-2C7D-453E-865C-4DE32FB96DAC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606154-2A49-48E1-8C8A-D7D9D8861A3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40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DD9630-B7B4-47CF-9A65-D9C007BF2B77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8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041EF6-1A7C-4F6E-89BF-D0479C65FA1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846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A7D254-3A63-437A-82F1-4C3242815B5C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B1BEBE-AF91-4D70-9CD5-C22E634F85D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231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B8C3BD-DD1C-4176-84E1-79767BEF3F0B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8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shade val="5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E4EA1-F514-44C6-9878-4A86623463A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544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3C194E-1343-44E7-BA18-CD578295CDAD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701BE5-2BAA-405E-868E-0029FB61CEB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020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5BA6E7-3AF6-4A84-8EB7-3329D0FC6729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738EBC-53BE-4DF1-9211-64174EEB118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8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973B0D-BAF6-47A2-824C-0A6061C4B1F1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tint val="9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817504-0AA9-4DEC-8476-2C1F6EE6226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25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0DE407-3555-47B2-AC67-9165A6162AC8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65E8D5-AEC5-40FA-9A86-AD64C7BD733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91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B578E3-192F-4FAA-B83C-29658963DC80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A60654-C98F-43B7-B895-2F59322CC33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39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CE1074-1EE8-497C-9D05-5AB96C3B14B0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BE1A85-0D8B-4B40-BB8D-C6B81DD5A90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3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023D5E-AA08-4851-9EC6-6A15135B350D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B9AB77-5E45-49D3-94BF-48B8182665D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73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331962-6251-4CEF-8468-5E8ADAAC1BFC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8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772FAF-99E6-4822-A8AB-750C1261B07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5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B44D8F-CA11-4C3E-B316-DB6CCEFC7965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8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989FB1">
                    <a:shade val="5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988524-406A-442E-8FD0-DDE20334726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50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29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Corbel"/>
                <a:cs typeface="+mn-cs"/>
              </a:defRPr>
            </a:lvl1pPr>
            <a:extLst/>
          </a:lstStyle>
          <a:p>
            <a:pPr>
              <a:defRPr/>
            </a:pPr>
            <a:fld id="{3233D838-A28B-41C9-8B8F-E6D34AA65015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Corbel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Corbel"/>
                <a:cs typeface="+mn-cs"/>
              </a:defRPr>
            </a:lvl1pPr>
            <a:extLst/>
          </a:lstStyle>
          <a:p>
            <a:pPr>
              <a:defRPr/>
            </a:pPr>
            <a:fld id="{92A71485-10F9-4FD8-961F-FC99A094FA7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89FB1"/>
              </a:solidFill>
            </a:endParaRPr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053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Corbel"/>
                <a:cs typeface="+mn-cs"/>
              </a:defRPr>
            </a:lvl1pPr>
            <a:extLst/>
          </a:lstStyle>
          <a:p>
            <a:pPr>
              <a:defRPr/>
            </a:pPr>
            <a:fld id="{E0F760C6-EF2C-4481-B024-06CAEE4CE727}" type="datetimeFigureOut">
              <a:rPr lang="uk-UA"/>
              <a:pPr>
                <a:defRPr/>
              </a:pPr>
              <a:t>20.09.2022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Corbel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Corbel"/>
                <a:cs typeface="+mn-cs"/>
              </a:defRPr>
            </a:lvl1pPr>
            <a:extLst/>
          </a:lstStyle>
          <a:p>
            <a:pPr>
              <a:defRPr/>
            </a:pPr>
            <a:fld id="{E110A379-E2DF-47BC-9C78-5ADD5DB5E49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5315724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Виникнення</a:t>
            </a:r>
            <a:r>
              <a:rPr lang="ru-RU" sz="4800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</a:t>
            </a:r>
            <a:endParaRPr lang="ru-RU" sz="4800" dirty="0" smtClean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  <a:p>
            <a:pPr algn="ctr">
              <a:defRPr/>
            </a:pPr>
            <a:r>
              <a:rPr lang="ru-RU" sz="48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землеробства</a:t>
            </a:r>
            <a:r>
              <a:rPr lang="ru-RU" sz="48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4800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та </a:t>
            </a:r>
            <a:r>
              <a:rPr lang="ru-RU" sz="4800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скотарства</a:t>
            </a:r>
            <a:endParaRPr lang="uk-UA" sz="1400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 descr="https://ogmmateryal.eba.gov.tr/panel/upload/etkilesimli/kitap/tarih/9/unite2/icerik/tar9s28.1/images/10q5bfwx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578"/>
            <a:ext cx="9144000" cy="64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/>
              <a:t>Робота в парах. </a:t>
            </a:r>
            <a:r>
              <a:rPr lang="ru-RU" sz="3200" dirty="0" err="1" smtClean="0"/>
              <a:t>Опрацюйте</a:t>
            </a:r>
            <a:r>
              <a:rPr lang="ru-RU" sz="3200" dirty="0" smtClean="0"/>
              <a:t> </a:t>
            </a:r>
            <a:r>
              <a:rPr lang="ru-RU" sz="3200" dirty="0"/>
              <a:t>с.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26-27</a:t>
            </a:r>
            <a:r>
              <a:rPr lang="ru-RU" sz="3200" dirty="0" smtClean="0"/>
              <a:t> </a:t>
            </a:r>
            <a:r>
              <a:rPr lang="ru-RU" sz="3200" dirty="0"/>
              <a:t>і </a:t>
            </a:r>
            <a:r>
              <a:rPr lang="ru-RU" sz="3200" dirty="0" err="1"/>
              <a:t>доповніть</a:t>
            </a:r>
            <a:r>
              <a:rPr lang="ru-RU" sz="3200" dirty="0"/>
              <a:t> схему «</a:t>
            </a:r>
            <a:r>
              <a:rPr lang="ru-RU" sz="3200" dirty="0" err="1"/>
              <a:t>Відтворювальні</a:t>
            </a:r>
            <a:r>
              <a:rPr lang="ru-RU" sz="3200" dirty="0"/>
              <a:t> </a:t>
            </a:r>
            <a:r>
              <a:rPr lang="ru-RU" sz="3200" dirty="0" err="1"/>
              <a:t>форми</a:t>
            </a:r>
            <a:r>
              <a:rPr lang="ru-RU" sz="3200" dirty="0"/>
              <a:t> </a:t>
            </a:r>
            <a:r>
              <a:rPr lang="ru-RU" sz="3200" dirty="0" err="1" smtClean="0"/>
              <a:t>господарства</a:t>
            </a:r>
            <a:r>
              <a:rPr lang="ru-RU" sz="3200" dirty="0" smtClean="0"/>
              <a:t>»</a:t>
            </a:r>
            <a:endParaRPr lang="en-US" sz="3200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0" y="1704628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Відтворювальні</a:t>
            </a:r>
            <a:r>
              <a:rPr lang="ru-RU" sz="40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форми</a:t>
            </a:r>
            <a:r>
              <a:rPr lang="ru-RU" sz="40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господарства</a:t>
            </a:r>
            <a:endParaRPr lang="ru-RU" sz="24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72008" y="3384000"/>
            <a:ext cx="3528000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Землеробство</a:t>
            </a:r>
            <a:endParaRPr lang="ru-RU" sz="24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5508104" y="3384000"/>
            <a:ext cx="3528000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Скотарство</a:t>
            </a:r>
            <a:endParaRPr lang="ru-RU" sz="40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cxnSp>
        <p:nvCxnSpPr>
          <p:cNvPr id="11" name="Пряма зі стрілкою 10"/>
          <p:cNvCxnSpPr>
            <a:endCxn id="5" idx="0"/>
          </p:cNvCxnSpPr>
          <p:nvPr/>
        </p:nvCxnSpPr>
        <p:spPr>
          <a:xfrm>
            <a:off x="1836008" y="2712740"/>
            <a:ext cx="0" cy="6712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7308304" y="2712740"/>
            <a:ext cx="0" cy="6712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4574997" y="2712740"/>
            <a:ext cx="0" cy="1872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Місце для вмісту 2"/>
          <p:cNvSpPr txBox="1">
            <a:spLocks/>
          </p:cNvSpPr>
          <p:nvPr/>
        </p:nvSpPr>
        <p:spPr>
          <a:xfrm>
            <a:off x="2627784" y="6037200"/>
            <a:ext cx="1728000" cy="684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Т</a:t>
            </a:r>
            <a:r>
              <a:rPr lang="ru-RU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ка</a:t>
            </a: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ц</a:t>
            </a:r>
            <a:r>
              <a:rPr lang="ru-RU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тв</a:t>
            </a: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о</a:t>
            </a:r>
            <a:endParaRPr lang="ru-RU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9" name="Місце для вмісту 2"/>
          <p:cNvSpPr txBox="1">
            <a:spLocks/>
          </p:cNvSpPr>
          <p:nvPr/>
        </p:nvSpPr>
        <p:spPr>
          <a:xfrm>
            <a:off x="4518104" y="6037200"/>
            <a:ext cx="1980000" cy="684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П</a:t>
            </a:r>
            <a:r>
              <a:rPr lang="ru-RU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ря</a:t>
            </a: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ді</a:t>
            </a:r>
            <a:r>
              <a:rPr lang="ru-RU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нн</a:t>
            </a: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я</a:t>
            </a:r>
            <a:endParaRPr lang="ru-RU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4" name="Місце для вмісту 2"/>
          <p:cNvSpPr txBox="1">
            <a:spLocks/>
          </p:cNvSpPr>
          <p:nvPr/>
        </p:nvSpPr>
        <p:spPr>
          <a:xfrm>
            <a:off x="72000" y="6036383"/>
            <a:ext cx="2388030" cy="684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Го</a:t>
            </a:r>
            <a:r>
              <a:rPr lang="ru-RU" dirty="0" smtClean="0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нч</a:t>
            </a:r>
            <a:r>
              <a:rPr lang="ru-RU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ар</a:t>
            </a:r>
            <a:r>
              <a:rPr lang="ru-RU" dirty="0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ст</a:t>
            </a:r>
            <a:r>
              <a:rPr lang="ru-RU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во</a:t>
            </a:r>
            <a:endParaRPr lang="ru-RU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5" name="Місце для вмісту 2"/>
          <p:cNvSpPr txBox="1">
            <a:spLocks/>
          </p:cNvSpPr>
          <p:nvPr/>
        </p:nvSpPr>
        <p:spPr>
          <a:xfrm>
            <a:off x="6660232" y="6037200"/>
            <a:ext cx="2388030" cy="684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Ко</a:t>
            </a:r>
            <a:r>
              <a:rPr lang="ru-RU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ва</a:t>
            </a: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ль</a:t>
            </a:r>
            <a:r>
              <a:rPr lang="ru-RU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ст</a:t>
            </a: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во</a:t>
            </a:r>
            <a:endParaRPr lang="ru-RU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32" name="Місце для вмісту 2"/>
          <p:cNvSpPr txBox="1">
            <a:spLocks/>
          </p:cNvSpPr>
          <p:nvPr/>
        </p:nvSpPr>
        <p:spPr>
          <a:xfrm>
            <a:off x="6660000" y="6037200"/>
            <a:ext cx="2388030" cy="684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Ковальство</a:t>
            </a:r>
            <a:endParaRPr lang="ru-RU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29" name="Місце для вмісту 2"/>
          <p:cNvSpPr txBox="1">
            <a:spLocks/>
          </p:cNvSpPr>
          <p:nvPr/>
        </p:nvSpPr>
        <p:spPr>
          <a:xfrm>
            <a:off x="72008" y="6037200"/>
            <a:ext cx="2388030" cy="684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Гончарство</a:t>
            </a:r>
          </a:p>
        </p:txBody>
      </p:sp>
      <p:cxnSp>
        <p:nvCxnSpPr>
          <p:cNvPr id="16" name="Пряма зі стрілкою 15"/>
          <p:cNvCxnSpPr>
            <a:endCxn id="14" idx="0"/>
          </p:cNvCxnSpPr>
          <p:nvPr/>
        </p:nvCxnSpPr>
        <p:spPr>
          <a:xfrm flipH="1">
            <a:off x="1266015" y="5517232"/>
            <a:ext cx="1577793" cy="51915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endCxn id="15" idx="0"/>
          </p:cNvCxnSpPr>
          <p:nvPr/>
        </p:nvCxnSpPr>
        <p:spPr>
          <a:xfrm>
            <a:off x="6372200" y="5517232"/>
            <a:ext cx="1482047" cy="51996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>
            <a:off x="3491784" y="5445224"/>
            <a:ext cx="0" cy="59115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>
            <a:off x="5508104" y="5445224"/>
            <a:ext cx="0" cy="59197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Місце для вмісту 2"/>
          <p:cNvSpPr txBox="1">
            <a:spLocks/>
          </p:cNvSpPr>
          <p:nvPr/>
        </p:nvSpPr>
        <p:spPr>
          <a:xfrm>
            <a:off x="2699792" y="4581128"/>
            <a:ext cx="3780000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sz="40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???</a:t>
            </a:r>
            <a:endParaRPr lang="ru-RU" sz="40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2843808" y="4725144"/>
            <a:ext cx="3528392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18872" lvl="0" algn="ctr" fontAlgn="auto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defRPr/>
            </a:pPr>
            <a:r>
              <a:rPr lang="ru-RU" sz="4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</a:rPr>
              <a:t>Ремесло</a:t>
            </a:r>
          </a:p>
        </p:txBody>
      </p:sp>
      <p:sp>
        <p:nvSpPr>
          <p:cNvPr id="30" name="Місце для вмісту 2"/>
          <p:cNvSpPr txBox="1">
            <a:spLocks/>
          </p:cNvSpPr>
          <p:nvPr/>
        </p:nvSpPr>
        <p:spPr>
          <a:xfrm>
            <a:off x="2628000" y="6037200"/>
            <a:ext cx="1728000" cy="684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Ткацтво</a:t>
            </a:r>
            <a:endParaRPr lang="ru-RU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31" name="Місце для вмісту 2"/>
          <p:cNvSpPr txBox="1">
            <a:spLocks/>
          </p:cNvSpPr>
          <p:nvPr/>
        </p:nvSpPr>
        <p:spPr>
          <a:xfrm>
            <a:off x="4518000" y="6037200"/>
            <a:ext cx="1980000" cy="684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ru-RU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Прядіння</a:t>
            </a:r>
            <a:endParaRPr lang="ru-RU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28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77242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/>
              <a:t>Зміни в природі привели до того, що полювання та збиральництво не могло забезпечувати їжею зростаюче населення племен. Настав час переходити від </a:t>
            </a:r>
            <a:r>
              <a:rPr lang="uk-UA" sz="2000" dirty="0" err="1" smtClean="0"/>
              <a:t>привласнюючих</a:t>
            </a:r>
            <a:r>
              <a:rPr lang="uk-UA" sz="2000" dirty="0" smtClean="0"/>
              <a:t> до відтворюючих форм господарювання.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Археологи знайшли сліди перших спроб вирощування зернових культур десь приблизно за 10 – 5 тис. років до н.е.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Все більше мисливців з полювання почали приводити живих звірів для їх утримання про запас.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642938" y="4786313"/>
          <a:ext cx="8088312" cy="149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Криза мисливства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12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9216" r="7076" b="7441"/>
          <a:stretch/>
        </p:blipFill>
        <p:spPr bwMode="auto">
          <a:xfrm>
            <a:off x="0" y="10800"/>
            <a:ext cx="9144000" cy="57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28580" r="42117" b="58031"/>
          <a:stretch/>
        </p:blipFill>
        <p:spPr bwMode="auto">
          <a:xfrm>
            <a:off x="3994030" y="1345720"/>
            <a:ext cx="1414732" cy="92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0" y="5742000"/>
            <a:ext cx="9144000" cy="111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 10 тисяч років тому в Передній Азії почали вирощувати пшеницю, ячмінь, горох.</a:t>
            </a:r>
          </a:p>
        </p:txBody>
      </p:sp>
      <p:pic>
        <p:nvPicPr>
          <p:cNvPr id="8" name="Picture 4" descr="C:\Documents and Settings\Admin\Мои документы\Завантаження\18_15-43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73" y="914251"/>
            <a:ext cx="10318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Documents and Settings\Admin\Мои документы\Завантаження\yak-viroshuvati-yach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23" y="528489"/>
            <a:ext cx="1031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Documents and Settings\Admin\Мои документы\Завантаження\b7e1dbe00b5fbd9fc7f545775310f03a338b04cf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48" y="404664"/>
            <a:ext cx="10541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 сполучна лінія 13"/>
          <p:cNvCxnSpPr/>
          <p:nvPr/>
        </p:nvCxnSpPr>
        <p:spPr>
          <a:xfrm flipH="1" flipV="1">
            <a:off x="4629390" y="1988841"/>
            <a:ext cx="259370" cy="5040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5" name="Пряма сполучна лінія 14"/>
          <p:cNvCxnSpPr/>
          <p:nvPr/>
        </p:nvCxnSpPr>
        <p:spPr>
          <a:xfrm flipH="1" flipV="1">
            <a:off x="4878000" y="2484000"/>
            <a:ext cx="972000" cy="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6" name="Прямокутник 15"/>
          <p:cNvSpPr/>
          <p:nvPr/>
        </p:nvSpPr>
        <p:spPr>
          <a:xfrm>
            <a:off x="4784099" y="2016000"/>
            <a:ext cx="1162562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latin typeface="Corbel" pitchFamily="34" charset="0"/>
                <a:cs typeface="Times New Roman" pitchFamily="18" charset="0"/>
              </a:rPr>
              <a:t>Родючий </a:t>
            </a:r>
            <a:endParaRPr lang="uk-UA" b="1" dirty="0" smtClean="0">
              <a:latin typeface="Corbel" pitchFamily="34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>
                <a:latin typeface="Corbel" pitchFamily="34" charset="0"/>
                <a:cs typeface="Times New Roman" pitchFamily="18" charset="0"/>
              </a:rPr>
              <a:t>півмісяць</a:t>
            </a:r>
            <a:endParaRPr lang="uk-UA" b="1" dirty="0">
              <a:latin typeface="Corbe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9216" r="7076" b="7441"/>
          <a:stretch/>
        </p:blipFill>
        <p:spPr bwMode="auto">
          <a:xfrm>
            <a:off x="0" y="10800"/>
            <a:ext cx="9144000" cy="57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28580" r="42117" b="58031"/>
          <a:stretch/>
        </p:blipFill>
        <p:spPr bwMode="auto">
          <a:xfrm>
            <a:off x="3994030" y="1345720"/>
            <a:ext cx="1414732" cy="92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Documents and Settings\Admin\Мои документы\Завантаження\18_15-43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73" y="914251"/>
            <a:ext cx="10318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Documents and Settings\Admin\Мои документы\Завантаження\yak-viroshuvati-yach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23" y="528489"/>
            <a:ext cx="1031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Documents and Settings\Admin\Мои документы\Завантаження\b7e1dbe00b5fbd9fc7f545775310f03a338b04cf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48" y="404664"/>
            <a:ext cx="10541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 сполучна лінія 13"/>
          <p:cNvCxnSpPr/>
          <p:nvPr/>
        </p:nvCxnSpPr>
        <p:spPr>
          <a:xfrm flipH="1" flipV="1">
            <a:off x="4629390" y="1988841"/>
            <a:ext cx="259370" cy="5040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5" name="Пряма сполучна лінія 14"/>
          <p:cNvCxnSpPr/>
          <p:nvPr/>
        </p:nvCxnSpPr>
        <p:spPr>
          <a:xfrm flipH="1" flipV="1">
            <a:off x="4878000" y="2484000"/>
            <a:ext cx="972000" cy="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6" name="Прямокутник 15"/>
          <p:cNvSpPr/>
          <p:nvPr/>
        </p:nvSpPr>
        <p:spPr>
          <a:xfrm>
            <a:off x="4784099" y="2016000"/>
            <a:ext cx="1162562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latin typeface="Corbel" pitchFamily="34" charset="0"/>
                <a:cs typeface="Times New Roman" pitchFamily="18" charset="0"/>
              </a:rPr>
              <a:t>Родючий </a:t>
            </a:r>
          </a:p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latin typeface="Corbel" pitchFamily="34" charset="0"/>
                <a:cs typeface="Times New Roman" pitchFamily="18" charset="0"/>
              </a:rPr>
              <a:t>півмісяць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0" y="5756400"/>
            <a:ext cx="9144000" cy="1128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0" y="5733256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Північного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Китаю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сіяли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просо, 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Південно-Східній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Південному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Китаї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рис, сою.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0" t="28580" r="23666" b="49112"/>
          <a:stretch/>
        </p:blipFill>
        <p:spPr bwMode="auto">
          <a:xfrm>
            <a:off x="6277198" y="1345720"/>
            <a:ext cx="1098387" cy="153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 descr="C:\Documents and Settings\Admin\Мои документы\Завантаження\Yellow_mill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46442" r="1736"/>
          <a:stretch>
            <a:fillRect/>
          </a:stretch>
        </p:blipFill>
        <p:spPr bwMode="auto">
          <a:xfrm>
            <a:off x="7164288" y="900426"/>
            <a:ext cx="103346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C:\Documents and Settings\Admin\Мои документы\Завантаження\624_big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66" y="1518581"/>
            <a:ext cx="1035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C:\Documents and Settings\Admin\Мои документы\Завантаження\2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90" y="2139438"/>
            <a:ext cx="1038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9216" r="7076" b="7441"/>
          <a:stretch/>
        </p:blipFill>
        <p:spPr bwMode="auto">
          <a:xfrm>
            <a:off x="0" y="-27384"/>
            <a:ext cx="9144000" cy="57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28580" r="42117" b="58031"/>
          <a:stretch/>
        </p:blipFill>
        <p:spPr bwMode="auto">
          <a:xfrm>
            <a:off x="3994030" y="1345720"/>
            <a:ext cx="1414732" cy="92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Documents and Settings\Admin\Мои документы\Завантаження\18_15-43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73" y="914251"/>
            <a:ext cx="10318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Documents and Settings\Admin\Мои документы\Завантаження\yak-viroshuvati-yach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23" y="528489"/>
            <a:ext cx="1031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Documents and Settings\Admin\Мои документы\Завантаження\b7e1dbe00b5fbd9fc7f545775310f03a338b04cf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48" y="404664"/>
            <a:ext cx="10541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 сполучна лінія 13"/>
          <p:cNvCxnSpPr/>
          <p:nvPr/>
        </p:nvCxnSpPr>
        <p:spPr>
          <a:xfrm flipH="1" flipV="1">
            <a:off x="4629390" y="1988841"/>
            <a:ext cx="259370" cy="5040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5" name="Пряма сполучна лінія 14"/>
          <p:cNvCxnSpPr/>
          <p:nvPr/>
        </p:nvCxnSpPr>
        <p:spPr>
          <a:xfrm flipH="1" flipV="1">
            <a:off x="4878000" y="2484000"/>
            <a:ext cx="972000" cy="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6" name="Прямокутник 15"/>
          <p:cNvSpPr/>
          <p:nvPr/>
        </p:nvSpPr>
        <p:spPr>
          <a:xfrm>
            <a:off x="4784099" y="2016000"/>
            <a:ext cx="1162562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rbel" pitchFamily="34" charset="0"/>
                <a:cs typeface="Times New Roman" pitchFamily="18" charset="0"/>
              </a:rPr>
              <a:t>Родючий </a:t>
            </a:r>
          </a:p>
          <a:p>
            <a:pPr algn="ctr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rbel" pitchFamily="34" charset="0"/>
                <a:cs typeface="Times New Roman" pitchFamily="18" charset="0"/>
              </a:rPr>
              <a:t>півмісяць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0" t="28580" r="23666" b="49112"/>
          <a:stretch/>
        </p:blipFill>
        <p:spPr bwMode="auto">
          <a:xfrm>
            <a:off x="6277198" y="1345720"/>
            <a:ext cx="1098387" cy="153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 descr="C:\Documents and Settings\Admin\Мои документы\Завантаження\Yellow_mill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46442" r="1736"/>
          <a:stretch>
            <a:fillRect/>
          </a:stretch>
        </p:blipFill>
        <p:spPr bwMode="auto">
          <a:xfrm>
            <a:off x="7164288" y="900426"/>
            <a:ext cx="103346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C:\Documents and Settings\Admin\Мои документы\Завантаження\624_big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66" y="1518581"/>
            <a:ext cx="1035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C:\Documents and Settings\Admin\Мои документы\Завантаження\2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90" y="2139438"/>
            <a:ext cx="1038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35274" r="80314" b="50023"/>
          <a:stretch/>
        </p:blipFill>
        <p:spPr bwMode="auto">
          <a:xfrm>
            <a:off x="0" y="1807232"/>
            <a:ext cx="1337094" cy="101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кутник 21"/>
          <p:cNvSpPr/>
          <p:nvPr/>
        </p:nvSpPr>
        <p:spPr>
          <a:xfrm>
            <a:off x="0" y="5756400"/>
            <a:ext cx="9144000" cy="1128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0" y="5849009"/>
            <a:ext cx="91440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400"/>
              </a:lnSpc>
            </a:pP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тому в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Америці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збирали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врожаї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гарбузів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перцю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авокадо й </a:t>
            </a:r>
            <a:r>
              <a:rPr lang="ru-RU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кукурудзи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" name="Picture 7" descr="C:\Documents and Settings\Admin\Мои документы\Завантаження\garbuz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5794" r="7175" b="6294"/>
          <a:stretch>
            <a:fillRect/>
          </a:stretch>
        </p:blipFill>
        <p:spPr bwMode="auto">
          <a:xfrm>
            <a:off x="41746" y="1063675"/>
            <a:ext cx="1133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C:\Documents and Settings\Admin\Мои документы\Завантаження\300x3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1" y="1254968"/>
            <a:ext cx="10572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C:\Documents and Settings\Admin\Мои документы\Завантаження\avocado-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91779"/>
            <a:ext cx="12160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C:\Documents and Settings\Admin\Мои документы\Завантаження\158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05" b="21655"/>
          <a:stretch>
            <a:fillRect/>
          </a:stretch>
        </p:blipFill>
        <p:spPr bwMode="auto">
          <a:xfrm>
            <a:off x="1619672" y="1916832"/>
            <a:ext cx="11096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кутник 20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Люди,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займалися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землеробством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перейшли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осілого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Землероби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надавали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чотирикутним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будівлям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прибудовувати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господарські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поселення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5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Землеробство розвивалося дуже повільно. Спершу люди мали зрозуміти, як розмножуються рослини, щоб навчитися саджати й сіяти насіння; тільки після того вони розробили способи обробки землі й почали виготовляти потрібні для цього інструменти.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Для розпушування землі людина винайшла мотику. Так утворився перший вид землеробства –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мотичне.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метою розширення площ для землеробства, люди стали вирубувати ліси. Дерева спалювали, а попіл приорювали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грунт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Земля ставала родючішою. Так утворився ще один вид землеробства –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підсічно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– вогневий</a:t>
            </a:r>
            <a:r>
              <a:rPr lang="uk-UA" sz="2000" b="1" dirty="0" smtClean="0"/>
              <a:t>.</a:t>
            </a:r>
            <a:endParaRPr lang="uk-U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5231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</a:t>
            </a:r>
            <a:r>
              <a:rPr lang="ru-RU" sz="2800" dirty="0" err="1" smtClean="0"/>
              <a:t>рільництва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скотарства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Примітивне скотарство виникло із одомашнювання тварин, м’ясо яких споживали, коли не вистачало здобичі.</a:t>
            </a:r>
          </a:p>
          <a:p>
            <a:r>
              <a:rPr lang="uk-UA" sz="2000" dirty="0" smtClean="0"/>
              <a:t>Першими свійськими тваринами були кози, вівці, свині й буйволи. Від них люди отримували м’ясо, молоко, шерсть і шкуру. Буйволів використовували для перевезення вантажів.</a:t>
            </a:r>
          </a:p>
          <a:p>
            <a:r>
              <a:rPr lang="uk-UA" sz="2000" dirty="0" smtClean="0"/>
              <a:t>Більшість свійських тварин були травоїдними. Виняток становили собаки, які жили поруч із людьми з власної волі. Люди годували собак залишками їжі, а собаки допомагали людям полювати і охороняли житла.</a:t>
            </a:r>
          </a:p>
          <a:p>
            <a:r>
              <a:rPr lang="uk-UA" sz="2000" dirty="0" smtClean="0"/>
              <a:t>Для випасання худоби люди змушені були переходити з одного місця в інше, в пошуках нових пасовищ. Такий спосіб життя зветься </a:t>
            </a:r>
            <a:r>
              <a:rPr lang="uk-UA" sz="2000" b="1" dirty="0" smtClean="0"/>
              <a:t>кочовим.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8173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Виникнення ремесла</a:t>
            </a:r>
            <a:endParaRPr lang="ru-RU" sz="28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З часом для </a:t>
            </a:r>
            <a:r>
              <a:rPr lang="ru-RU" sz="2000" dirty="0" err="1" smtClean="0"/>
              <a:t>виготовлення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знарядь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каменю</a:t>
            </a:r>
            <a:r>
              <a:rPr lang="ru-RU" sz="2000" dirty="0" smtClean="0"/>
              <a:t>,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 та дерева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мідь</a:t>
            </a:r>
            <a:r>
              <a:rPr lang="ru-RU" sz="2000" dirty="0" smtClean="0"/>
              <a:t> та бронзу. </a:t>
            </a:r>
            <a:r>
              <a:rPr lang="ru-RU" sz="2000" dirty="0" err="1" smtClean="0"/>
              <a:t>Спочатку</a:t>
            </a:r>
            <a:r>
              <a:rPr lang="ru-RU" sz="2000" dirty="0" smtClean="0"/>
              <a:t> люди </a:t>
            </a:r>
            <a:r>
              <a:rPr lang="ru-RU" sz="2000" dirty="0" err="1" smtClean="0"/>
              <a:t>познайомилися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міддю</a:t>
            </a:r>
            <a:r>
              <a:rPr lang="ru-RU" sz="20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мідь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використана</a:t>
            </a:r>
            <a:r>
              <a:rPr lang="ru-RU" sz="2000" dirty="0" smtClean="0"/>
              <a:t> жителями </a:t>
            </a:r>
            <a:r>
              <a:rPr lang="ru-RU" sz="2000" dirty="0" err="1" smtClean="0"/>
              <a:t>Передньої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Азії</a:t>
            </a:r>
            <a:r>
              <a:rPr lang="ru-RU" sz="2000" dirty="0" smtClean="0"/>
              <a:t> в </a:t>
            </a:r>
            <a:r>
              <a:rPr lang="en-GB" sz="2000" dirty="0" smtClean="0"/>
              <a:t>VI</a:t>
            </a:r>
            <a:r>
              <a:rPr lang="uk-UA" sz="2000" dirty="0" smtClean="0"/>
              <a:t> тис. до н.е.</a:t>
            </a:r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В </a:t>
            </a:r>
            <a:r>
              <a:rPr lang="ru-RU" sz="2200" dirty="0" err="1" smtClean="0"/>
              <a:t>Європі</a:t>
            </a:r>
            <a:r>
              <a:rPr lang="ru-RU" sz="2200" dirty="0" smtClean="0"/>
              <a:t> вона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відома</a:t>
            </a:r>
            <a:r>
              <a:rPr lang="ru-RU" sz="2200" dirty="0" smtClean="0"/>
              <a:t> на </a:t>
            </a:r>
            <a:r>
              <a:rPr lang="ru-RU" sz="2200" dirty="0" err="1" smtClean="0"/>
              <a:t>території</a:t>
            </a:r>
            <a:r>
              <a:rPr lang="ru-RU" sz="2200" dirty="0" smtClean="0"/>
              <a:t> </a:t>
            </a:r>
            <a:r>
              <a:rPr lang="ru-RU" sz="2200" dirty="0" err="1" smtClean="0"/>
              <a:t>Греції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Балкано</a:t>
            </a:r>
            <a:r>
              <a:rPr lang="ru-RU" sz="2200" dirty="0" smtClean="0"/>
              <a:t> – </a:t>
            </a:r>
            <a:r>
              <a:rPr lang="ru-RU" sz="2200" dirty="0" err="1" smtClean="0"/>
              <a:t>Карпатських</a:t>
            </a:r>
            <a:r>
              <a:rPr lang="ru-RU" sz="2200" dirty="0" smtClean="0"/>
              <a:t> земель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err="1" smtClean="0"/>
              <a:t>Поступово</a:t>
            </a:r>
            <a:r>
              <a:rPr lang="ru-RU" sz="2200" dirty="0" smtClean="0"/>
              <a:t> люди  </a:t>
            </a:r>
            <a:r>
              <a:rPr lang="ru-RU" sz="2200" dirty="0" err="1" smtClean="0"/>
              <a:t>познайомилися</a:t>
            </a:r>
            <a:r>
              <a:rPr lang="ru-RU" sz="2200" dirty="0" smtClean="0"/>
              <a:t> з </a:t>
            </a:r>
            <a:r>
              <a:rPr lang="ru-RU" sz="2200" dirty="0" err="1" smtClean="0"/>
              <a:t>властивостями</a:t>
            </a:r>
            <a:r>
              <a:rPr lang="ru-RU" sz="2200" dirty="0" smtClean="0"/>
              <a:t>  </a:t>
            </a:r>
            <a:r>
              <a:rPr lang="ru-RU" sz="2200" dirty="0" err="1" smtClean="0"/>
              <a:t>заліза</a:t>
            </a:r>
            <a:r>
              <a:rPr lang="ru-RU" sz="22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У </a:t>
            </a:r>
            <a:r>
              <a:rPr lang="ru-RU" sz="2200" dirty="0" err="1" smtClean="0"/>
              <a:t>Передній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Азії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знайдено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вироби</a:t>
            </a:r>
            <a:r>
              <a:rPr lang="ru-RU" sz="2200" dirty="0" smtClean="0"/>
              <a:t> з метеоритного </a:t>
            </a:r>
            <a:r>
              <a:rPr lang="ru-RU" sz="2200" dirty="0" err="1" smtClean="0"/>
              <a:t>заліза</a:t>
            </a:r>
            <a:r>
              <a:rPr lang="ru-RU" sz="2200" dirty="0" smtClean="0"/>
              <a:t>, </a:t>
            </a:r>
            <a:r>
              <a:rPr lang="ru-RU" sz="2200" dirty="0" err="1" smtClean="0"/>
              <a:t>датовані</a:t>
            </a:r>
            <a:r>
              <a:rPr lang="ru-RU" sz="2200" dirty="0" smtClean="0"/>
              <a:t> </a:t>
            </a:r>
            <a:r>
              <a:rPr lang="en-GB" sz="2200" dirty="0" smtClean="0"/>
              <a:t>IV-III </a:t>
            </a:r>
            <a:r>
              <a:rPr lang="uk-UA" sz="2200" dirty="0" smtClean="0"/>
              <a:t>тис. до н.е.. Але по-справжньому залізо навчилися обробляти на 2 тис. років пізніше.</a:t>
            </a:r>
            <a:endParaRPr lang="ru-RU" sz="2200" dirty="0" smtClean="0"/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З </a:t>
            </a:r>
            <a:r>
              <a:rPr lang="ru-RU" sz="2200" dirty="0" err="1" smtClean="0"/>
              <a:t>обробкою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металів</a:t>
            </a:r>
            <a:r>
              <a:rPr lang="ru-RU" sz="2200" dirty="0" smtClean="0"/>
              <a:t> </a:t>
            </a:r>
            <a:r>
              <a:rPr lang="ru-RU" sz="2200" dirty="0" err="1" smtClean="0"/>
              <a:t>зявилися</a:t>
            </a:r>
            <a:r>
              <a:rPr lang="ru-RU" sz="2200" dirty="0" smtClean="0"/>
              <a:t> люди,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займалися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</a:t>
            </a:r>
            <a:r>
              <a:rPr lang="ru-RU" sz="2200" dirty="0" err="1" smtClean="0"/>
              <a:t>виготовленням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знарядь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праці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предметів</a:t>
            </a:r>
            <a:r>
              <a:rPr lang="ru-RU" sz="2200" dirty="0" smtClean="0"/>
              <a:t> </a:t>
            </a:r>
            <a:r>
              <a:rPr lang="ru-RU" sz="2200" dirty="0" err="1" smtClean="0"/>
              <a:t>побуту</a:t>
            </a:r>
            <a:r>
              <a:rPr lang="ru-RU" sz="22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err="1" smtClean="0"/>
              <a:t>Цих</a:t>
            </a:r>
            <a:r>
              <a:rPr lang="ru-RU" sz="2200" dirty="0" smtClean="0"/>
              <a:t> людей  </a:t>
            </a:r>
            <a:r>
              <a:rPr lang="ru-RU" sz="2200" dirty="0" err="1" smtClean="0"/>
              <a:t>називали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ремісниками</a:t>
            </a:r>
            <a:r>
              <a:rPr lang="ru-RU" sz="2200" dirty="0" smtClean="0"/>
              <a:t>, а справу, </a:t>
            </a:r>
            <a:r>
              <a:rPr lang="ru-RU" sz="2200" dirty="0" err="1" smtClean="0"/>
              <a:t>якою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займалися</a:t>
            </a:r>
            <a:r>
              <a:rPr lang="ru-RU" sz="2200" dirty="0" smtClean="0"/>
              <a:t> –  ремеслом.</a:t>
            </a:r>
          </a:p>
          <a:p>
            <a:pPr lvl="1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0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 зі стрілкою 24"/>
          <p:cNvCxnSpPr/>
          <p:nvPr/>
        </p:nvCxnSpPr>
        <p:spPr>
          <a:xfrm>
            <a:off x="2123728" y="3429000"/>
            <a:ext cx="0" cy="792088"/>
          </a:xfrm>
          <a:prstGeom prst="straightConnector1">
            <a:avLst/>
          </a:prstGeom>
          <a:ln w="762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>
            <a:off x="7524328" y="3429000"/>
            <a:ext cx="0" cy="792088"/>
          </a:xfrm>
          <a:prstGeom prst="straightConnector1">
            <a:avLst/>
          </a:prstGeom>
          <a:ln w="762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50614"/>
            <a:ext cx="9144000" cy="14033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err="1"/>
              <a:t>Опрацюйте</a:t>
            </a:r>
            <a:r>
              <a:rPr lang="ru-RU" sz="3600" dirty="0"/>
              <a:t> с.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25-26 </a:t>
            </a:r>
            <a:r>
              <a:rPr lang="ru-RU" sz="3600" dirty="0" smtClean="0"/>
              <a:t>і </a:t>
            </a:r>
            <a:r>
              <a:rPr lang="ru-RU" sz="3600" dirty="0" err="1"/>
              <a:t>доповніть</a:t>
            </a:r>
            <a:r>
              <a:rPr lang="ru-RU" sz="3600" dirty="0"/>
              <a:t> </a:t>
            </a:r>
            <a:r>
              <a:rPr lang="ru-RU" sz="3600" dirty="0" smtClean="0"/>
              <a:t>схему</a:t>
            </a:r>
            <a:endParaRPr lang="en-US" sz="3600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0" y="696516"/>
            <a:ext cx="9144000" cy="1008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Привласнювальні</a:t>
            </a:r>
            <a:r>
              <a:rPr lang="ru-RU" sz="4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форми</a:t>
            </a:r>
            <a:r>
              <a:rPr lang="ru-RU" sz="4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господарства</a:t>
            </a:r>
            <a:endParaRPr lang="ru-RU" sz="24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 зі стрілкою 10"/>
          <p:cNvCxnSpPr/>
          <p:nvPr/>
        </p:nvCxnSpPr>
        <p:spPr>
          <a:xfrm>
            <a:off x="2123728" y="1704628"/>
            <a:ext cx="0" cy="6712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7524328" y="1704628"/>
            <a:ext cx="0" cy="6712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Місце для вмісту 2"/>
          <p:cNvSpPr txBox="1">
            <a:spLocks/>
          </p:cNvSpPr>
          <p:nvPr/>
        </p:nvSpPr>
        <p:spPr>
          <a:xfrm>
            <a:off x="6012160" y="2375888"/>
            <a:ext cx="2987824" cy="100811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Полювання</a:t>
            </a:r>
            <a:endParaRPr lang="ru-RU" sz="40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6" name="Місце для вмісту 2"/>
          <p:cNvSpPr txBox="1">
            <a:spLocks/>
          </p:cNvSpPr>
          <p:nvPr/>
        </p:nvSpPr>
        <p:spPr>
          <a:xfrm>
            <a:off x="215936" y="2376000"/>
            <a:ext cx="3780000" cy="100811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Збиральництво</a:t>
            </a:r>
            <a:endParaRPr lang="ru-RU" sz="40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8" name="Місце для вмісту 2"/>
          <p:cNvSpPr txBox="1">
            <a:spLocks/>
          </p:cNvSpPr>
          <p:nvPr/>
        </p:nvSpPr>
        <p:spPr>
          <a:xfrm>
            <a:off x="0" y="5849888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В</a:t>
            </a:r>
            <a:r>
              <a:rPr lang="ru-RU" sz="4000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ідтво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р</a:t>
            </a: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ю</a:t>
            </a:r>
            <a:r>
              <a:rPr lang="ru-RU" sz="4000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вальн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і</a:t>
            </a:r>
            <a:r>
              <a:rPr lang="ru-RU" sz="40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форми</a:t>
            </a:r>
            <a:r>
              <a:rPr lang="ru-RU" sz="40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господарства</a:t>
            </a:r>
            <a:endParaRPr lang="ru-RU" sz="24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 зі стрілкою 20"/>
          <p:cNvCxnSpPr/>
          <p:nvPr/>
        </p:nvCxnSpPr>
        <p:spPr>
          <a:xfrm>
            <a:off x="2123728" y="5157192"/>
            <a:ext cx="0" cy="6712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>
            <a:off x="7524328" y="5157192"/>
            <a:ext cx="0" cy="6712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Місце для вмісту 2"/>
          <p:cNvSpPr txBox="1">
            <a:spLocks/>
          </p:cNvSpPr>
          <p:nvPr/>
        </p:nvSpPr>
        <p:spPr>
          <a:xfrm>
            <a:off x="233728" y="4221088"/>
            <a:ext cx="3780000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З</a:t>
            </a:r>
            <a:r>
              <a:rPr lang="ru-RU" sz="4000" dirty="0" err="1" smtClean="0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емле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р</a:t>
            </a:r>
            <a:r>
              <a:rPr lang="ru-RU" sz="4000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обств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о</a:t>
            </a:r>
            <a:endParaRPr lang="ru-RU" sz="40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20" name="Місце для вмісту 2"/>
          <p:cNvSpPr txBox="1">
            <a:spLocks/>
          </p:cNvSpPr>
          <p:nvPr/>
        </p:nvSpPr>
        <p:spPr>
          <a:xfrm>
            <a:off x="6002812" y="4222800"/>
            <a:ext cx="2987824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С</a:t>
            </a:r>
            <a:r>
              <a:rPr lang="ru-RU" sz="4000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кот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ар</a:t>
            </a:r>
            <a:r>
              <a:rPr lang="ru-RU" sz="4000" dirty="0" err="1">
                <a:ln w="12700" cmpd="sng">
                  <a:noFill/>
                  <a:prstDash val="solid"/>
                </a:ln>
                <a:noFill/>
                <a:latin typeface="Impact" pitchFamily="34" charset="0"/>
                <a:cs typeface="Arial" charset="0"/>
              </a:rPr>
              <a:t>ств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о</a:t>
            </a:r>
            <a:endParaRPr lang="ru-RU" sz="40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27" name="Місце для вмісту 2"/>
          <p:cNvSpPr txBox="1">
            <a:spLocks/>
          </p:cNvSpPr>
          <p:nvPr/>
        </p:nvSpPr>
        <p:spPr>
          <a:xfrm>
            <a:off x="6001200" y="4222800"/>
            <a:ext cx="2987824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Скотарство</a:t>
            </a:r>
            <a:endParaRPr lang="ru-RU" sz="40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30" name="Місце для вмісту 2"/>
          <p:cNvSpPr txBox="1">
            <a:spLocks/>
          </p:cNvSpPr>
          <p:nvPr/>
        </p:nvSpPr>
        <p:spPr>
          <a:xfrm>
            <a:off x="0" y="5850000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В</a:t>
            </a: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ідтво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р</a:t>
            </a: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ювальн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і</a:t>
            </a:r>
            <a:r>
              <a:rPr lang="ru-RU" sz="40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форми</a:t>
            </a:r>
            <a:r>
              <a:rPr lang="ru-RU" sz="400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господарства</a:t>
            </a:r>
            <a:endParaRPr lang="ru-RU" sz="24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Місце для вмісту 2"/>
          <p:cNvSpPr txBox="1">
            <a:spLocks/>
          </p:cNvSpPr>
          <p:nvPr/>
        </p:nvSpPr>
        <p:spPr>
          <a:xfrm>
            <a:off x="232088" y="4222800"/>
            <a:ext cx="3780000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З</a:t>
            </a:r>
            <a:r>
              <a:rPr lang="ru-RU" sz="4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емлеробств</a:t>
            </a:r>
            <a:r>
              <a:rPr lang="ru-RU" sz="400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itchFamily="34" charset="0"/>
                <a:cs typeface="Arial" charset="0"/>
              </a:rPr>
              <a:t>о</a:t>
            </a:r>
            <a:endParaRPr lang="ru-RU" sz="40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35496" y="44624"/>
            <a:ext cx="9108504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2400" dirty="0" smtClean="0"/>
              <a:t>Як </a:t>
            </a:r>
            <a:r>
              <a:rPr lang="ru-RU" sz="2400" dirty="0" err="1" smtClean="0"/>
              <a:t>історики</a:t>
            </a:r>
            <a:r>
              <a:rPr lang="ru-RU" sz="2400" dirty="0" smtClean="0"/>
              <a:t> назвали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? (рубрика «</a:t>
            </a:r>
            <a:r>
              <a:rPr lang="ru-RU" sz="2400" dirty="0" err="1" smtClean="0"/>
              <a:t>Варто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запам’ятати</a:t>
            </a:r>
            <a:r>
              <a:rPr lang="ru-RU" sz="2400" dirty="0" smtClean="0"/>
              <a:t>!»)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6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7" grpId="0" animBg="1"/>
      <p:bldP spid="30" grpId="0" animBg="1"/>
      <p:bldP spid="31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">
  <a:themeElements>
    <a:clrScheme name="Інше 3">
      <a:dk1>
        <a:sysClr val="windowText" lastClr="000000"/>
      </a:dk1>
      <a:lt1>
        <a:srgbClr val="989FB1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одуль">
  <a:themeElements>
    <a:clrScheme name="Інше 3">
      <a:dk1>
        <a:sysClr val="windowText" lastClr="000000"/>
      </a:dk1>
      <a:lt1>
        <a:srgbClr val="989FB1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Інше 3">
    <a:dk1>
      <a:sysClr val="windowText" lastClr="000000"/>
    </a:dk1>
    <a:lt1>
      <a:srgbClr val="989FB1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Інше 3">
    <a:dk1>
      <a:sysClr val="windowText" lastClr="000000"/>
    </a:dk1>
    <a:lt1>
      <a:srgbClr val="989FB1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Інше 3">
    <a:dk1>
      <a:sysClr val="windowText" lastClr="000000"/>
    </a:dk1>
    <a:lt1>
      <a:srgbClr val="989FB1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Інше 3">
    <a:dk1>
      <a:sysClr val="windowText" lastClr="000000"/>
    </a:dk1>
    <a:lt1>
      <a:srgbClr val="989FB1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11087</TotalTime>
  <Words>607</Words>
  <Application>Microsoft Office PowerPoint</Application>
  <PresentationFormat>Екран (4:3)</PresentationFormat>
  <Paragraphs>70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10</vt:i4>
      </vt:variant>
    </vt:vector>
  </HeadingPairs>
  <TitlesOfParts>
    <vt:vector size="12" baseType="lpstr">
      <vt:lpstr>Модуль</vt:lpstr>
      <vt:lpstr>1_Модуль</vt:lpstr>
      <vt:lpstr>Презентація PowerPoint</vt:lpstr>
      <vt:lpstr>Криза мисливства</vt:lpstr>
      <vt:lpstr>Презентація PowerPoint</vt:lpstr>
      <vt:lpstr>Презентація PowerPoint</vt:lpstr>
      <vt:lpstr>Презентація PowerPoint</vt:lpstr>
      <vt:lpstr>Презентація PowerPoint</vt:lpstr>
      <vt:lpstr>Перші види рільництва та скотарства</vt:lpstr>
      <vt:lpstr>Виникнення ремесла</vt:lpstr>
      <vt:lpstr>Опрацюйте с. 25-26 і доповніть схему</vt:lpstr>
      <vt:lpstr>Робота в парах. Опрацюйте с. 26-27 і доповніть схему «Відтворювальні форми господарства»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Анатолій Олегович Гель</dc:creator>
  <cp:lastModifiedBy>User</cp:lastModifiedBy>
  <cp:revision>1232</cp:revision>
  <dcterms:created xsi:type="dcterms:W3CDTF">2010-05-23T14:28:12Z</dcterms:created>
  <dcterms:modified xsi:type="dcterms:W3CDTF">2022-09-20T16:49:47Z</dcterms:modified>
</cp:coreProperties>
</file>