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454" r:id="rId3"/>
    <p:sldId id="465" r:id="rId4"/>
    <p:sldId id="466" r:id="rId5"/>
    <p:sldId id="468" r:id="rId6"/>
    <p:sldId id="469" r:id="rId7"/>
    <p:sldId id="471" r:id="rId8"/>
    <p:sldId id="470" r:id="rId9"/>
    <p:sldId id="472" r:id="rId10"/>
    <p:sldId id="490" r:id="rId11"/>
    <p:sldId id="467" r:id="rId12"/>
    <p:sldId id="285" r:id="rId13"/>
    <p:sldId id="473" r:id="rId14"/>
    <p:sldId id="474" r:id="rId15"/>
    <p:sldId id="476" r:id="rId16"/>
    <p:sldId id="475" r:id="rId17"/>
    <p:sldId id="477" r:id="rId18"/>
    <p:sldId id="478" r:id="rId19"/>
    <p:sldId id="479" r:id="rId20"/>
    <p:sldId id="489" r:id="rId21"/>
    <p:sldId id="455" r:id="rId22"/>
    <p:sldId id="456" r:id="rId23"/>
    <p:sldId id="457" r:id="rId24"/>
    <p:sldId id="480" r:id="rId25"/>
    <p:sldId id="481" r:id="rId26"/>
    <p:sldId id="482" r:id="rId27"/>
    <p:sldId id="483" r:id="rId28"/>
    <p:sldId id="484" r:id="rId29"/>
    <p:sldId id="4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№7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0872" y="3072348"/>
            <a:ext cx="85375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>
                <a:solidFill>
                  <a:srgbClr val="2F3242"/>
                </a:solidFill>
              </a:rPr>
              <a:t>Що</a:t>
            </a:r>
            <a:r>
              <a:rPr lang="ru-RU" sz="6000" b="1" dirty="0">
                <a:solidFill>
                  <a:srgbClr val="2F3242"/>
                </a:solidFill>
              </a:rPr>
              <a:t> </a:t>
            </a:r>
            <a:r>
              <a:rPr lang="ru-RU" sz="6000" b="1" dirty="0" err="1">
                <a:solidFill>
                  <a:srgbClr val="2F3242"/>
                </a:solidFill>
              </a:rPr>
              <a:t>таке</a:t>
            </a:r>
            <a:r>
              <a:rPr lang="ru-RU" sz="6000" b="1" dirty="0">
                <a:solidFill>
                  <a:srgbClr val="2F3242"/>
                </a:solidFill>
              </a:rPr>
              <a:t> </a:t>
            </a:r>
            <a:r>
              <a:rPr lang="ru-RU" sz="6000" b="1" dirty="0" err="1">
                <a:solidFill>
                  <a:srgbClr val="2F3242"/>
                </a:solidFill>
              </a:rPr>
              <a:t>фізичне</a:t>
            </a:r>
            <a:r>
              <a:rPr lang="ru-RU" sz="6000" b="1" dirty="0">
                <a:solidFill>
                  <a:srgbClr val="2F3242"/>
                </a:solidFill>
              </a:rPr>
              <a:t> </a:t>
            </a:r>
            <a:r>
              <a:rPr lang="ru-RU" sz="6000" b="1" dirty="0" err="1">
                <a:solidFill>
                  <a:srgbClr val="2F3242"/>
                </a:solidFill>
              </a:rPr>
              <a:t>тіло</a:t>
            </a:r>
            <a:r>
              <a:rPr lang="ru-RU" sz="6000" b="1" dirty="0">
                <a:solidFill>
                  <a:srgbClr val="2F3242"/>
                </a:solidFill>
              </a:rPr>
              <a:t>? Характеристика </a:t>
            </a:r>
            <a:r>
              <a:rPr lang="ru-RU" sz="6000" b="1" dirty="0" err="1">
                <a:solidFill>
                  <a:srgbClr val="2F3242"/>
                </a:solidFill>
              </a:rPr>
              <a:t>тіл</a:t>
            </a:r>
            <a:r>
              <a:rPr lang="ru-RU" sz="6000" b="1" dirty="0">
                <a:solidFill>
                  <a:srgbClr val="2F3242"/>
                </a:solidFill>
              </a:rPr>
              <a:t>. </a:t>
            </a:r>
            <a:r>
              <a:rPr lang="ru-RU" sz="6000" b="1" dirty="0" err="1">
                <a:solidFill>
                  <a:srgbClr val="2F3242"/>
                </a:solidFill>
              </a:rPr>
              <a:t>Речовини</a:t>
            </a:r>
            <a:r>
              <a:rPr lang="ru-RU" sz="6000" b="1" dirty="0">
                <a:solidFill>
                  <a:srgbClr val="2F3242"/>
                </a:solidFill>
              </a:rPr>
              <a:t> з </a:t>
            </a:r>
            <a:r>
              <a:rPr lang="ru-RU" sz="6000" b="1" dirty="0" err="1">
                <a:solidFill>
                  <a:srgbClr val="2F3242"/>
                </a:solidFill>
              </a:rPr>
              <a:t>яких</a:t>
            </a:r>
            <a:r>
              <a:rPr lang="ru-RU" sz="6000" b="1" dirty="0">
                <a:solidFill>
                  <a:srgbClr val="2F3242"/>
                </a:solidFill>
              </a:rPr>
              <a:t> </a:t>
            </a:r>
            <a:r>
              <a:rPr lang="ru-RU" sz="6000" b="1" dirty="0" err="1">
                <a:solidFill>
                  <a:srgbClr val="2F3242"/>
                </a:solidFill>
              </a:rPr>
              <a:t>складаються</a:t>
            </a:r>
            <a:r>
              <a:rPr lang="ru-RU" sz="6000" b="1" dirty="0">
                <a:solidFill>
                  <a:srgbClr val="2F3242"/>
                </a:solidFill>
              </a:rPr>
              <a:t> </a:t>
            </a:r>
            <a:r>
              <a:rPr lang="ru-RU" sz="6000" b="1" dirty="0" err="1">
                <a:solidFill>
                  <a:srgbClr val="2F3242"/>
                </a:solidFill>
              </a:rPr>
              <a:t>тіла</a:t>
            </a:r>
            <a:endParaRPr lang="ru-RU" sz="60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Я </a:t>
            </a:r>
            <a:r>
              <a:rPr lang="ru-RU" sz="2000" b="1" dirty="0" err="1">
                <a:solidFill>
                  <a:schemeClr val="bg1"/>
                </a:solidFill>
              </a:rPr>
              <a:t>досліджую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світ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8" y="266117"/>
            <a:ext cx="4958811" cy="278933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підручнику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88106"/>
            <a:ext cx="1169894" cy="1169894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9" y="159108"/>
            <a:ext cx="6237227" cy="6237227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8813472" y="159108"/>
            <a:ext cx="3538056" cy="2442628"/>
          </a:xfrm>
          <a:prstGeom prst="cloudCallout">
            <a:avLst>
              <a:gd name="adj1" fmla="val -70846"/>
              <a:gd name="adj2" fmla="val -20078"/>
            </a:avLst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Розглянь малюнок 27.</a:t>
            </a:r>
            <a:endParaRPr lang="ru-RU" sz="32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C14776-E6CE-40B7-AD26-EE59A075F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19" y="2377209"/>
            <a:ext cx="10624046" cy="34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Тварини також дуже різноманітні за розмірами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1" y="1632855"/>
            <a:ext cx="6362504" cy="425616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69" y="2821577"/>
            <a:ext cx="3768649" cy="355077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88106"/>
            <a:ext cx="1169894" cy="1169894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27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4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Природні об’єкти, які є в космосі називають небесними тілами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026" y="1239942"/>
            <a:ext cx="3277161" cy="218813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13" y="4021650"/>
            <a:ext cx="2420371" cy="242037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70" y="4021650"/>
            <a:ext cx="3872556" cy="218154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84" y="1456402"/>
            <a:ext cx="3544469" cy="199376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0" y="1515140"/>
            <a:ext cx="2324100" cy="197167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2" y="3792688"/>
            <a:ext cx="3532444" cy="264933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4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54948" y="1363593"/>
            <a:ext cx="7291029" cy="4801866"/>
          </a:xfrm>
          <a:prstGeom prst="wedgeRoundRectCallout">
            <a:avLst>
              <a:gd name="adj1" fmla="val 64986"/>
              <a:gd name="adj2" fmla="val -12310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4800" b="1" dirty="0" err="1"/>
              <a:t>Кожне</a:t>
            </a:r>
            <a:r>
              <a:rPr lang="ru-RU" sz="4800" b="1" dirty="0"/>
              <a:t> </a:t>
            </a:r>
            <a:r>
              <a:rPr lang="ru-RU" sz="4800" b="1" dirty="0" err="1"/>
              <a:t>тіло</a:t>
            </a:r>
            <a:r>
              <a:rPr lang="ru-RU" sz="4800" b="1" dirty="0"/>
              <a:t> </a:t>
            </a:r>
            <a:r>
              <a:rPr lang="ru-RU" sz="4800" b="1" dirty="0" err="1"/>
              <a:t>утворюється</a:t>
            </a:r>
            <a:r>
              <a:rPr lang="ru-RU" sz="4800" b="1" dirty="0"/>
              <a:t> з </a:t>
            </a:r>
            <a:r>
              <a:rPr lang="ru-RU" sz="4800" b="1" dirty="0" err="1"/>
              <a:t>однієї</a:t>
            </a:r>
            <a:r>
              <a:rPr lang="ru-RU" sz="4800" b="1" dirty="0"/>
              <a:t> </a:t>
            </a:r>
            <a:r>
              <a:rPr lang="ru-RU" sz="4800" b="1" dirty="0" err="1"/>
              <a:t>або</a:t>
            </a:r>
            <a:r>
              <a:rPr lang="ru-RU" sz="4800" b="1" dirty="0"/>
              <a:t> </a:t>
            </a:r>
            <a:r>
              <a:rPr lang="ru-RU" sz="4800" b="1" dirty="0" err="1"/>
              <a:t>кількох</a:t>
            </a:r>
            <a:r>
              <a:rPr lang="ru-RU" sz="4800" b="1" dirty="0"/>
              <a:t> </a:t>
            </a:r>
            <a:r>
              <a:rPr lang="ru-RU" sz="4800" b="1" dirty="0" err="1"/>
              <a:t>речовин</a:t>
            </a:r>
            <a:r>
              <a:rPr lang="ru-RU" sz="4800" b="1" dirty="0"/>
              <a:t>. </a:t>
            </a:r>
            <a:endParaRPr lang="uk-UA" sz="4800" b="1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18981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77" y="1210581"/>
            <a:ext cx="3949338" cy="56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0699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Крапля</a:t>
            </a:r>
            <a:r>
              <a:rPr lang="ru-RU" sz="2000" b="1" dirty="0"/>
              <a:t> </a:t>
            </a:r>
            <a:r>
              <a:rPr lang="ru-RU" sz="2000" b="1" dirty="0" err="1"/>
              <a:t>олії</a:t>
            </a:r>
            <a:r>
              <a:rPr lang="ru-RU" sz="2000" b="1" dirty="0"/>
              <a:t> — </a:t>
            </a:r>
            <a:r>
              <a:rPr lang="ru-RU" sz="2000" b="1" dirty="0" err="1"/>
              <a:t>рідке</a:t>
            </a:r>
            <a:r>
              <a:rPr lang="ru-RU" sz="2000" b="1" dirty="0"/>
              <a:t> </a:t>
            </a:r>
            <a:r>
              <a:rPr lang="ru-RU" sz="2000" b="1" dirty="0" err="1"/>
              <a:t>тіло</a:t>
            </a:r>
            <a:r>
              <a:rPr lang="ru-RU" sz="2000" b="1" dirty="0"/>
              <a:t>. </a:t>
            </a:r>
            <a:r>
              <a:rPr lang="ru-RU" sz="2000" b="1" dirty="0" err="1"/>
              <a:t>Воно</a:t>
            </a:r>
            <a:r>
              <a:rPr lang="ru-RU" sz="2000" b="1" dirty="0"/>
              <a:t> </a:t>
            </a:r>
            <a:r>
              <a:rPr lang="ru-RU" sz="2000" b="1" dirty="0" err="1"/>
              <a:t>утворене</a:t>
            </a:r>
            <a:r>
              <a:rPr lang="ru-RU" sz="2000" b="1" dirty="0"/>
              <a:t> </a:t>
            </a:r>
            <a:r>
              <a:rPr lang="ru-RU" sz="2000" b="1" dirty="0" err="1"/>
              <a:t>речовиною</a:t>
            </a:r>
            <a:r>
              <a:rPr lang="ru-RU" sz="2000" b="1" dirty="0"/>
              <a:t> </a:t>
            </a:r>
            <a:r>
              <a:rPr lang="ru-RU" sz="2000" b="1" dirty="0" err="1"/>
              <a:t>олією</a:t>
            </a:r>
            <a:r>
              <a:rPr lang="ru-RU" sz="2000" b="1" dirty="0"/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57" y="1403797"/>
            <a:ext cx="4202988" cy="52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Крейда</a:t>
            </a:r>
            <a:r>
              <a:rPr lang="ru-RU" sz="2000" b="1" dirty="0"/>
              <a:t> - 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тверде</a:t>
            </a:r>
            <a:r>
              <a:rPr lang="ru-RU" sz="2000" b="1" dirty="0"/>
              <a:t> </a:t>
            </a:r>
            <a:r>
              <a:rPr lang="ru-RU" sz="2000" b="1" dirty="0" err="1"/>
              <a:t>тіло</a:t>
            </a:r>
            <a:r>
              <a:rPr lang="ru-RU" sz="2000" b="1" dirty="0"/>
              <a:t>.</a:t>
            </a:r>
            <a:r>
              <a:rPr lang="ru-RU" sz="2000" dirty="0"/>
              <a:t> </a:t>
            </a:r>
            <a:r>
              <a:rPr lang="ru-RU" sz="2000" b="1" dirty="0" err="1"/>
              <a:t>Воно</a:t>
            </a:r>
            <a:r>
              <a:rPr lang="ru-RU" sz="2000" b="1" dirty="0"/>
              <a:t> </a:t>
            </a:r>
            <a:r>
              <a:rPr lang="ru-RU" sz="2000" b="1" dirty="0" err="1"/>
              <a:t>складається</a:t>
            </a:r>
            <a:r>
              <a:rPr lang="ru-RU" sz="2000" b="1" dirty="0"/>
              <a:t> з </a:t>
            </a:r>
            <a:r>
              <a:rPr lang="ru-RU" sz="2000" b="1" dirty="0" err="1"/>
              <a:t>однієї</a:t>
            </a:r>
            <a:r>
              <a:rPr lang="ru-RU" sz="2000" b="1" dirty="0"/>
              <a:t> </a:t>
            </a:r>
            <a:r>
              <a:rPr lang="ru-RU" sz="2000" b="1" dirty="0" err="1"/>
              <a:t>речовини</a:t>
            </a:r>
            <a:r>
              <a:rPr lang="ru-RU" sz="2000" b="1" dirty="0"/>
              <a:t> — </a:t>
            </a:r>
            <a:r>
              <a:rPr lang="ru-RU" sz="2000" b="1" dirty="0" err="1"/>
              <a:t>крейди</a:t>
            </a:r>
            <a:r>
              <a:rPr lang="ru-RU" sz="2000" b="1" dirty="0"/>
              <a:t> 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21" y="1556616"/>
            <a:ext cx="6292469" cy="471935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5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320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Повітря</a:t>
            </a:r>
            <a:r>
              <a:rPr lang="ru-RU" sz="2000" b="1" dirty="0"/>
              <a:t> — </a:t>
            </a:r>
            <a:r>
              <a:rPr lang="ru-RU" sz="2000" b="1" dirty="0" err="1"/>
              <a:t>газоподібне</a:t>
            </a:r>
            <a:r>
              <a:rPr lang="ru-RU" sz="2000" b="1" dirty="0"/>
              <a:t> </a:t>
            </a:r>
            <a:r>
              <a:rPr lang="ru-RU" sz="2000" b="1" dirty="0" err="1"/>
              <a:t>тіло</a:t>
            </a:r>
            <a:r>
              <a:rPr lang="ru-RU" sz="2000" b="1" dirty="0"/>
              <a:t>. До </a:t>
            </a:r>
            <a:r>
              <a:rPr lang="ru-RU" sz="2000" b="1" dirty="0" err="1"/>
              <a:t>його</a:t>
            </a:r>
            <a:r>
              <a:rPr lang="ru-RU" sz="2000" b="1" dirty="0"/>
              <a:t> складу входить </a:t>
            </a:r>
            <a:r>
              <a:rPr lang="ru-RU" sz="2000" b="1" dirty="0" err="1"/>
              <a:t>багато</a:t>
            </a:r>
            <a:r>
              <a:rPr lang="ru-RU" sz="2000" b="1" dirty="0"/>
              <a:t> </a:t>
            </a:r>
            <a:r>
              <a:rPr lang="ru-RU" sz="2000" b="1" dirty="0" err="1"/>
              <a:t>речовин</a:t>
            </a:r>
            <a:r>
              <a:rPr lang="ru-RU" sz="2000" b="1" dirty="0"/>
              <a:t> (азот, </a:t>
            </a:r>
            <a:r>
              <a:rPr lang="ru-RU" sz="2000" b="1" dirty="0" err="1"/>
              <a:t>кисень</a:t>
            </a:r>
            <a:r>
              <a:rPr lang="ru-RU" sz="2000" b="1" dirty="0"/>
              <a:t>, </a:t>
            </a:r>
            <a:r>
              <a:rPr lang="ru-RU" sz="2000" b="1" dirty="0" err="1"/>
              <a:t>вуглекислий</a:t>
            </a:r>
            <a:r>
              <a:rPr lang="ru-RU" sz="2000" b="1" dirty="0"/>
              <a:t> газ </a:t>
            </a:r>
            <a:r>
              <a:rPr lang="ru-RU" sz="2000" b="1" dirty="0" err="1"/>
              <a:t>тощо</a:t>
            </a:r>
            <a:r>
              <a:rPr lang="ru-RU" sz="2000" b="1" dirty="0"/>
              <a:t>)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08" y="1659400"/>
            <a:ext cx="7333982" cy="489176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8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Молоко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суміш</a:t>
            </a:r>
            <a:r>
              <a:rPr lang="ru-RU" sz="2000" b="1" dirty="0"/>
              <a:t> </a:t>
            </a:r>
            <a:r>
              <a:rPr lang="ru-RU" sz="2000" b="1" dirty="0" err="1"/>
              <a:t>речовин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85" y="1270696"/>
            <a:ext cx="6762750" cy="539115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Запам’ятай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79126" y="1751525"/>
            <a:ext cx="6956559" cy="41596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600" b="1" dirty="0" err="1"/>
              <a:t>Усі</a:t>
            </a:r>
            <a:r>
              <a:rPr lang="ru-RU" sz="3600" b="1" dirty="0"/>
              <a:t> </a:t>
            </a:r>
            <a:r>
              <a:rPr lang="ru-RU" sz="3600" b="1" dirty="0" err="1"/>
              <a:t>живі</a:t>
            </a:r>
            <a:r>
              <a:rPr lang="ru-RU" sz="3600" b="1" dirty="0"/>
              <a:t> </a:t>
            </a:r>
            <a:r>
              <a:rPr lang="ru-RU" sz="3600" b="1" dirty="0" err="1"/>
              <a:t>організми</a:t>
            </a:r>
            <a:r>
              <a:rPr lang="ru-RU" sz="3600" b="1" dirty="0"/>
              <a:t> </a:t>
            </a:r>
            <a:r>
              <a:rPr lang="ru-RU" sz="3600" b="1" dirty="0" err="1"/>
              <a:t>складаються</a:t>
            </a:r>
            <a:r>
              <a:rPr lang="ru-RU" sz="3600" b="1" dirty="0"/>
              <a:t> з </a:t>
            </a:r>
            <a:r>
              <a:rPr lang="ru-RU" sz="3600" b="1" dirty="0" err="1"/>
              <a:t>великої</a:t>
            </a:r>
            <a:r>
              <a:rPr lang="ru-RU" sz="3600" b="1" dirty="0"/>
              <a:t> </a:t>
            </a:r>
            <a:r>
              <a:rPr lang="ru-RU" sz="3600" b="1" dirty="0" err="1"/>
              <a:t>кількості</a:t>
            </a:r>
            <a:r>
              <a:rPr lang="ru-RU" sz="3600" b="1" dirty="0"/>
              <a:t> </a:t>
            </a:r>
            <a:r>
              <a:rPr lang="ru-RU" sz="3600" b="1" dirty="0" err="1"/>
              <a:t>різних</a:t>
            </a:r>
            <a:r>
              <a:rPr lang="ru-RU" sz="3600" b="1" dirty="0"/>
              <a:t> </a:t>
            </a:r>
            <a:r>
              <a:rPr lang="ru-RU" sz="3600" b="1" dirty="0" err="1"/>
              <a:t>речовин</a:t>
            </a:r>
            <a:r>
              <a:rPr lang="ru-RU" sz="3600" b="1" dirty="0"/>
              <a:t>. </a:t>
            </a:r>
            <a:r>
              <a:rPr lang="ru-RU" sz="3600" b="1" dirty="0" err="1"/>
              <a:t>Наприклад</a:t>
            </a:r>
            <a:r>
              <a:rPr lang="ru-RU" sz="3600" b="1" dirty="0"/>
              <a:t>, у </a:t>
            </a:r>
            <a:r>
              <a:rPr lang="ru-RU" sz="3600" b="1" dirty="0" err="1"/>
              <a:t>рослинах</a:t>
            </a:r>
            <a:r>
              <a:rPr lang="ru-RU" sz="3600" b="1" dirty="0"/>
              <a:t> є </a:t>
            </a:r>
            <a:r>
              <a:rPr lang="ru-RU" sz="3600" b="1" dirty="0" err="1"/>
              <a:t>цукор</a:t>
            </a:r>
            <a:r>
              <a:rPr lang="ru-RU" sz="3600" b="1" dirty="0"/>
              <a:t>, </a:t>
            </a:r>
            <a:r>
              <a:rPr lang="ru-RU" sz="3600" b="1" dirty="0" err="1"/>
              <a:t>крохмаль</a:t>
            </a:r>
            <a:r>
              <a:rPr lang="ru-RU" sz="3600" b="1" dirty="0"/>
              <a:t>, </a:t>
            </a:r>
            <a:r>
              <a:rPr lang="ru-RU" sz="3600" b="1" dirty="0" err="1"/>
              <a:t>жири</a:t>
            </a:r>
            <a:r>
              <a:rPr lang="ru-RU" sz="3600" b="1" dirty="0"/>
              <a:t>, </a:t>
            </a:r>
            <a:r>
              <a:rPr lang="ru-RU" sz="3600" b="1" dirty="0" err="1"/>
              <a:t>білки</a:t>
            </a:r>
            <a:r>
              <a:rPr lang="ru-RU" sz="3600" b="1" dirty="0"/>
              <a:t>, </a:t>
            </a:r>
            <a:r>
              <a:rPr lang="ru-RU" sz="3600" b="1" dirty="0" err="1"/>
              <a:t>вітаміни</a:t>
            </a:r>
            <a:r>
              <a:rPr lang="ru-RU" sz="3600" b="1" dirty="0"/>
              <a:t>, </a:t>
            </a:r>
            <a:r>
              <a:rPr lang="ru-RU" sz="3600" b="1" dirty="0" err="1"/>
              <a:t>солі</a:t>
            </a:r>
            <a:r>
              <a:rPr lang="ru-RU" sz="3600" b="1" dirty="0"/>
              <a:t>, вода та </a:t>
            </a:r>
            <a:r>
              <a:rPr lang="ru-RU" sz="3600" b="1" dirty="0" err="1"/>
              <a:t>інші</a:t>
            </a:r>
            <a:r>
              <a:rPr lang="ru-RU" sz="3600" b="1" dirty="0"/>
              <a:t> </a:t>
            </a:r>
            <a:r>
              <a:rPr lang="ru-RU" sz="3600" b="1" dirty="0" err="1"/>
              <a:t>речовини</a:t>
            </a:r>
            <a:r>
              <a:rPr lang="ru-RU" sz="3600" b="1" dirty="0"/>
              <a:t>.</a:t>
            </a:r>
            <a:endParaRPr lang="uk-UA" sz="36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1" y="2363519"/>
            <a:ext cx="4326033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підручнику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88106"/>
            <a:ext cx="1169894" cy="1169894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2" y="276674"/>
            <a:ext cx="6237227" cy="6237227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6468861" y="-300010"/>
            <a:ext cx="5902475" cy="3593625"/>
          </a:xfrm>
          <a:prstGeom prst="cloudCallout">
            <a:avLst>
              <a:gd name="adj1" fmla="val -70846"/>
              <a:gd name="adj2" fmla="val -20078"/>
            </a:avLst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Розглянь малюнок №30. Якими речовинами або сумішами ти користуєшся в побуті?</a:t>
            </a:r>
            <a:endParaRPr lang="ru-RU" sz="32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4FB14C-19A8-49EE-BFEB-556CCB26C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4314"/>
            <a:ext cx="8540318" cy="41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Програма «Як почуває себе ненька Україна?» в прямому ефірі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73D871-F8E9-49D2-B0F0-2844CCCC5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12" y="1273705"/>
            <a:ext cx="9644776" cy="54251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EB3798-FD88-4C06-853A-DDD3032B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94" y="3033088"/>
            <a:ext cx="664369" cy="414962"/>
          </a:xfrm>
          <a:prstGeom prst="rect">
            <a:avLst/>
          </a:prstGeom>
        </p:spPr>
      </p:pic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877B13A1-60DA-45AE-AA15-944A5F7E597F}"/>
              </a:ext>
            </a:extLst>
          </p:cNvPr>
          <p:cNvSpPr/>
          <p:nvPr/>
        </p:nvSpPr>
        <p:spPr>
          <a:xfrm>
            <a:off x="266700" y="6363471"/>
            <a:ext cx="11658600" cy="2293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B85ABA71-FB8C-485A-89DE-104D54B4A742}"/>
              </a:ext>
            </a:extLst>
          </p:cNvPr>
          <p:cNvSpPr/>
          <p:nvPr/>
        </p:nvSpPr>
        <p:spPr>
          <a:xfrm>
            <a:off x="363592" y="6226573"/>
            <a:ext cx="655583" cy="450107"/>
          </a:xfrm>
          <a:prstGeom prst="rect">
            <a:avLst/>
          </a:prstGeom>
          <a:solidFill>
            <a:srgbClr val="FF53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Бульбашка прямої мови: прямокутна з округленими кутами 38">
            <a:extLst>
              <a:ext uri="{FF2B5EF4-FFF2-40B4-BE49-F238E27FC236}">
                <a16:creationId xmlns:a16="http://schemas.microsoft.com/office/drawing/2014/main" id="{4B21E80B-0553-4061-ABBB-97E9DE1F1BF0}"/>
              </a:ext>
            </a:extLst>
          </p:cNvPr>
          <p:cNvSpPr/>
          <p:nvPr/>
        </p:nvSpPr>
        <p:spPr>
          <a:xfrm>
            <a:off x="1784926" y="2105025"/>
            <a:ext cx="3358574" cy="1669615"/>
          </a:xfrm>
          <a:prstGeom prst="wedgeRoundRectCallout">
            <a:avLst>
              <a:gd name="adj1" fmla="val -35552"/>
              <a:gd name="adj2" fmla="val 7054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Привіт, друзі!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А яка зараз пора року?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Який місяць?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Яке сьогодні число?</a:t>
            </a:r>
          </a:p>
        </p:txBody>
      </p:sp>
      <p:sp>
        <p:nvSpPr>
          <p:cNvPr id="40" name="Бульбашка прямої мови: прямокутна з округленими кутами 39">
            <a:extLst>
              <a:ext uri="{FF2B5EF4-FFF2-40B4-BE49-F238E27FC236}">
                <a16:creationId xmlns:a16="http://schemas.microsoft.com/office/drawing/2014/main" id="{8473B87A-8FC6-499A-A4D1-0F4D70A28CF5}"/>
              </a:ext>
            </a:extLst>
          </p:cNvPr>
          <p:cNvSpPr/>
          <p:nvPr/>
        </p:nvSpPr>
        <p:spPr>
          <a:xfrm>
            <a:off x="7562850" y="2405761"/>
            <a:ext cx="4362450" cy="1669615"/>
          </a:xfrm>
          <a:prstGeom prst="wedgeRoundRectCallout">
            <a:avLst>
              <a:gd name="adj1" fmla="val -2654"/>
              <a:gd name="adj2" fmla="val 6597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Мої вітання!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Яким було вранці небо, коли ми йшли до школи?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Що стосовно опадів?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Кому відома температура повітря?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F09E29-7A8E-409D-AECB-A0F140449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8" y="888601"/>
            <a:ext cx="1252335" cy="11898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5E1AD2-88D3-47EA-B8D3-3A7F23041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70" y="3513811"/>
            <a:ext cx="3154630" cy="31546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6FC828-A386-4342-819F-695585A908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26148" r="22962" b="15187"/>
          <a:stretch/>
        </p:blipFill>
        <p:spPr>
          <a:xfrm>
            <a:off x="511314" y="3774640"/>
            <a:ext cx="2515687" cy="246258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F1AB15-A88F-4B91-BA9C-D64E97864E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32" y="966892"/>
            <a:ext cx="1578284" cy="149955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217174F-9E38-447C-A352-96DA99E9B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86" y="887896"/>
            <a:ext cx="1643765" cy="11635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488E775-1C68-4EE4-9A64-3F64C0C259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1"/>
          <a:stretch/>
        </p:blipFill>
        <p:spPr>
          <a:xfrm>
            <a:off x="4018530" y="3505914"/>
            <a:ext cx="4588328" cy="36586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D14F36-9611-4EC1-A130-2C1A9A0413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4" y="536442"/>
            <a:ext cx="1456853" cy="13841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08A414-56C1-47AC-8707-4F81085714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396" y="819705"/>
            <a:ext cx="1100920" cy="11009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8B9490-6A0B-49BF-AE3C-51451CD437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92" y="734867"/>
            <a:ext cx="1747023" cy="17470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9292096-47CE-46A7-B798-8C7C557B5D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770" y="1044274"/>
            <a:ext cx="1239764" cy="11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10677 0.0020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00208 L 0.21862 0.0020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2 0.00208 L 0.36524 0.0053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1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24 0.00532 L 0.53438 0.0053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38 0.00532 L 0.6957 0.0039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57 0.00394 L 0.88047 -0.0018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7" grpId="6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7">
            <a:hlinkClick r:id="" action="ppaction://media"/>
            <a:extLst>
              <a:ext uri="{FF2B5EF4-FFF2-40B4-BE49-F238E27FC236}">
                <a16:creationId xmlns:a16="http://schemas.microsoft.com/office/drawing/2014/main" id="{5FF18E03-2891-4E84-A58D-7AD42EC4E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484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Щоб розпушити тісто змішуємо з борошном соду і оцет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1" t="6229" r="23900" b="6456"/>
          <a:stretch/>
        </p:blipFill>
        <p:spPr>
          <a:xfrm>
            <a:off x="6740431" y="1302653"/>
            <a:ext cx="2442755" cy="49900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F14F1A-B97D-4930-ACF4-067986723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8" r="21082"/>
          <a:stretch/>
        </p:blipFill>
        <p:spPr>
          <a:xfrm>
            <a:off x="2757054" y="2020694"/>
            <a:ext cx="2462373" cy="414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Кислоти 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38" y="3549071"/>
            <a:ext cx="3296220" cy="288419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13524" r="30927" b="10666"/>
          <a:stretch/>
        </p:blipFill>
        <p:spPr>
          <a:xfrm>
            <a:off x="9752121" y="1984849"/>
            <a:ext cx="1921225" cy="35400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t="8710" r="8425" b="5029"/>
          <a:stretch/>
        </p:blipFill>
        <p:spPr>
          <a:xfrm>
            <a:off x="6100205" y="1151976"/>
            <a:ext cx="2144913" cy="2135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" t="26165" r="2516" b="21172"/>
          <a:stretch/>
        </p:blipFill>
        <p:spPr>
          <a:xfrm>
            <a:off x="595192" y="1441969"/>
            <a:ext cx="4207951" cy="2239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54" y="3576825"/>
            <a:ext cx="3392022" cy="285643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1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Запам’ятай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80383" y="1541143"/>
            <a:ext cx="6276187" cy="46078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Усі кислоти мають спільну властивість - вони  кислі. Деякі з них дуже їдкі і можуть спричинити опіки шкіри.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611"/>
            <a:ext cx="5650202" cy="56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Назви</a:t>
            </a:r>
            <a:r>
              <a:rPr lang="ru-RU" sz="2000" b="1" dirty="0"/>
              <a:t> </a:t>
            </a:r>
            <a:r>
              <a:rPr lang="ru-RU" sz="2000" b="1" dirty="0" err="1"/>
              <a:t>речовини</a:t>
            </a:r>
            <a:r>
              <a:rPr lang="ru-RU" sz="2000" b="1" dirty="0"/>
              <a:t>, з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складаються</a:t>
            </a:r>
            <a:r>
              <a:rPr lang="ru-RU" sz="2000" b="1" dirty="0"/>
              <a:t> </a:t>
            </a:r>
            <a:r>
              <a:rPr lang="ru-RU" sz="2000" b="1" dirty="0" err="1"/>
              <a:t>тіла</a:t>
            </a:r>
            <a:r>
              <a:rPr lang="ru-RU" sz="2000" b="1" dirty="0"/>
              <a:t>. Доведи свою думку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" b="2172"/>
          <a:stretch/>
        </p:blipFill>
        <p:spPr>
          <a:xfrm>
            <a:off x="3939833" y="1931830"/>
            <a:ext cx="3603589" cy="439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Назви</a:t>
            </a:r>
            <a:r>
              <a:rPr lang="ru-RU" sz="2000" b="1" dirty="0"/>
              <a:t> </a:t>
            </a:r>
            <a:r>
              <a:rPr lang="ru-RU" sz="2000" b="1" dirty="0" err="1"/>
              <a:t>речовини</a:t>
            </a:r>
            <a:r>
              <a:rPr lang="ru-RU" sz="2000" b="1" dirty="0"/>
              <a:t>, з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складаються</a:t>
            </a:r>
            <a:r>
              <a:rPr lang="ru-RU" sz="2000" b="1" dirty="0"/>
              <a:t> </a:t>
            </a:r>
            <a:r>
              <a:rPr lang="ru-RU" sz="2000" b="1" dirty="0" err="1"/>
              <a:t>тіла</a:t>
            </a:r>
            <a:r>
              <a:rPr lang="ru-RU" sz="2000" b="1" dirty="0"/>
              <a:t>. Доведи свою думку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71" b="6001"/>
          <a:stretch/>
        </p:blipFill>
        <p:spPr>
          <a:xfrm>
            <a:off x="2994988" y="1441969"/>
            <a:ext cx="6149012" cy="51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Назви</a:t>
            </a:r>
            <a:r>
              <a:rPr lang="ru-RU" sz="2000" b="1" dirty="0"/>
              <a:t> </a:t>
            </a:r>
            <a:r>
              <a:rPr lang="ru-RU" sz="2000" b="1" dirty="0" err="1"/>
              <a:t>речовини</a:t>
            </a:r>
            <a:r>
              <a:rPr lang="ru-RU" sz="2000" b="1" dirty="0"/>
              <a:t>, з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складаються</a:t>
            </a:r>
            <a:r>
              <a:rPr lang="ru-RU" sz="2000" b="1" dirty="0"/>
              <a:t> </a:t>
            </a:r>
            <a:r>
              <a:rPr lang="ru-RU" sz="2000" b="1" dirty="0" err="1"/>
              <a:t>тіла</a:t>
            </a:r>
            <a:r>
              <a:rPr lang="ru-RU" sz="2000" b="1" dirty="0"/>
              <a:t>. Доведи свою думку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32" y="1550434"/>
            <a:ext cx="6903076" cy="459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Назви</a:t>
            </a:r>
            <a:r>
              <a:rPr lang="ru-RU" sz="2000" b="1" dirty="0"/>
              <a:t> </a:t>
            </a:r>
            <a:r>
              <a:rPr lang="ru-RU" sz="2000" b="1" dirty="0" err="1"/>
              <a:t>речовини</a:t>
            </a:r>
            <a:r>
              <a:rPr lang="ru-RU" sz="2000" b="1" dirty="0"/>
              <a:t>, з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складаються</a:t>
            </a:r>
            <a:r>
              <a:rPr lang="ru-RU" sz="2000" b="1" dirty="0"/>
              <a:t> </a:t>
            </a:r>
            <a:r>
              <a:rPr lang="ru-RU" sz="2000" b="1" dirty="0" err="1"/>
              <a:t>тіла</a:t>
            </a:r>
            <a:r>
              <a:rPr lang="ru-RU" sz="2000" b="1" dirty="0"/>
              <a:t>. Доведи свою думку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1654" r="4285" b="2213"/>
          <a:stretch/>
        </p:blipFill>
        <p:spPr>
          <a:xfrm>
            <a:off x="4025297" y="1545463"/>
            <a:ext cx="4426747" cy="46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0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768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Висновок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40626" y="1435663"/>
            <a:ext cx="7580018" cy="52282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400" b="1" dirty="0">
                <a:solidFill>
                  <a:srgbClr val="2F3242"/>
                </a:solidFill>
              </a:rPr>
              <a:t>Усі об'єкти, які нас оточують, називають тілами. </a:t>
            </a:r>
          </a:p>
          <a:p>
            <a:pPr lvl="0" algn="ctr"/>
            <a:r>
              <a:rPr lang="uk-UA" sz="4400" b="1" dirty="0">
                <a:solidFill>
                  <a:srgbClr val="2F3242"/>
                </a:solidFill>
              </a:rPr>
              <a:t>Вони відрізняються за формою, кольором, розміром і речовиною, з якої вони складаються.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780" y="62077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768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 знаєте ви, що…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141" y="1369439"/>
            <a:ext cx="11841018" cy="18856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Алмаз</a:t>
            </a: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4000" b="1" dirty="0">
                <a:solidFill>
                  <a:schemeClr val="tx1"/>
                </a:solidFill>
              </a:rPr>
              <a:t>— найтвердіша речовина, тому алмази кріплять на різальному інструменті для буріння нафтових свердловин.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818" y="3571284"/>
            <a:ext cx="4044147" cy="304434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4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57068" y="508962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Пригадай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550792" y="1550654"/>
            <a:ext cx="6104588" cy="4528174"/>
          </a:xfrm>
          <a:prstGeom prst="wedgeRoundRectCallout">
            <a:avLst>
              <a:gd name="adj1" fmla="val -96109"/>
              <a:gd name="adj2" fmla="val -2910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Роздивись</a:t>
            </a:r>
            <a:r>
              <a:rPr lang="ru-RU" sz="4000" b="1" dirty="0"/>
              <a:t> </a:t>
            </a:r>
            <a:r>
              <a:rPr lang="ru-RU" sz="4000" b="1" dirty="0" err="1"/>
              <a:t>навколо</a:t>
            </a:r>
            <a:r>
              <a:rPr lang="ru-RU" sz="4000" b="1" dirty="0"/>
              <a:t>. </a:t>
            </a:r>
            <a:r>
              <a:rPr lang="ru-RU" sz="4000" b="1" dirty="0" err="1"/>
              <a:t>Ти</a:t>
            </a:r>
            <a:r>
              <a:rPr lang="ru-RU" sz="4000" b="1" dirty="0"/>
              <a:t> </a:t>
            </a:r>
            <a:r>
              <a:rPr lang="ru-RU" sz="4000" b="1" dirty="0" err="1"/>
              <a:t>живеш</a:t>
            </a:r>
            <a:r>
              <a:rPr lang="ru-RU" sz="4000" b="1" dirty="0"/>
              <a:t> у </a:t>
            </a:r>
            <a:r>
              <a:rPr lang="ru-RU" sz="4000" b="1" dirty="0" err="1"/>
              <a:t>довкіллі</a:t>
            </a:r>
            <a:r>
              <a:rPr lang="ru-RU" sz="4000" b="1" dirty="0"/>
              <a:t> </a:t>
            </a:r>
            <a:r>
              <a:rPr lang="ru-RU" sz="4000" b="1" dirty="0" err="1"/>
              <a:t>серед</a:t>
            </a:r>
            <a:r>
              <a:rPr lang="ru-RU" sz="4000" b="1" dirty="0"/>
              <a:t> </a:t>
            </a:r>
            <a:r>
              <a:rPr lang="ru-RU" sz="4000" b="1" dirty="0" err="1"/>
              <a:t>об’єктів</a:t>
            </a:r>
            <a:r>
              <a:rPr lang="ru-RU" sz="4000" b="1" dirty="0"/>
              <a:t> </a:t>
            </a:r>
            <a:r>
              <a:rPr lang="ru-RU" sz="4000" b="1" dirty="0" err="1"/>
              <a:t>неживої</a:t>
            </a:r>
            <a:r>
              <a:rPr lang="ru-RU" sz="4000" b="1" dirty="0"/>
              <a:t> і  </a:t>
            </a:r>
            <a:r>
              <a:rPr lang="ru-RU" sz="4000" b="1" dirty="0" err="1"/>
              <a:t>живої</a:t>
            </a:r>
            <a:r>
              <a:rPr lang="ru-RU" sz="4000" b="1" dirty="0"/>
              <a:t> </a:t>
            </a:r>
            <a:r>
              <a:rPr lang="ru-RU" sz="4000" b="1" dirty="0" err="1"/>
              <a:t>природи</a:t>
            </a:r>
            <a:r>
              <a:rPr lang="ru-RU" sz="4000" b="1" dirty="0"/>
              <a:t> та </a:t>
            </a:r>
            <a:r>
              <a:rPr lang="ru-RU" sz="4000" b="1" dirty="0" err="1"/>
              <a:t>виготовлених</a:t>
            </a:r>
            <a:r>
              <a:rPr lang="ru-RU" sz="4000" b="1" dirty="0"/>
              <a:t> </a:t>
            </a:r>
            <a:r>
              <a:rPr lang="ru-RU" sz="4000" b="1" dirty="0" err="1"/>
              <a:t>людиною</a:t>
            </a:r>
            <a:r>
              <a:rPr lang="ru-RU" sz="4000" b="1" dirty="0"/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7" y="1550654"/>
            <a:ext cx="2339671" cy="511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9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 схему. Доповни прикладами</a:t>
            </a:r>
          </a:p>
        </p:txBody>
      </p:sp>
      <p:sp>
        <p:nvSpPr>
          <p:cNvPr id="6" name="Овал 5"/>
          <p:cNvSpPr/>
          <p:nvPr/>
        </p:nvSpPr>
        <p:spPr>
          <a:xfrm>
            <a:off x="988240" y="3884315"/>
            <a:ext cx="3013656" cy="240834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Тіла</a:t>
            </a:r>
          </a:p>
          <a:p>
            <a:pPr algn="ctr"/>
            <a:r>
              <a:rPr lang="uk-UA" sz="4000" b="1" dirty="0"/>
              <a:t>(об’єкти)</a:t>
            </a:r>
            <a:endParaRPr lang="ru-RU" sz="4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2380" y="1241683"/>
            <a:ext cx="4282561" cy="14676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Неприродні</a:t>
            </a:r>
            <a:r>
              <a:rPr lang="ru-RU" sz="3200" b="1" dirty="0"/>
              <a:t> </a:t>
            </a:r>
          </a:p>
          <a:p>
            <a:pPr algn="ctr"/>
            <a:r>
              <a:rPr lang="ru-RU" sz="3200" b="1" dirty="0"/>
              <a:t>(</a:t>
            </a:r>
            <a:r>
              <a:rPr lang="ru-RU" sz="3200" b="1" dirty="0" err="1"/>
              <a:t>рукотворні</a:t>
            </a:r>
            <a:r>
              <a:rPr lang="ru-RU" sz="3200" b="1" dirty="0"/>
              <a:t> </a:t>
            </a:r>
            <a:r>
              <a:rPr lang="ru-RU" sz="3200" b="1" dirty="0" err="1"/>
              <a:t>предмети</a:t>
            </a:r>
            <a:r>
              <a:rPr lang="ru-RU" sz="3200" b="1" dirty="0"/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64941" y="4914869"/>
            <a:ext cx="3500265" cy="14690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Тіла</a:t>
            </a:r>
            <a:r>
              <a:rPr lang="ru-RU" sz="3200" b="1" dirty="0"/>
              <a:t> </a:t>
            </a:r>
            <a:r>
              <a:rPr lang="ru-RU" sz="3200" b="1" dirty="0" err="1"/>
              <a:t>живої</a:t>
            </a:r>
            <a:r>
              <a:rPr lang="ru-RU" sz="3200" b="1" dirty="0"/>
              <a:t> </a:t>
            </a:r>
            <a:r>
              <a:rPr lang="ru-RU" sz="3200" b="1" dirty="0" err="1"/>
              <a:t>природи</a:t>
            </a:r>
            <a:endParaRPr lang="ru-RU" sz="3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84554" y="1241683"/>
            <a:ext cx="5144416" cy="1467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Природні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494572" y="4914869"/>
            <a:ext cx="3469368" cy="14690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Тіла</a:t>
            </a:r>
            <a:r>
              <a:rPr lang="ru-RU" sz="3200" b="1" dirty="0"/>
              <a:t> </a:t>
            </a:r>
            <a:r>
              <a:rPr lang="ru-RU" sz="3200" b="1" dirty="0" err="1"/>
              <a:t>неживої</a:t>
            </a:r>
            <a:r>
              <a:rPr lang="ru-RU" sz="3200" b="1" dirty="0"/>
              <a:t> </a:t>
            </a:r>
            <a:r>
              <a:rPr lang="ru-RU" sz="3200" b="1" dirty="0" err="1"/>
              <a:t>природи</a:t>
            </a:r>
            <a:endParaRPr lang="ru-RU" sz="3200" b="1" dirty="0"/>
          </a:p>
        </p:txBody>
      </p:sp>
      <p:sp>
        <p:nvSpPr>
          <p:cNvPr id="12" name="Стрелка вправо 11"/>
          <p:cNvSpPr/>
          <p:nvPr/>
        </p:nvSpPr>
        <p:spPr>
          <a:xfrm rot="16200000">
            <a:off x="1916385" y="3099842"/>
            <a:ext cx="980980" cy="440830"/>
          </a:xfrm>
          <a:prstGeom prst="rightArrow">
            <a:avLst/>
          </a:prstGeom>
          <a:solidFill>
            <a:srgbClr val="C0000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9538003">
            <a:off x="3562030" y="3140227"/>
            <a:ext cx="3018093" cy="594684"/>
          </a:xfrm>
          <a:prstGeom prst="rightArrow">
            <a:avLst/>
          </a:prstGeom>
          <a:solidFill>
            <a:srgbClr val="C0000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6131548" y="3505141"/>
            <a:ext cx="1840220" cy="489471"/>
          </a:xfrm>
          <a:prstGeom prst="rightArrow">
            <a:avLst/>
          </a:prstGeom>
          <a:solidFill>
            <a:srgbClr val="C0000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9886980" y="3394124"/>
            <a:ext cx="1840220" cy="563239"/>
          </a:xfrm>
          <a:prstGeom prst="rightArrow">
            <a:avLst/>
          </a:prstGeom>
          <a:solidFill>
            <a:srgbClr val="C0000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15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45578" y="1606731"/>
            <a:ext cx="6220035" cy="3944985"/>
          </a:xfrm>
          <a:prstGeom prst="wedgeRoundRectCallout">
            <a:avLst>
              <a:gd name="adj1" fmla="val 75818"/>
              <a:gd name="adj2" fmla="val -2370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/>
              <a:t>Навколишній світ надзвичайно різноманітний. Все що тебе оточує це – тіла. </a:t>
            </a:r>
            <a:endParaRPr lang="ru-RU" sz="3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79" y="1134381"/>
            <a:ext cx="4237809" cy="56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Назви фізичні тіла. Порівняй їх.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82" y="1524247"/>
            <a:ext cx="3675463" cy="220527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286" y="4241088"/>
            <a:ext cx="3334872" cy="222324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239" y="1474205"/>
            <a:ext cx="3098913" cy="225532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01" y="4047240"/>
            <a:ext cx="2417095" cy="24170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56" y="1379021"/>
            <a:ext cx="2463350" cy="24633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161">
            <a:off x="7789883" y="4140986"/>
            <a:ext cx="4416075" cy="17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Поміркуй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7050" y="1303586"/>
            <a:ext cx="11425382" cy="148527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/>
              <a:t>Тіла відрізняються за формою, розмірами, масою, об’ємом, кольором і  станом. Вони бувають твердими, рідкими та газоподібними.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13919" b="15939"/>
          <a:stretch/>
        </p:blipFill>
        <p:spPr>
          <a:xfrm>
            <a:off x="1515247" y="4611842"/>
            <a:ext cx="1770169" cy="12416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716" y="3278207"/>
            <a:ext cx="1919003" cy="19190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18048" b="12592"/>
          <a:stretch/>
        </p:blipFill>
        <p:spPr>
          <a:xfrm>
            <a:off x="9293217" y="5212736"/>
            <a:ext cx="2076016" cy="10799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34198" t="5791" r="34018" b="10573"/>
          <a:stretch/>
        </p:blipFill>
        <p:spPr>
          <a:xfrm rot="16200000">
            <a:off x="5247107" y="4430739"/>
            <a:ext cx="840048" cy="29472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71" y="3704833"/>
            <a:ext cx="869564" cy="8695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00" y="3492762"/>
            <a:ext cx="1803775" cy="1739891"/>
          </a:xfrm>
          <a:prstGeom prst="rect">
            <a:avLst/>
          </a:prstGeom>
        </p:spPr>
      </p:pic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підручнику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88106"/>
            <a:ext cx="1169894" cy="1169894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9" y="159108"/>
            <a:ext cx="6237227" cy="6237227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8485718" y="0"/>
            <a:ext cx="3946428" cy="3676624"/>
          </a:xfrm>
          <a:prstGeom prst="cloudCallout">
            <a:avLst>
              <a:gd name="adj1" fmla="val -70846"/>
              <a:gd name="adj2" fmla="val -20078"/>
            </a:avLst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Опиши та </a:t>
            </a:r>
            <a:r>
              <a:rPr lang="ru-RU" sz="3200" b="1" dirty="0" err="1"/>
              <a:t>порівняй</a:t>
            </a:r>
            <a:r>
              <a:rPr lang="ru-RU" sz="3200" b="1" dirty="0"/>
              <a:t> пари </a:t>
            </a:r>
            <a:r>
              <a:rPr lang="ru-RU" sz="3200" b="1" dirty="0" err="1"/>
              <a:t>тіл</a:t>
            </a:r>
            <a:r>
              <a:rPr lang="ru-RU" sz="3200" b="1" dirty="0"/>
              <a:t>, </a:t>
            </a:r>
            <a:r>
              <a:rPr lang="ru-RU" sz="3200" b="1" dirty="0" err="1"/>
              <a:t>зображені</a:t>
            </a:r>
            <a:r>
              <a:rPr lang="ru-RU" sz="3200" b="1" dirty="0"/>
              <a:t> на </a:t>
            </a:r>
            <a:r>
              <a:rPr lang="ru-RU" sz="3200" b="1" dirty="0" err="1"/>
              <a:t>малюнку</a:t>
            </a:r>
            <a:r>
              <a:rPr lang="ru-RU" sz="3200" b="1" dirty="0"/>
              <a:t> 26.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E966B4-10F4-4334-A0C6-63BDA893D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9" y="1838312"/>
            <a:ext cx="8332432" cy="417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Запам’ятай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24285" y="1482451"/>
            <a:ext cx="7291029" cy="48018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4800" b="1" dirty="0">
                <a:solidFill>
                  <a:schemeClr val="tx1"/>
                </a:solidFill>
              </a:rPr>
              <a:t>Характеристики тіл – це ознаки, за якими вони відрізняються між собою.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18981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52" y="1122779"/>
            <a:ext cx="5829933" cy="582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567</Words>
  <Application>Microsoft Office PowerPoint</Application>
  <PresentationFormat>Широкоэкранный</PresentationFormat>
  <Paragraphs>169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Админ</cp:lastModifiedBy>
  <cp:revision>96</cp:revision>
  <dcterms:created xsi:type="dcterms:W3CDTF">2018-01-05T16:38:53Z</dcterms:created>
  <dcterms:modified xsi:type="dcterms:W3CDTF">2022-09-22T05:27:50Z</dcterms:modified>
</cp:coreProperties>
</file>