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324"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EAD25110-08F8-4CAF-9A24-44038679E384}" type="datetimeFigureOut">
              <a:rPr lang="uk-UA" smtClean="0"/>
              <a:t>19.08.2022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A66ADCE-5915-4915-998B-32CD7C44D38F}" type="slidenum">
              <a:rPr lang="uk-UA" smtClean="0"/>
              <a:t>‹#›</a:t>
            </a:fld>
            <a:endParaRPr lang="uk-UA"/>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AD25110-08F8-4CAF-9A24-44038679E384}" type="datetimeFigureOut">
              <a:rPr lang="uk-UA" smtClean="0"/>
              <a:t>19.08.2022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EAD25110-08F8-4CAF-9A24-44038679E384}" type="datetimeFigureOut">
              <a:rPr lang="uk-UA" smtClean="0"/>
              <a:t>19.08.2022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EAD25110-08F8-4CAF-9A24-44038679E384}" type="datetimeFigureOut">
              <a:rPr lang="uk-UA" smtClean="0"/>
              <a:t>19.08.2022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AD25110-08F8-4CAF-9A24-44038679E384}" type="datetimeFigureOut">
              <a:rPr lang="uk-UA" smtClean="0"/>
              <a:t>19.08.2022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A66ADCE-5915-4915-998B-32CD7C44D38F}" type="slidenum">
              <a:rPr lang="uk-UA" smtClean="0"/>
              <a:t>‹#›</a:t>
            </a:fld>
            <a:endParaRPr lang="uk-U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AD25110-08F8-4CAF-9A24-44038679E384}" type="datetimeFigureOut">
              <a:rPr lang="uk-UA" smtClean="0"/>
              <a:t>19.08.2022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A66ADCE-5915-4915-998B-32CD7C44D38F}" type="slidenum">
              <a:rPr lang="uk-UA" smtClean="0"/>
              <a:t>‹#›</a:t>
            </a:fld>
            <a:endParaRPr lang="uk-U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EAD25110-08F8-4CAF-9A24-44038679E384}" type="datetimeFigureOut">
              <a:rPr lang="uk-UA" smtClean="0"/>
              <a:t>19.08.2022</a:t>
            </a:fld>
            <a:endParaRPr lang="uk-U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uk-U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A66ADCE-5915-4915-998B-32CD7C44D38F}" type="slidenum">
              <a:rPr lang="uk-UA" smtClean="0"/>
              <a:t>‹#›</a:t>
            </a:fld>
            <a:endParaRPr lang="uk-U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zakon.rada.gov.ua/laws/show/1442-2021-%D0%BF#n9"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zakon.rada.gov.ua/laws/show/1702-20#n25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zakon.rada.gov.ua/laws/show/3460-1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zakon.rada.gov.ua/laws/show/1443-2021-%D0%BF#n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9" y="1922042"/>
            <a:ext cx="9036496" cy="4935958"/>
          </a:xfrm>
        </p:spPr>
      </p:pic>
      <p:sp>
        <p:nvSpPr>
          <p:cNvPr id="3" name="Заголовок 2"/>
          <p:cNvSpPr>
            <a:spLocks noGrp="1"/>
          </p:cNvSpPr>
          <p:nvPr>
            <p:ph type="title"/>
          </p:nvPr>
        </p:nvSpPr>
        <p:spPr/>
        <p:txBody>
          <a:bodyPr>
            <a:normAutofit/>
          </a:bodyPr>
          <a:lstStyle/>
          <a:p>
            <a:r>
              <a:rPr lang="uk-UA" sz="3600" b="1" dirty="0" smtClean="0"/>
              <a:t>Розділ 1. Основи національної безпеки України</a:t>
            </a:r>
            <a:endParaRPr lang="uk-UA" sz="3600" b="1" dirty="0"/>
          </a:p>
        </p:txBody>
      </p:sp>
      <p:sp>
        <p:nvSpPr>
          <p:cNvPr id="5" name="Прямоугольник 4"/>
          <p:cNvSpPr/>
          <p:nvPr/>
        </p:nvSpPr>
        <p:spPr>
          <a:xfrm>
            <a:off x="4504916" y="2134780"/>
            <a:ext cx="4572000" cy="1384995"/>
          </a:xfrm>
          <a:prstGeom prst="rect">
            <a:avLst/>
          </a:prstGeom>
        </p:spPr>
        <p:txBody>
          <a:bodyPr>
            <a:spAutoFit/>
          </a:bodyPr>
          <a:lstStyle/>
          <a:p>
            <a:pPr algn="r"/>
            <a:r>
              <a:rPr lang="uk-UA" sz="2800" b="1" dirty="0" smtClean="0"/>
              <a:t>Підготовка до Національного спротиву в Україні.</a:t>
            </a:r>
            <a:endParaRPr lang="uk-UA" sz="2800" b="1" dirty="0"/>
          </a:p>
        </p:txBody>
      </p:sp>
      <p:sp>
        <p:nvSpPr>
          <p:cNvPr id="2" name="Прямоугольник 1"/>
          <p:cNvSpPr/>
          <p:nvPr/>
        </p:nvSpPr>
        <p:spPr>
          <a:xfrm>
            <a:off x="0" y="4941168"/>
            <a:ext cx="4284605" cy="1754326"/>
          </a:xfrm>
          <a:prstGeom prst="rect">
            <a:avLst/>
          </a:prstGeom>
        </p:spPr>
        <p:txBody>
          <a:bodyPr wrap="square">
            <a:spAutoFit/>
          </a:bodyPr>
          <a:lstStyle/>
          <a:p>
            <a:pPr algn="ctr"/>
            <a:r>
              <a:rPr lang="uk-UA" b="1" dirty="0">
                <a:solidFill>
                  <a:srgbClr val="000009"/>
                </a:solidFill>
                <a:latin typeface="Times New Roman" panose="02020603050405020304" pitchFamily="18" charset="0"/>
                <a:ea typeface="Times New Roman" panose="02020603050405020304" pitchFamily="18" charset="0"/>
              </a:rPr>
              <a:t>Правові та організаційні засади національного спротиву, основи його підготовки та ведення, завдання та повноваження сил безпеки та сил оборони</a:t>
            </a:r>
            <a:r>
              <a:rPr lang="uk-UA" b="1" spc="-170" dirty="0">
                <a:solidFill>
                  <a:srgbClr val="000009"/>
                </a:solidFill>
                <a:latin typeface="Times New Roman" panose="02020603050405020304" pitchFamily="18" charset="0"/>
                <a:ea typeface="Times New Roman" panose="02020603050405020304" pitchFamily="18" charset="0"/>
              </a:rPr>
              <a:t> </a:t>
            </a:r>
            <a:r>
              <a:rPr lang="uk-UA" b="1" dirty="0">
                <a:solidFill>
                  <a:srgbClr val="000009"/>
                </a:solidFill>
                <a:latin typeface="Times New Roman" panose="02020603050405020304" pitchFamily="18" charset="0"/>
                <a:ea typeface="Times New Roman" panose="02020603050405020304" pitchFamily="18" charset="0"/>
              </a:rPr>
              <a:t>з питань національного</a:t>
            </a:r>
            <a:r>
              <a:rPr lang="uk-UA" b="1" spc="-10" dirty="0">
                <a:solidFill>
                  <a:srgbClr val="000009"/>
                </a:solidFill>
                <a:latin typeface="Times New Roman" panose="02020603050405020304" pitchFamily="18" charset="0"/>
                <a:ea typeface="Times New Roman" panose="02020603050405020304" pitchFamily="18" charset="0"/>
              </a:rPr>
              <a:t> </a:t>
            </a:r>
            <a:r>
              <a:rPr lang="uk-UA" b="1" dirty="0">
                <a:solidFill>
                  <a:srgbClr val="000009"/>
                </a:solidFill>
                <a:latin typeface="Times New Roman" panose="02020603050405020304" pitchFamily="18" charset="0"/>
                <a:ea typeface="Times New Roman" panose="02020603050405020304" pitchFamily="18" charset="0"/>
              </a:rPr>
              <a:t>спротиву.</a:t>
            </a:r>
            <a:endParaRPr lang="ru-RU" b="1" dirty="0"/>
          </a:p>
        </p:txBody>
      </p:sp>
    </p:spTree>
    <p:extLst>
      <p:ext uri="{BB962C8B-B14F-4D97-AF65-F5344CB8AC3E}">
        <p14:creationId xmlns:p14="http://schemas.microsoft.com/office/powerpoint/2010/main" val="2842083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1772816"/>
            <a:ext cx="9143999" cy="5085184"/>
          </a:xfrm>
        </p:spPr>
        <p:txBody>
          <a:bodyPr>
            <a:normAutofit fontScale="77500" lnSpcReduction="20000"/>
          </a:bodyPr>
          <a:lstStyle/>
          <a:p>
            <a:r>
              <a:rPr lang="ru-RU" b="1" dirty="0">
                <a:latin typeface="Times New Roman" panose="02020603050405020304" pitchFamily="18" charset="0"/>
                <a:cs typeface="Times New Roman" panose="02020603050405020304" pitchFamily="18" charset="0"/>
              </a:rPr>
              <a:t>1. Загальне керівництво національним спротивом здійснює Президент України як Верховний Головнокомандувач Збройних Сил України через Міністра оборони України.</a:t>
            </a:r>
          </a:p>
          <a:p>
            <a:r>
              <a:rPr lang="ru-RU" b="1" dirty="0">
                <a:latin typeface="Times New Roman" panose="02020603050405020304" pitchFamily="18" charset="0"/>
                <a:cs typeface="Times New Roman" panose="02020603050405020304" pitchFamily="18" charset="0"/>
              </a:rPr>
              <a:t>2. Безпосереднє керівництво територіальною обороною здійснюється:</a:t>
            </a:r>
          </a:p>
          <a:p>
            <a:r>
              <a:rPr lang="ru-RU" b="1" dirty="0">
                <a:latin typeface="Times New Roman" panose="02020603050405020304" pitchFamily="18" charset="0"/>
                <a:cs typeface="Times New Roman" panose="02020603050405020304" pitchFamily="18" charset="0"/>
              </a:rPr>
              <a:t>1) на всій території України - Головнокомандувачем Збройних Сил України через Командувача Сил територіальної оборони Збройних Сил України;</a:t>
            </a:r>
          </a:p>
          <a:p>
            <a:r>
              <a:rPr lang="ru-RU" b="1" dirty="0">
                <a:latin typeface="Times New Roman" panose="02020603050405020304" pitchFamily="18" charset="0"/>
                <a:cs typeface="Times New Roman" panose="02020603050405020304" pitchFamily="18" charset="0"/>
              </a:rPr>
              <a:t>2) у межах військово-сухопутної зони - керівником регіонального органу військового управління Сил територіальної оборони Збройних Сил України через регіональний орган військового управління Сил територіальної оборони Збройних Сил України;</a:t>
            </a:r>
          </a:p>
          <a:p>
            <a:r>
              <a:rPr lang="ru-RU" b="1" dirty="0">
                <a:latin typeface="Times New Roman" panose="02020603050405020304" pitchFamily="18" charset="0"/>
                <a:cs typeface="Times New Roman" panose="02020603050405020304" pitchFamily="18" charset="0"/>
              </a:rPr>
              <a:t>3) у межах зони територіальної оборони - керівником зони територіальної оборони через штаб зони територіальної оборони;</a:t>
            </a:r>
          </a:p>
          <a:p>
            <a:r>
              <a:rPr lang="ru-RU" b="1" dirty="0">
                <a:latin typeface="Times New Roman" panose="02020603050405020304" pitchFamily="18" charset="0"/>
                <a:cs typeface="Times New Roman" panose="02020603050405020304" pitchFamily="18" charset="0"/>
              </a:rPr>
              <a:t>4) у межах району територіальної оборони - керівником району територіальної оборони через штаб району територіальної оборони.</a:t>
            </a:r>
          </a:p>
          <a:p>
            <a:r>
              <a:rPr lang="ru-RU" b="1" dirty="0">
                <a:latin typeface="Times New Roman" panose="02020603050405020304" pitchFamily="18" charset="0"/>
                <a:cs typeface="Times New Roman" panose="02020603050405020304" pitchFamily="18" charset="0"/>
              </a:rPr>
              <a:t>3. Керівництво рухом опору здійснює Головнокомандувач Збройних Сил України через Командувача Сил спеціальних операцій Збройних Сил України.</a:t>
            </a:r>
          </a:p>
          <a:p>
            <a:r>
              <a:rPr lang="ru-RU" b="1" dirty="0">
                <a:latin typeface="Times New Roman" panose="02020603050405020304" pitchFamily="18" charset="0"/>
                <a:cs typeface="Times New Roman" panose="02020603050405020304" pitchFamily="18" charset="0"/>
              </a:rPr>
              <a:t>4. Керівництво підготовкою громадян України до національного спротиву здійснюється Кабінетом Міністрів України через відповідні центральні органи виконавчої влади.</a:t>
            </a:r>
          </a:p>
        </p:txBody>
      </p:sp>
      <p:sp>
        <p:nvSpPr>
          <p:cNvPr id="3" name="Заголовок 2"/>
          <p:cNvSpPr>
            <a:spLocks noGrp="1"/>
          </p:cNvSpPr>
          <p:nvPr>
            <p:ph type="title"/>
          </p:nvPr>
        </p:nvSpPr>
        <p:spPr/>
        <p:txBody>
          <a:bodyPr>
            <a:normAutofit/>
          </a:bodyPr>
          <a:lstStyle/>
          <a:p>
            <a:r>
              <a:rPr lang="uk-UA" sz="2800" b="1" dirty="0" smtClean="0">
                <a:latin typeface="Times New Roman" panose="02020603050405020304" pitchFamily="18" charset="0"/>
                <a:cs typeface="Times New Roman" panose="02020603050405020304" pitchFamily="18" charset="0"/>
              </a:rPr>
              <a:t>КЕРІВНИЦТВО НАЦІОНАЛЬНИМ СПРОТИВОМ</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686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1988840"/>
            <a:ext cx="9143999" cy="4869160"/>
          </a:xfrm>
        </p:spPr>
        <p:txBody>
          <a:bodyPr>
            <a:normAutofit fontScale="85000" lnSpcReduction="10000"/>
          </a:bodyPr>
          <a:lstStyle/>
          <a:p>
            <a:r>
              <a:rPr lang="ru-RU" b="1" dirty="0">
                <a:latin typeface="Times New Roman" panose="02020603050405020304" pitchFamily="18" charset="0"/>
                <a:cs typeface="Times New Roman" panose="02020603050405020304" pitchFamily="18" charset="0"/>
              </a:rPr>
              <a:t>1) спрямовує і координує роботу центральних та інших органів виконавчої влади з питань національного спротиву;</a:t>
            </a:r>
          </a:p>
          <a:p>
            <a:r>
              <a:rPr lang="ru-RU" b="1" dirty="0">
                <a:latin typeface="Times New Roman" panose="02020603050405020304" pitchFamily="18" charset="0"/>
                <a:cs typeface="Times New Roman" panose="02020603050405020304" pitchFamily="18" charset="0"/>
              </a:rPr>
              <a:t>2) затверджує перелік важливих об’єктів та комунікацій, інших критично важливих об’єктів інфраструктури, які підлягають охороні та обороні, порядок їх дообладнання та приймання під охорону;</a:t>
            </a:r>
          </a:p>
          <a:p>
            <a:r>
              <a:rPr lang="ru-RU" b="1" dirty="0">
                <a:latin typeface="Times New Roman" panose="02020603050405020304" pitchFamily="18" charset="0"/>
                <a:cs typeface="Times New Roman" panose="02020603050405020304" pitchFamily="18" charset="0"/>
              </a:rPr>
              <a:t>3) затверджує </a:t>
            </a:r>
            <a:r>
              <a:rPr lang="ru-RU" b="1" u="sng" dirty="0" err="1">
                <a:latin typeface="Times New Roman" panose="02020603050405020304" pitchFamily="18" charset="0"/>
                <a:cs typeface="Times New Roman" panose="02020603050405020304" pitchFamily="18" charset="0"/>
                <a:hlinkClick r:id="rId2"/>
              </a:rPr>
              <a:t>Типове</a:t>
            </a:r>
            <a:r>
              <a:rPr lang="ru-RU" b="1" u="sng" dirty="0">
                <a:latin typeface="Times New Roman" panose="02020603050405020304" pitchFamily="18" charset="0"/>
                <a:cs typeface="Times New Roman" panose="02020603050405020304" pitchFamily="18" charset="0"/>
                <a:hlinkClick r:id="rId2"/>
              </a:rPr>
              <a:t> положення про штаб зони (району) територіальної оборони</a:t>
            </a:r>
            <a:r>
              <a:rPr lang="ru-RU" b="1" dirty="0">
                <a:latin typeface="Times New Roman" panose="02020603050405020304" pitchFamily="18" charset="0"/>
                <a:cs typeface="Times New Roman" panose="02020603050405020304" pitchFamily="18" charset="0"/>
              </a:rPr>
              <a:t>;</a:t>
            </a:r>
          </a:p>
          <a:p>
            <a:r>
              <a:rPr lang="ru-RU" b="1" dirty="0">
                <a:latin typeface="Times New Roman" panose="02020603050405020304" pitchFamily="18" charset="0"/>
                <a:cs typeface="Times New Roman" panose="02020603050405020304" pitchFamily="18" charset="0"/>
              </a:rPr>
              <a:t>4) визначає порядок використання інфраструктури (фондів) Збройних Сил України, а також інфраструктури (фондів) складових сил безпеки та сил оборони, органів місцевого самоврядування для розміщення військових частин Сил територіальної оборони Збройних Сил України в межах відповідних адміністративно-територіальних одиниць;</a:t>
            </a:r>
          </a:p>
          <a:p>
            <a:r>
              <a:rPr lang="ru-RU" b="1" dirty="0">
                <a:latin typeface="Times New Roman" panose="02020603050405020304" pitchFamily="18" charset="0"/>
                <a:cs typeface="Times New Roman" panose="02020603050405020304" pitchFamily="18" charset="0"/>
              </a:rPr>
              <a:t>5) визначає порядок організації та здійснення загальновійськової підготовки громадян України;</a:t>
            </a:r>
          </a:p>
          <a:p>
            <a:r>
              <a:rPr lang="ru-RU" b="1" dirty="0">
                <a:latin typeface="Times New Roman" panose="02020603050405020304" pitchFamily="18" charset="0"/>
                <a:cs typeface="Times New Roman" panose="02020603050405020304" pitchFamily="18" charset="0"/>
              </a:rPr>
              <a:t>6) здійснює керівництво підготовкою громадян України до національного спротиву</a:t>
            </a:r>
            <a:r>
              <a:rPr lang="ru-RU" b="1" dirty="0" smtClean="0">
                <a:latin typeface="Times New Roman" panose="02020603050405020304" pitchFamily="18" charset="0"/>
                <a:cs typeface="Times New Roman" panose="02020603050405020304" pitchFamily="18" charset="0"/>
              </a:rPr>
              <a:t>; тощо</a:t>
            </a:r>
            <a:endParaRPr lang="ru-RU" b="1"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fontScale="90000"/>
          </a:bodyPr>
          <a:lstStyle/>
          <a:p>
            <a:r>
              <a:rPr lang="uk-UA" sz="2800" b="1" dirty="0" smtClean="0">
                <a:latin typeface="Times New Roman" panose="02020603050405020304" pitchFamily="18" charset="0"/>
                <a:cs typeface="Times New Roman" panose="02020603050405020304" pitchFamily="18" charset="0"/>
              </a:rPr>
              <a:t>ПОВНОВАЖЕННЯ У СФЕРІ НАЦІОНАЛЬНОГО СПРОТИВУ</a:t>
            </a:r>
            <a:br>
              <a:rPr lang="uk-UA" sz="2800" b="1" dirty="0" smtClean="0">
                <a:latin typeface="Times New Roman" panose="02020603050405020304" pitchFamily="18" charset="0"/>
                <a:cs typeface="Times New Roman" panose="02020603050405020304" pitchFamily="18" charset="0"/>
              </a:rPr>
            </a:br>
            <a:r>
              <a:rPr lang="uk-UA" sz="2800" b="1" dirty="0" smtClean="0">
                <a:latin typeface="Times New Roman" panose="02020603050405020304" pitchFamily="18" charset="0"/>
                <a:cs typeface="Times New Roman" panose="02020603050405020304" pitchFamily="18" charset="0"/>
              </a:rPr>
              <a:t>(Кабінету Міністрів України)</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2304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2060848"/>
            <a:ext cx="9036496" cy="4797152"/>
          </a:xfrm>
        </p:spPr>
        <p:txBody>
          <a:bodyPr>
            <a:normAutofit/>
          </a:bodyPr>
          <a:lstStyle/>
          <a:p>
            <a:r>
              <a:rPr lang="ru-RU" sz="2000" b="1" dirty="0">
                <a:latin typeface="Times New Roman" panose="02020603050405020304" pitchFamily="18" charset="0"/>
                <a:cs typeface="Times New Roman" panose="02020603050405020304" pitchFamily="18" charset="0"/>
              </a:rPr>
              <a:t>1) забезпечує формування та реалізує державну політику з питань національного спротиву;</a:t>
            </a:r>
          </a:p>
          <a:p>
            <a:r>
              <a:rPr lang="ru-RU" sz="2000" b="1" dirty="0">
                <a:latin typeface="Times New Roman" panose="02020603050405020304" pitchFamily="18" charset="0"/>
                <a:cs typeface="Times New Roman" panose="02020603050405020304" pitchFamily="18" charset="0"/>
              </a:rPr>
              <a:t>2) розробляє проекти законів та інших нормативно-правових актів з питань національного спротиву;</a:t>
            </a:r>
          </a:p>
          <a:p>
            <a:r>
              <a:rPr lang="ru-RU" sz="2000" b="1" dirty="0">
                <a:latin typeface="Times New Roman" panose="02020603050405020304" pitchFamily="18" charset="0"/>
                <a:cs typeface="Times New Roman" panose="02020603050405020304" pitchFamily="18" charset="0"/>
              </a:rPr>
              <a:t>3) організовує та забезпечує в межах відповідних видатків Міністерства оборони України належне фінансування і ресурсне забезпечення Сил територіальної оборони Збройних Сил України, Сил спеціальних операцій Збройних Сил України та заходів підготовки громадян України до національного спротиву;</a:t>
            </a:r>
          </a:p>
          <a:p>
            <a:r>
              <a:rPr lang="ru-RU" sz="2000" b="1" dirty="0">
                <a:latin typeface="Times New Roman" panose="02020603050405020304" pitchFamily="18" charset="0"/>
                <a:cs typeface="Times New Roman" panose="02020603050405020304" pitchFamily="18" charset="0"/>
              </a:rPr>
              <a:t>4) забезпечує накопичення озброєння, військової, спеціальної техніки, інших матеріальних ресурсів у непорушному запасі та мобілізаційному резерві для виконання завдань територіальної оборони;</a:t>
            </a:r>
          </a:p>
          <a:p>
            <a:r>
              <a:rPr lang="ru-RU" sz="2000" b="1" dirty="0">
                <a:latin typeface="Times New Roman" panose="02020603050405020304" pitchFamily="18" charset="0"/>
                <a:cs typeface="Times New Roman" panose="02020603050405020304" pitchFamily="18" charset="0"/>
              </a:rPr>
              <a:t>5) формує та вносить у встановленому порядку пропозиції щодо обсягів фінансового забезпечення національного спротиву.</a:t>
            </a:r>
          </a:p>
        </p:txBody>
      </p:sp>
      <p:sp>
        <p:nvSpPr>
          <p:cNvPr id="3" name="Заголовок 2"/>
          <p:cNvSpPr>
            <a:spLocks noGrp="1"/>
          </p:cNvSpPr>
          <p:nvPr>
            <p:ph type="title"/>
          </p:nvPr>
        </p:nvSpPr>
        <p:spPr>
          <a:xfrm>
            <a:off x="461433" y="332656"/>
            <a:ext cx="8229600" cy="1252728"/>
          </a:xfrm>
        </p:spPr>
        <p:txBody>
          <a:bodyPr>
            <a:noAutofit/>
          </a:bodyPr>
          <a:lstStyle/>
          <a:p>
            <a:r>
              <a:rPr lang="uk-UA" sz="2800" b="1" dirty="0">
                <a:latin typeface="Times New Roman" panose="02020603050405020304" pitchFamily="18" charset="0"/>
                <a:cs typeface="Times New Roman" panose="02020603050405020304" pitchFamily="18" charset="0"/>
              </a:rPr>
              <a:t>ПОВНОВАЖЕННЯ У СФЕРІ НАЦІОНАЛЬНОГО СПРОТИВУ</a:t>
            </a:r>
            <a:br>
              <a:rPr lang="uk-UA" sz="2800" b="1" dirty="0">
                <a:latin typeface="Times New Roman" panose="02020603050405020304" pitchFamily="18" charset="0"/>
                <a:cs typeface="Times New Roman" panose="02020603050405020304" pitchFamily="18" charset="0"/>
              </a:rPr>
            </a:br>
            <a:r>
              <a:rPr lang="uk-UA" sz="2800" b="1" dirty="0" smtClean="0">
                <a:latin typeface="Times New Roman" panose="02020603050405020304" pitchFamily="18" charset="0"/>
                <a:cs typeface="Times New Roman" panose="02020603050405020304" pitchFamily="18" charset="0"/>
              </a:rPr>
              <a:t>(Міністерство оборони </a:t>
            </a:r>
            <a:r>
              <a:rPr lang="uk-UA" sz="2800" b="1" dirty="0">
                <a:latin typeface="Times New Roman" panose="02020603050405020304" pitchFamily="18" charset="0"/>
                <a:cs typeface="Times New Roman" panose="02020603050405020304" pitchFamily="18" charset="0"/>
              </a:rPr>
              <a:t>України)</a:t>
            </a:r>
            <a:endParaRPr lang="ru-RU" sz="2800" dirty="0"/>
          </a:p>
        </p:txBody>
      </p:sp>
    </p:spTree>
    <p:extLst>
      <p:ext uri="{BB962C8B-B14F-4D97-AF65-F5344CB8AC3E}">
        <p14:creationId xmlns:p14="http://schemas.microsoft.com/office/powerpoint/2010/main" val="2316843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1) бере участь у реалізації державної політики з питань підготовки громадян України до національного спротиву;</a:t>
            </a:r>
          </a:p>
          <a:p>
            <a:r>
              <a:rPr lang="ru-RU" sz="2000" b="1" dirty="0">
                <a:latin typeface="Times New Roman" panose="02020603050405020304" pitchFamily="18" charset="0"/>
                <a:cs typeface="Times New Roman" panose="02020603050405020304" pitchFamily="18" charset="0"/>
              </a:rPr>
              <a:t>2) організовує та здійснює реалізацію заходів з початкової підготовки громадян України до національного спротиву;</a:t>
            </a:r>
          </a:p>
          <a:p>
            <a:r>
              <a:rPr lang="ru-RU" sz="2000" b="1" dirty="0">
                <a:latin typeface="Times New Roman" panose="02020603050405020304" pitchFamily="18" charset="0"/>
                <a:cs typeface="Times New Roman" panose="02020603050405020304" pitchFamily="18" charset="0"/>
              </a:rPr>
              <a:t>3) формує та вносить у встановленому порядку пропозиції щодо обсягів фінансового забезпечення заходів підготовки громадян України до національного спротиву.</a:t>
            </a:r>
          </a:p>
        </p:txBody>
      </p:sp>
      <p:sp>
        <p:nvSpPr>
          <p:cNvPr id="3" name="Заголовок 2"/>
          <p:cNvSpPr>
            <a:spLocks noGrp="1"/>
          </p:cNvSpPr>
          <p:nvPr>
            <p:ph type="title"/>
          </p:nvPr>
        </p:nvSpPr>
        <p:spPr/>
        <p:txBody>
          <a:bodyPr>
            <a:noAutofit/>
          </a:bodyPr>
          <a:lstStyle/>
          <a:p>
            <a:r>
              <a:rPr lang="uk-UA" sz="2800" b="1" dirty="0">
                <a:latin typeface="Times New Roman" panose="02020603050405020304" pitchFamily="18" charset="0"/>
                <a:cs typeface="Times New Roman" panose="02020603050405020304" pitchFamily="18" charset="0"/>
              </a:rPr>
              <a:t>ПОВНОВАЖЕННЯ У СФЕРІ НАЦІОНАЛЬНОГО СПРОТИВУ</a:t>
            </a:r>
            <a:br>
              <a:rPr lang="uk-UA" sz="2800" b="1" dirty="0">
                <a:latin typeface="Times New Roman" panose="02020603050405020304" pitchFamily="18" charset="0"/>
                <a:cs typeface="Times New Roman" panose="02020603050405020304" pitchFamily="18" charset="0"/>
              </a:rPr>
            </a:br>
            <a:r>
              <a:rPr lang="uk-UA" sz="1200" b="1" dirty="0" smtClean="0">
                <a:latin typeface="Times New Roman" panose="02020603050405020304" pitchFamily="18" charset="0"/>
                <a:cs typeface="Times New Roman" panose="02020603050405020304" pitchFamily="18" charset="0"/>
              </a:rPr>
              <a:t>(Центральний орган виконавчої влади, який забезпечує формування та реалізує державну політику у сфері освіти і науки)</a:t>
            </a:r>
            <a:endParaRPr lang="ru-RU" sz="1200" dirty="0"/>
          </a:p>
        </p:txBody>
      </p:sp>
    </p:spTree>
    <p:extLst>
      <p:ext uri="{BB962C8B-B14F-4D97-AF65-F5344CB8AC3E}">
        <p14:creationId xmlns:p14="http://schemas.microsoft.com/office/powerpoint/2010/main" val="3956444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1988840"/>
            <a:ext cx="9143999" cy="4869160"/>
          </a:xfrm>
        </p:spPr>
        <p:txBody>
          <a:bodyPr>
            <a:normAutofit lnSpcReduction="10000"/>
          </a:bodyPr>
          <a:lstStyle/>
          <a:p>
            <a:r>
              <a:rPr lang="ru-RU" sz="2000" b="1" dirty="0">
                <a:latin typeface="Times New Roman" panose="02020603050405020304" pitchFamily="18" charset="0"/>
                <a:cs typeface="Times New Roman" panose="02020603050405020304" pitchFamily="18" charset="0"/>
              </a:rPr>
              <a:t>Генеральний штаб Збройних Сил України:</a:t>
            </a:r>
          </a:p>
          <a:p>
            <a:r>
              <a:rPr lang="ru-RU" sz="2000" b="1" dirty="0">
                <a:latin typeface="Times New Roman" panose="02020603050405020304" pitchFamily="18" charset="0"/>
                <a:cs typeface="Times New Roman" panose="02020603050405020304" pitchFamily="18" charset="0"/>
              </a:rPr>
              <a:t>1) забезпечує реалізацію Головнокомандувачем Збройних Сил України повноважень щодо керівництва територіальною обороною та рухом опору;</a:t>
            </a:r>
          </a:p>
          <a:p>
            <a:r>
              <a:rPr lang="ru-RU" sz="2000" b="1" dirty="0">
                <a:latin typeface="Times New Roman" panose="02020603050405020304" pitchFamily="18" charset="0"/>
                <a:cs typeface="Times New Roman" panose="02020603050405020304" pitchFamily="18" charset="0"/>
              </a:rPr>
              <a:t>2) організовує планування територіальної оборони в рамках стратегічного планування застосування Збройних Сил України, інших складових сил оборони;</a:t>
            </a:r>
          </a:p>
          <a:p>
            <a:r>
              <a:rPr lang="ru-RU" sz="2000" b="1" dirty="0">
                <a:latin typeface="Times New Roman" panose="02020603050405020304" pitchFamily="18" charset="0"/>
                <a:cs typeface="Times New Roman" panose="02020603050405020304" pitchFamily="18" charset="0"/>
              </a:rPr>
              <a:t>3) здійснює в межах, визначених законодавством України, контроль за підготовкою та станом готовності сил і засобів, які сплановані до </a:t>
            </a:r>
            <a:r>
              <a:rPr lang="ru-RU" sz="2000" b="1" dirty="0" smtClean="0">
                <a:latin typeface="Times New Roman" panose="02020603050405020304" pitchFamily="18" charset="0"/>
                <a:cs typeface="Times New Roman" panose="02020603050405020304" pitchFamily="18" charset="0"/>
              </a:rPr>
              <a:t>виконання </a:t>
            </a:r>
            <a:r>
              <a:rPr lang="ru-RU" sz="2000" b="1" dirty="0">
                <a:latin typeface="Times New Roman" panose="02020603050405020304" pitchFamily="18" charset="0"/>
                <a:cs typeface="Times New Roman" panose="02020603050405020304" pitchFamily="18" charset="0"/>
              </a:rPr>
              <a:t>завдань територіальної оборони</a:t>
            </a:r>
            <a:r>
              <a:rPr lang="ru-RU" sz="2000" b="1" dirty="0" smtClean="0">
                <a:latin typeface="Times New Roman" panose="02020603050405020304" pitchFamily="18" charset="0"/>
                <a:cs typeface="Times New Roman" panose="02020603050405020304" pitchFamily="18" charset="0"/>
              </a:rPr>
              <a:t>.</a:t>
            </a:r>
          </a:p>
          <a:p>
            <a:r>
              <a:rPr lang="ru-RU" sz="2000" b="1" dirty="0">
                <a:latin typeface="Times New Roman" panose="02020603050405020304" pitchFamily="18" charset="0"/>
                <a:cs typeface="Times New Roman" panose="02020603050405020304" pitchFamily="18" charset="0"/>
              </a:rPr>
              <a:t>Командування Сил територіальної оборони Збройних Сил України:</a:t>
            </a:r>
          </a:p>
          <a:p>
            <a:r>
              <a:rPr lang="ru-RU" sz="2000" b="1" dirty="0">
                <a:latin typeface="Times New Roman" panose="02020603050405020304" pitchFamily="18" charset="0"/>
                <a:cs typeface="Times New Roman" panose="02020603050405020304" pitchFamily="18" charset="0"/>
              </a:rPr>
              <a:t>1) організовує територіальну оборону в межах сухопутної території України;</a:t>
            </a:r>
          </a:p>
          <a:p>
            <a:r>
              <a:rPr lang="ru-RU" sz="2000" b="1" dirty="0">
                <a:latin typeface="Times New Roman" panose="02020603050405020304" pitchFamily="18" charset="0"/>
                <a:cs typeface="Times New Roman" panose="02020603050405020304" pitchFamily="18" charset="0"/>
              </a:rPr>
              <a:t>2) розробляє проект Зведеного плану територіальної оборони України та бере участь у розробці проекту Стратегічного плану застосування Збройних Сил України та інших складових сил оборони</a:t>
            </a:r>
            <a:r>
              <a:rPr lang="ru-RU" sz="2000" b="1" dirty="0" smtClean="0">
                <a:latin typeface="Times New Roman" panose="02020603050405020304" pitchFamily="18" charset="0"/>
                <a:cs typeface="Times New Roman" panose="02020603050405020304" pitchFamily="18" charset="0"/>
              </a:rPr>
              <a:t>; тощо</a:t>
            </a:r>
            <a:endParaRPr lang="ru-RU" sz="2000" b="1" dirty="0">
              <a:latin typeface="Times New Roman" panose="02020603050405020304" pitchFamily="18" charset="0"/>
              <a:cs typeface="Times New Roman" panose="02020603050405020304" pitchFamily="18" charset="0"/>
            </a:endParaRPr>
          </a:p>
          <a:p>
            <a:endParaRPr lang="ru-RU" sz="2000" b="1"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uk-UA" sz="2800" b="1" dirty="0">
                <a:latin typeface="Times New Roman" panose="02020603050405020304" pitchFamily="18" charset="0"/>
                <a:cs typeface="Times New Roman" panose="02020603050405020304" pitchFamily="18" charset="0"/>
              </a:rPr>
              <a:t>ПОВНОВАЖЕННЯ У СФЕРІ НАЦІОНАЛЬНОГО СПРОТИВУ</a:t>
            </a:r>
            <a:r>
              <a:rPr lang="uk-UA" sz="3100" b="1" dirty="0">
                <a:latin typeface="Times New Roman" panose="02020603050405020304" pitchFamily="18" charset="0"/>
                <a:cs typeface="Times New Roman" panose="02020603050405020304" pitchFamily="18" charset="0"/>
              </a:rPr>
              <a:t/>
            </a:r>
            <a:br>
              <a:rPr lang="uk-UA" sz="3100" b="1" dirty="0">
                <a:latin typeface="Times New Roman" panose="02020603050405020304" pitchFamily="18" charset="0"/>
                <a:cs typeface="Times New Roman" panose="02020603050405020304" pitchFamily="18" charset="0"/>
              </a:rPr>
            </a:br>
            <a:r>
              <a:rPr lang="uk-UA" sz="1100" b="1" dirty="0" smtClean="0">
                <a:latin typeface="Times New Roman" panose="02020603050405020304" pitchFamily="18" charset="0"/>
                <a:cs typeface="Times New Roman" panose="02020603050405020304" pitchFamily="18" charset="0"/>
              </a:rPr>
              <a:t>(Повноваження органів військового управління Збройних Сил України)</a:t>
            </a:r>
            <a:endParaRPr lang="ru-RU" sz="1100" dirty="0"/>
          </a:p>
        </p:txBody>
      </p:sp>
    </p:spTree>
    <p:extLst>
      <p:ext uri="{BB962C8B-B14F-4D97-AF65-F5344CB8AC3E}">
        <p14:creationId xmlns:p14="http://schemas.microsoft.com/office/powerpoint/2010/main" val="3813153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2035319"/>
            <a:ext cx="9143999" cy="4797152"/>
          </a:xfrm>
        </p:spPr>
        <p:txBody>
          <a:bodyPr>
            <a:noAutofit/>
          </a:bodyPr>
          <a:lstStyle/>
          <a:p>
            <a:r>
              <a:rPr lang="ru-RU" sz="1600" b="1" dirty="0">
                <a:latin typeface="Times New Roman" panose="02020603050405020304" pitchFamily="18" charset="0"/>
                <a:cs typeface="Times New Roman" panose="02020603050405020304" pitchFamily="18" charset="0"/>
              </a:rPr>
              <a:t>1. Національна поліція України, Національна гвардія України, Служба безпеки України, Державна прикордонна служба України, Державна служба спеціального зв’язку та захисту інформації України, Державна спеціальна служба транспорту, Управління державної охорони України, центральний орган виконавчої влади, що реалізує державну політику у сфері цивільного захисту:</a:t>
            </a:r>
          </a:p>
          <a:p>
            <a:r>
              <a:rPr lang="ru-RU" sz="1600" b="1" dirty="0">
                <a:latin typeface="Times New Roman" panose="02020603050405020304" pitchFamily="18" charset="0"/>
                <a:cs typeface="Times New Roman" panose="02020603050405020304" pitchFamily="18" charset="0"/>
              </a:rPr>
              <a:t>1) беруть участь у проведенні аналізу та оцінки обстановки, яка впливає на виконання завдань територіальної оборони та руху опору;</a:t>
            </a:r>
          </a:p>
          <a:p>
            <a:r>
              <a:rPr lang="ru-RU" sz="1600" b="1" dirty="0">
                <a:latin typeface="Times New Roman" panose="02020603050405020304" pitchFamily="18" charset="0"/>
                <a:cs typeface="Times New Roman" panose="02020603050405020304" pitchFamily="18" charset="0"/>
              </a:rPr>
              <a:t>2) беруть участь у плануванні територіальної оборони;</a:t>
            </a:r>
          </a:p>
          <a:p>
            <a:r>
              <a:rPr lang="ru-RU" sz="1600" b="1" dirty="0">
                <a:latin typeface="Times New Roman" panose="02020603050405020304" pitchFamily="18" charset="0"/>
                <a:cs typeface="Times New Roman" panose="02020603050405020304" pitchFamily="18" charset="0"/>
              </a:rPr>
              <a:t>3) беруть участь у створенні системи управління територіальною обороною;</a:t>
            </a:r>
          </a:p>
          <a:p>
            <a:r>
              <a:rPr lang="ru-RU" sz="1600" b="1" dirty="0">
                <a:latin typeface="Times New Roman" panose="02020603050405020304" pitchFamily="18" charset="0"/>
                <a:cs typeface="Times New Roman" panose="02020603050405020304" pitchFamily="18" charset="0"/>
              </a:rPr>
              <a:t>4) здійснюють підготовку підпорядкованих сил і засобів, що залучаються до територіальної оборони, та управління ними під час виконання завдань територіальної оборони;</a:t>
            </a:r>
          </a:p>
          <a:p>
            <a:r>
              <a:rPr lang="ru-RU" sz="1600" b="1" dirty="0">
                <a:latin typeface="Times New Roman" panose="02020603050405020304" pitchFamily="18" charset="0"/>
                <a:cs typeface="Times New Roman" panose="02020603050405020304" pitchFamily="18" charset="0"/>
              </a:rPr>
              <a:t>5) підтримують взаємодію під час підготовки та виконання завдань територіальної оборони;</a:t>
            </a:r>
          </a:p>
          <a:p>
            <a:r>
              <a:rPr lang="ru-RU" sz="1600" b="1" dirty="0">
                <a:latin typeface="Times New Roman" panose="02020603050405020304" pitchFamily="18" charset="0"/>
                <a:cs typeface="Times New Roman" panose="02020603050405020304" pitchFamily="18" charset="0"/>
              </a:rPr>
              <a:t>6) беруть участь у навчаннях (тренуваннях), </a:t>
            </a:r>
            <a:r>
              <a:rPr lang="ru-RU" sz="1600" b="1" dirty="0" smtClean="0">
                <a:latin typeface="Times New Roman" panose="02020603050405020304" pitchFamily="18" charset="0"/>
                <a:cs typeface="Times New Roman" panose="02020603050405020304" pitchFamily="18" charset="0"/>
              </a:rPr>
              <a:t>оперативно-польових </a:t>
            </a:r>
            <a:r>
              <a:rPr lang="ru-RU" sz="1600" b="1" dirty="0">
                <a:latin typeface="Times New Roman" panose="02020603050405020304" pitchFamily="18" charset="0"/>
                <a:cs typeface="Times New Roman" panose="02020603050405020304" pitchFamily="18" charset="0"/>
              </a:rPr>
              <a:t>поїздках з територіальної оборони, забезпечують участь у них підпорядкованих органів та підрозділів.</a:t>
            </a:r>
          </a:p>
          <a:p>
            <a:r>
              <a:rPr lang="ru-RU" sz="1600" b="1" dirty="0">
                <a:latin typeface="Times New Roman" panose="02020603050405020304" pitchFamily="18" charset="0"/>
                <a:cs typeface="Times New Roman" panose="02020603050405020304" pitchFamily="18" charset="0"/>
              </a:rPr>
              <a:t>2. Національна поліція України та Служба безпеки України крім завдань, визначених </a:t>
            </a:r>
            <a:r>
              <a:rPr lang="ru-RU" sz="1600" b="1" u="sng" dirty="0">
                <a:latin typeface="Times New Roman" panose="02020603050405020304" pitchFamily="18" charset="0"/>
                <a:cs typeface="Times New Roman" panose="02020603050405020304" pitchFamily="18" charset="0"/>
                <a:hlinkClick r:id="rId2"/>
              </a:rPr>
              <a:t>частиною першою</a:t>
            </a:r>
            <a:r>
              <a:rPr lang="ru-RU" sz="1600" b="1" dirty="0">
                <a:latin typeface="Times New Roman" panose="02020603050405020304" pitchFamily="18" charset="0"/>
                <a:cs typeface="Times New Roman" panose="02020603050405020304" pitchFamily="18" charset="0"/>
              </a:rPr>
              <a:t> цієї статті, проводять у визначеному законодавством України порядку обов’язкову спеціальну перевірку кандидатів на посаду командира добровольчого формування територіальної громади.</a:t>
            </a:r>
          </a:p>
        </p:txBody>
      </p:sp>
      <p:sp>
        <p:nvSpPr>
          <p:cNvPr id="3" name="Заголовок 2"/>
          <p:cNvSpPr>
            <a:spLocks noGrp="1"/>
          </p:cNvSpPr>
          <p:nvPr>
            <p:ph type="title"/>
          </p:nvPr>
        </p:nvSpPr>
        <p:spPr/>
        <p:txBody>
          <a:bodyPr>
            <a:normAutofit/>
          </a:bodyPr>
          <a:lstStyle/>
          <a:p>
            <a:r>
              <a:rPr lang="uk-UA" sz="2800" b="1" dirty="0">
                <a:latin typeface="Times New Roman" panose="02020603050405020304" pitchFamily="18" charset="0"/>
                <a:cs typeface="Times New Roman" panose="02020603050405020304" pitchFamily="18" charset="0"/>
              </a:rPr>
              <a:t>ПОВНОВАЖЕННЯ У СФЕРІ НАЦІОНАЛЬНОГО </a:t>
            </a:r>
            <a:r>
              <a:rPr lang="uk-UA" sz="2800" b="1" dirty="0" smtClean="0">
                <a:latin typeface="Times New Roman" panose="02020603050405020304" pitchFamily="18" charset="0"/>
                <a:cs typeface="Times New Roman" panose="02020603050405020304" pitchFamily="18" charset="0"/>
              </a:rPr>
              <a:t>СПРОТИВУ</a:t>
            </a:r>
            <a:br>
              <a:rPr lang="uk-UA" sz="2800" b="1" dirty="0" smtClean="0">
                <a:latin typeface="Times New Roman" panose="02020603050405020304" pitchFamily="18" charset="0"/>
                <a:cs typeface="Times New Roman" panose="02020603050405020304" pitchFamily="18" charset="0"/>
              </a:rPr>
            </a:br>
            <a:r>
              <a:rPr lang="uk-UA" sz="1300" b="1" dirty="0" smtClean="0">
                <a:latin typeface="Times New Roman" panose="02020603050405020304" pitchFamily="18" charset="0"/>
                <a:cs typeface="Times New Roman" panose="02020603050405020304" pitchFamily="18" charset="0"/>
              </a:rPr>
              <a:t>(Повноваження інших сил безпеки та сил оборони)</a:t>
            </a:r>
            <a:endParaRPr lang="ru-RU" sz="1300" dirty="0"/>
          </a:p>
        </p:txBody>
      </p:sp>
    </p:spTree>
    <p:extLst>
      <p:ext uri="{BB962C8B-B14F-4D97-AF65-F5344CB8AC3E}">
        <p14:creationId xmlns:p14="http://schemas.microsoft.com/office/powerpoint/2010/main" val="799512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2348880"/>
            <a:ext cx="8568951" cy="1584176"/>
          </a:xfrm>
        </p:spPr>
        <p:txBody>
          <a:bodyPr>
            <a:normAutofit/>
          </a:bodyPr>
          <a:lstStyle/>
          <a:p>
            <a:pPr algn="ctr"/>
            <a:r>
              <a:rPr lang="uk-UA" sz="2800" b="1" dirty="0" smtClean="0"/>
              <a:t>Указом Президента України № 1702- ІХ</a:t>
            </a:r>
          </a:p>
          <a:p>
            <a:pPr algn="ctr"/>
            <a:r>
              <a:rPr lang="uk-UA" sz="2800" b="1" dirty="0" smtClean="0"/>
              <a:t>16 липня 2021 року був введений в дію Закон України «Про основи національного спротиву </a:t>
            </a:r>
            <a:endParaRPr lang="uk-UA" sz="2800" b="1" dirty="0"/>
          </a:p>
        </p:txBody>
      </p:sp>
      <p:sp>
        <p:nvSpPr>
          <p:cNvPr id="3" name="Заголовок 2"/>
          <p:cNvSpPr>
            <a:spLocks noGrp="1"/>
          </p:cNvSpPr>
          <p:nvPr>
            <p:ph type="title"/>
          </p:nvPr>
        </p:nvSpPr>
        <p:spPr/>
        <p:txBody>
          <a:bodyPr>
            <a:normAutofit fontScale="90000"/>
          </a:bodyPr>
          <a:lstStyle/>
          <a:p>
            <a:r>
              <a:rPr lang="uk-UA" b="1" dirty="0" smtClean="0"/>
              <a:t>Правові та організаційні засади національного спротиву</a:t>
            </a:r>
            <a:endParaRPr lang="uk-UA" b="1" dirty="0"/>
          </a:p>
        </p:txBody>
      </p:sp>
      <p:sp>
        <p:nvSpPr>
          <p:cNvPr id="4" name="Прямоугольник 3"/>
          <p:cNvSpPr/>
          <p:nvPr/>
        </p:nvSpPr>
        <p:spPr>
          <a:xfrm>
            <a:off x="1007603" y="3947449"/>
            <a:ext cx="7200800" cy="2443939"/>
          </a:xfrm>
          <a:prstGeom prst="rect">
            <a:avLst/>
          </a:prstGeom>
        </p:spPr>
        <p:txBody>
          <a:bodyPr wrap="square">
            <a:spAutoFit/>
          </a:bodyPr>
          <a:lstStyle/>
          <a:p>
            <a:pPr indent="285750" algn="ctr">
              <a:lnSpc>
                <a:spcPct val="107000"/>
              </a:lnSpc>
              <a:spcAft>
                <a:spcPts val="750"/>
              </a:spcAft>
            </a:pPr>
            <a:r>
              <a:rPr lang="ru-RU" sz="2400" dirty="0">
                <a:latin typeface="Times New Roman" panose="02020603050405020304" pitchFamily="18" charset="0"/>
                <a:ea typeface="Times New Roman" panose="02020603050405020304" pitchFamily="18" charset="0"/>
                <a:cs typeface="Times New Roman" panose="02020603050405020304" pitchFamily="18" charset="0"/>
              </a:rPr>
              <a:t>Цей Закон визначає правові та організаційні засади національного спротиву, основи його підготовки та ведення, завдання і повноваження сил безпеки та сил оборони та інших визначених цим Законом суб’єктів з питань підготовки і ведення національного спротиву.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12648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2132856"/>
            <a:ext cx="9143999" cy="4725144"/>
          </a:xfrm>
        </p:spPr>
        <p:txBody>
          <a:bodyPr>
            <a:normAutofit/>
          </a:bodyPr>
          <a:lstStyle/>
          <a:p>
            <a:r>
              <a:rPr lang="ru-RU" sz="2000" b="1" dirty="0">
                <a:latin typeface="Times New Roman" panose="02020603050405020304" pitchFamily="18" charset="0"/>
                <a:cs typeface="Times New Roman" panose="02020603050405020304" pitchFamily="18" charset="0"/>
              </a:rPr>
              <a:t>1. Складовими національного спротиву є територіальна оборона, рух опору та підготовка громадян України до національного спротиву.</a:t>
            </a:r>
          </a:p>
          <a:p>
            <a:r>
              <a:rPr lang="ru-RU" sz="2000" b="1" dirty="0">
                <a:latin typeface="Times New Roman" panose="02020603050405020304" pitchFamily="18" charset="0"/>
                <a:cs typeface="Times New Roman" panose="02020603050405020304" pitchFamily="18" charset="0"/>
              </a:rPr>
              <a:t>2. Метою національного спротиву є підвищення обороноздатності держави, надання обороні України всеохоплюючого характеру, сприяння забезпеченню готовності громадян України до національного спротиву.</a:t>
            </a:r>
          </a:p>
          <a:p>
            <a:r>
              <a:rPr lang="ru-RU" sz="2000" b="1" dirty="0">
                <a:latin typeface="Times New Roman" panose="02020603050405020304" pitchFamily="18" charset="0"/>
                <a:cs typeface="Times New Roman" panose="02020603050405020304" pitchFamily="18" charset="0"/>
              </a:rPr>
              <a:t>3. Завданнями територіальної оборони є:</a:t>
            </a:r>
          </a:p>
          <a:p>
            <a:r>
              <a:rPr lang="ru-RU" sz="2000" b="1" dirty="0">
                <a:latin typeface="Times New Roman" panose="02020603050405020304" pitchFamily="18" charset="0"/>
                <a:cs typeface="Times New Roman" panose="02020603050405020304" pitchFamily="18" charset="0"/>
              </a:rPr>
              <a:t>1) своєчасне реагування та вжиття необхідних заходів щодо оборони </a:t>
            </a:r>
            <a:r>
              <a:rPr lang="ru-RU" sz="2000" b="1" dirty="0" smtClean="0">
                <a:latin typeface="Times New Roman" panose="02020603050405020304" pitchFamily="18" charset="0"/>
                <a:cs typeface="Times New Roman" panose="02020603050405020304" pitchFamily="18" charset="0"/>
              </a:rPr>
              <a:t>території </a:t>
            </a:r>
            <a:r>
              <a:rPr lang="ru-RU" sz="2000" b="1" dirty="0">
                <a:latin typeface="Times New Roman" panose="02020603050405020304" pitchFamily="18" charset="0"/>
                <a:cs typeface="Times New Roman" panose="02020603050405020304" pitchFamily="18" charset="0"/>
              </a:rPr>
              <a:t>та захисту населення на визначеній місцевості</a:t>
            </a:r>
            <a:r>
              <a:rPr lang="ru-RU" sz="2000" b="1" dirty="0" smtClean="0">
                <a:latin typeface="Times New Roman" panose="02020603050405020304" pitchFamily="18" charset="0"/>
                <a:cs typeface="Times New Roman" panose="02020603050405020304" pitchFamily="18" charset="0"/>
              </a:rPr>
              <a:t>;</a:t>
            </a:r>
          </a:p>
          <a:p>
            <a:r>
              <a:rPr lang="ru-RU" sz="2000" b="1" dirty="0">
                <a:latin typeface="Times New Roman" panose="02020603050405020304" pitchFamily="18" charset="0"/>
                <a:cs typeface="Times New Roman" panose="02020603050405020304" pitchFamily="18" charset="0"/>
              </a:rPr>
              <a:t>2) участь у посиленні охорони та захисті державного кордону;</a:t>
            </a:r>
          </a:p>
          <a:p>
            <a:r>
              <a:rPr lang="ru-RU" sz="2000" b="1" dirty="0">
                <a:latin typeface="Times New Roman" panose="02020603050405020304" pitchFamily="18" charset="0"/>
                <a:cs typeface="Times New Roman" panose="02020603050405020304" pitchFamily="18" charset="0"/>
              </a:rPr>
              <a:t>3) участь у захисті населення, територій, навколишнього природного середовища та майна від надзвичайних ситуацій, ліквідації наслідків ведення воєнних (бойових) дій;</a:t>
            </a:r>
          </a:p>
          <a:p>
            <a:r>
              <a:rPr lang="ru-RU" sz="2000" b="1" dirty="0">
                <a:latin typeface="Times New Roman" panose="02020603050405020304" pitchFamily="18" charset="0"/>
                <a:cs typeface="Times New Roman" panose="02020603050405020304" pitchFamily="18" charset="0"/>
              </a:rPr>
              <a:t>4) участь у підготовці громадян України до національного спротиву;</a:t>
            </a:r>
          </a:p>
        </p:txBody>
      </p:sp>
      <p:sp>
        <p:nvSpPr>
          <p:cNvPr id="3" name="Заголовок 2"/>
          <p:cNvSpPr>
            <a:spLocks noGrp="1"/>
          </p:cNvSpPr>
          <p:nvPr>
            <p:ph type="title"/>
          </p:nvPr>
        </p:nvSpPr>
        <p:spPr/>
        <p:txBody>
          <a:bodyPr>
            <a:normAutofit/>
          </a:bodyPr>
          <a:lstStyle/>
          <a:p>
            <a:r>
              <a:rPr lang="uk-UA" sz="2800" b="1" dirty="0" smtClean="0">
                <a:latin typeface="Times New Roman" panose="02020603050405020304" pitchFamily="18" charset="0"/>
                <a:cs typeface="Times New Roman" panose="02020603050405020304" pitchFamily="18" charset="0"/>
              </a:rPr>
              <a:t>СКЛАД, МЕТА, ЗАВДАННЯ НАЦІОНАЛЬНОГО СПРОТИВУ</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2435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6215" y="2060848"/>
            <a:ext cx="9127785" cy="4797152"/>
          </a:xfrm>
        </p:spPr>
        <p:txBody>
          <a:bodyPr>
            <a:normAutofit fontScale="77500" lnSpcReduction="20000"/>
          </a:bodyPr>
          <a:lstStyle/>
          <a:p>
            <a:r>
              <a:rPr lang="ru-RU" b="1" dirty="0">
                <a:latin typeface="Times New Roman" panose="02020603050405020304" pitchFamily="18" charset="0"/>
                <a:cs typeface="Times New Roman" panose="02020603050405020304" pitchFamily="18" charset="0"/>
              </a:rPr>
              <a:t>5) участь у забезпеченні умов для безпечного функціонування органів державної влади, інших державних органів, органів місцевого самоврядування та органів військового управління;</a:t>
            </a:r>
          </a:p>
          <a:p>
            <a:r>
              <a:rPr lang="ru-RU" b="1" dirty="0">
                <a:latin typeface="Times New Roman" panose="02020603050405020304" pitchFamily="18" charset="0"/>
                <a:cs typeface="Times New Roman" panose="02020603050405020304" pitchFamily="18" charset="0"/>
              </a:rPr>
              <a:t>6) участь в охороні та обороні важливих об’єктів і комунікацій, інших критично важливих об’єктів інфраструктури, визначених Кабінетом Міністрів України, та об’єктів обласного, районного, сільського, селищного, міського значення, районного у містах рад, сільських, селищних, порушення функціонування та виведення з ладу яких становлять загрозу для життєдіяльності населення;</a:t>
            </a:r>
          </a:p>
          <a:p>
            <a:r>
              <a:rPr lang="ru-RU" b="1" dirty="0">
                <a:latin typeface="Times New Roman" panose="02020603050405020304" pitchFamily="18" charset="0"/>
                <a:cs typeface="Times New Roman" panose="02020603050405020304" pitchFamily="18" charset="0"/>
              </a:rPr>
              <a:t>7) забезпечення умов для стратегічного (оперативного) розгортання військ (сил) або їх перегрупування;</a:t>
            </a:r>
          </a:p>
          <a:p>
            <a:r>
              <a:rPr lang="ru-RU" b="1" dirty="0">
                <a:latin typeface="Times New Roman" panose="02020603050405020304" pitchFamily="18" charset="0"/>
                <a:cs typeface="Times New Roman" panose="02020603050405020304" pitchFamily="18" charset="0"/>
              </a:rPr>
              <a:t>8) участь у здійсненні заходів щодо тимчасової заборони або обмеження руху транспортних засобів і пішоходів поблизу та в межах </a:t>
            </a:r>
            <a:r>
              <a:rPr lang="ru-RU" b="1" dirty="0" smtClean="0">
                <a:latin typeface="Times New Roman" panose="02020603050405020304" pitchFamily="18" charset="0"/>
                <a:cs typeface="Times New Roman" panose="02020603050405020304" pitchFamily="18" charset="0"/>
              </a:rPr>
              <a:t>зон/районів </a:t>
            </a:r>
            <a:r>
              <a:rPr lang="ru-RU" b="1" dirty="0">
                <a:latin typeface="Times New Roman" panose="02020603050405020304" pitchFamily="18" charset="0"/>
                <a:cs typeface="Times New Roman" panose="02020603050405020304" pitchFamily="18" charset="0"/>
              </a:rPr>
              <a:t>надзвичайних ситуацій та/або ведення воєнних (бойових) дій;</a:t>
            </a:r>
          </a:p>
          <a:p>
            <a:r>
              <a:rPr lang="ru-RU" b="1" dirty="0">
                <a:latin typeface="Times New Roman" panose="02020603050405020304" pitchFamily="18" charset="0"/>
                <a:cs typeface="Times New Roman" panose="02020603050405020304" pitchFamily="18" charset="0"/>
              </a:rPr>
              <a:t>9) участь у забезпеченні заходів громадської безпеки і порядку в населених пунктах;</a:t>
            </a:r>
          </a:p>
          <a:p>
            <a:r>
              <a:rPr lang="ru-RU" b="1" dirty="0">
                <a:latin typeface="Times New Roman" panose="02020603050405020304" pitchFamily="18" charset="0"/>
                <a:cs typeface="Times New Roman" panose="02020603050405020304" pitchFamily="18" charset="0"/>
              </a:rPr>
              <a:t>10) участь у запровадженні та здійсненні заходів правового режиму воєнного стану в разі його введення на всій території України або в окремих її місцевостях;</a:t>
            </a:r>
          </a:p>
        </p:txBody>
      </p:sp>
      <p:sp>
        <p:nvSpPr>
          <p:cNvPr id="3" name="Заголовок 2"/>
          <p:cNvSpPr>
            <a:spLocks noGrp="1"/>
          </p:cNvSpPr>
          <p:nvPr>
            <p:ph type="title"/>
          </p:nvPr>
        </p:nvSpPr>
        <p:spPr/>
        <p:txBody>
          <a:bodyPr>
            <a:normAutofit/>
          </a:bodyPr>
          <a:lstStyle/>
          <a:p>
            <a:r>
              <a:rPr lang="uk-UA" sz="2800" b="1" dirty="0">
                <a:latin typeface="Times New Roman" panose="02020603050405020304" pitchFamily="18" charset="0"/>
                <a:cs typeface="Times New Roman" panose="02020603050405020304" pitchFamily="18" charset="0"/>
              </a:rPr>
              <a:t>СКЛАД, МЕТА, ЗАВДАННЯ НАЦІОНАЛЬНОГО </a:t>
            </a:r>
            <a:r>
              <a:rPr lang="uk-UA" sz="2800" b="1" dirty="0" smtClean="0">
                <a:latin typeface="Times New Roman" panose="02020603050405020304" pitchFamily="18" charset="0"/>
                <a:cs typeface="Times New Roman" panose="02020603050405020304" pitchFamily="18" charset="0"/>
              </a:rPr>
              <a:t>СПРОТИВУ</a:t>
            </a:r>
            <a:br>
              <a:rPr lang="uk-UA" sz="2800" b="1" dirty="0" smtClean="0">
                <a:latin typeface="Times New Roman" panose="02020603050405020304" pitchFamily="18" charset="0"/>
                <a:cs typeface="Times New Roman" panose="02020603050405020304" pitchFamily="18" charset="0"/>
              </a:rPr>
            </a:br>
            <a:r>
              <a:rPr lang="uk-UA" sz="1300" b="1" dirty="0" smtClean="0">
                <a:latin typeface="Times New Roman" panose="02020603050405020304" pitchFamily="18" charset="0"/>
                <a:cs typeface="Times New Roman" panose="02020603050405020304" pitchFamily="18" charset="0"/>
              </a:rPr>
              <a:t>(ПРОДОВЖЕННЯ)</a:t>
            </a:r>
            <a:endParaRPr lang="ru-RU" sz="1300" dirty="0"/>
          </a:p>
        </p:txBody>
      </p:sp>
    </p:spTree>
    <p:extLst>
      <p:ext uri="{BB962C8B-B14F-4D97-AF65-F5344CB8AC3E}">
        <p14:creationId xmlns:p14="http://schemas.microsoft.com/office/powerpoint/2010/main" val="3727373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1916832"/>
            <a:ext cx="9143999" cy="4941168"/>
          </a:xfrm>
        </p:spPr>
        <p:txBody>
          <a:bodyPr>
            <a:normAutofit fontScale="92500" lnSpcReduction="10000"/>
          </a:bodyPr>
          <a:lstStyle/>
          <a:p>
            <a:r>
              <a:rPr lang="ru-RU" sz="2000" b="1" dirty="0">
                <a:latin typeface="Times New Roman" panose="02020603050405020304" pitchFamily="18" charset="0"/>
                <a:cs typeface="Times New Roman" panose="02020603050405020304" pitchFamily="18" charset="0"/>
              </a:rPr>
              <a:t>11) участь у боротьбі з диверсійно-розвідувальними силами, іншими збройними формуваннями агресора (противника) та не передбаченими законами України воєнізованими або збройними формуваннями;</a:t>
            </a:r>
          </a:p>
          <a:p>
            <a:r>
              <a:rPr lang="ru-RU" sz="2000" b="1" dirty="0">
                <a:latin typeface="Times New Roman" panose="02020603050405020304" pitchFamily="18" charset="0"/>
                <a:cs typeface="Times New Roman" panose="02020603050405020304" pitchFamily="18" charset="0"/>
              </a:rPr>
              <a:t>12) участь в інформаційних заходах, спрямованих на підвищення рівня обороноздатності держави та на протидію інформаційним операціям агресора (противника);</a:t>
            </a:r>
          </a:p>
          <a:p>
            <a:r>
              <a:rPr lang="ru-RU" sz="2000" b="1" dirty="0">
                <a:latin typeface="Times New Roman" panose="02020603050405020304" pitchFamily="18" charset="0"/>
                <a:cs typeface="Times New Roman" panose="02020603050405020304" pitchFamily="18" charset="0"/>
              </a:rPr>
              <a:t>13) участь у наданні населенню правових послуг у порядку, передбаченому </a:t>
            </a:r>
            <a:r>
              <a:rPr lang="ru-RU" sz="2000" b="1" u="sng" dirty="0">
                <a:latin typeface="Times New Roman" panose="02020603050405020304" pitchFamily="18" charset="0"/>
                <a:cs typeface="Times New Roman" panose="02020603050405020304" pitchFamily="18" charset="0"/>
                <a:hlinkClick r:id="rId2"/>
              </a:rPr>
              <a:t>Законом України</a:t>
            </a:r>
            <a:r>
              <a:rPr lang="ru-RU" sz="2000" b="1" dirty="0">
                <a:latin typeface="Times New Roman" panose="02020603050405020304" pitchFamily="18" charset="0"/>
                <a:cs typeface="Times New Roman" panose="02020603050405020304" pitchFamily="18" charset="0"/>
              </a:rPr>
              <a:t> "Про безоплатну правову допомогу".</a:t>
            </a:r>
          </a:p>
          <a:p>
            <a:r>
              <a:rPr lang="ru-RU" sz="2200" b="1" dirty="0">
                <a:latin typeface="Times New Roman" panose="02020603050405020304" pitchFamily="18" charset="0"/>
                <a:cs typeface="Times New Roman" panose="02020603050405020304" pitchFamily="18" charset="0"/>
              </a:rPr>
              <a:t>4. Завданнями руху опору є:</a:t>
            </a:r>
          </a:p>
          <a:p>
            <a:r>
              <a:rPr lang="ru-RU" sz="2200" b="1" dirty="0">
                <a:latin typeface="Times New Roman" panose="02020603050405020304" pitchFamily="18" charset="0"/>
                <a:cs typeface="Times New Roman" panose="02020603050405020304" pitchFamily="18" charset="0"/>
              </a:rPr>
              <a:t>1) формування осередків руху опору та набуття ними відповідних спроможностей;</a:t>
            </a:r>
          </a:p>
          <a:p>
            <a:r>
              <a:rPr lang="ru-RU" sz="2200" b="1" dirty="0">
                <a:latin typeface="Times New Roman" panose="02020603050405020304" pitchFamily="18" charset="0"/>
                <a:cs typeface="Times New Roman" panose="02020603050405020304" pitchFamily="18" charset="0"/>
              </a:rPr>
              <a:t>2) перешкоджання діям військ (сил) агресора (противника);</a:t>
            </a:r>
          </a:p>
          <a:p>
            <a:r>
              <a:rPr lang="ru-RU" sz="2200" b="1" dirty="0">
                <a:latin typeface="Times New Roman" panose="02020603050405020304" pitchFamily="18" charset="0"/>
                <a:cs typeface="Times New Roman" panose="02020603050405020304" pitchFamily="18" charset="0"/>
              </a:rPr>
              <a:t>3) участь у проведенні спеціальних (розвідувальних, інформаційно-психологічних тощо) операцій;</a:t>
            </a:r>
          </a:p>
          <a:p>
            <a:r>
              <a:rPr lang="ru-RU" sz="2200" b="1" dirty="0">
                <a:latin typeface="Times New Roman" panose="02020603050405020304" pitchFamily="18" charset="0"/>
                <a:cs typeface="Times New Roman" panose="02020603050405020304" pitchFamily="18" charset="0"/>
              </a:rPr>
              <a:t>4) участь у підготовці громадян України до руху опору.</a:t>
            </a:r>
          </a:p>
        </p:txBody>
      </p:sp>
      <p:sp>
        <p:nvSpPr>
          <p:cNvPr id="3" name="Заголовок 2"/>
          <p:cNvSpPr>
            <a:spLocks noGrp="1"/>
          </p:cNvSpPr>
          <p:nvPr>
            <p:ph type="title"/>
          </p:nvPr>
        </p:nvSpPr>
        <p:spPr/>
        <p:txBody>
          <a:bodyPr>
            <a:normAutofit/>
          </a:bodyPr>
          <a:lstStyle/>
          <a:p>
            <a:r>
              <a:rPr lang="uk-UA" sz="3100" b="1" dirty="0">
                <a:latin typeface="Times New Roman" panose="02020603050405020304" pitchFamily="18" charset="0"/>
                <a:cs typeface="Times New Roman" panose="02020603050405020304" pitchFamily="18" charset="0"/>
              </a:rPr>
              <a:t>СКЛАД, МЕТА, ЗАВДАННЯ НАЦІОНАЛЬНОГО СПРОТИВУ</a:t>
            </a:r>
            <a:r>
              <a:rPr lang="uk-UA" b="1" dirty="0">
                <a:latin typeface="Times New Roman" panose="02020603050405020304" pitchFamily="18" charset="0"/>
                <a:cs typeface="Times New Roman" panose="02020603050405020304" pitchFamily="18" charset="0"/>
              </a:rPr>
              <a:t/>
            </a:r>
            <a:br>
              <a:rPr lang="uk-UA" b="1" dirty="0">
                <a:latin typeface="Times New Roman" panose="02020603050405020304" pitchFamily="18" charset="0"/>
                <a:cs typeface="Times New Roman" panose="02020603050405020304" pitchFamily="18" charset="0"/>
              </a:rPr>
            </a:br>
            <a:r>
              <a:rPr lang="uk-UA" sz="1300" b="1" dirty="0">
                <a:latin typeface="Times New Roman" panose="02020603050405020304" pitchFamily="18" charset="0"/>
                <a:cs typeface="Times New Roman" panose="02020603050405020304" pitchFamily="18" charset="0"/>
              </a:rPr>
              <a:t>(ПРОДОВЖЕННЯ)</a:t>
            </a:r>
            <a:endParaRPr lang="ru-RU" sz="1300" dirty="0"/>
          </a:p>
        </p:txBody>
      </p:sp>
    </p:spTree>
    <p:extLst>
      <p:ext uri="{BB962C8B-B14F-4D97-AF65-F5344CB8AC3E}">
        <p14:creationId xmlns:p14="http://schemas.microsoft.com/office/powerpoint/2010/main" val="201580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3429000"/>
            <a:ext cx="9143999" cy="3429000"/>
          </a:xfrm>
        </p:spPr>
        <p:txBody>
          <a:bodyPr/>
          <a:lstStyle/>
          <a:p>
            <a:r>
              <a:rPr lang="ru-RU" sz="2000" b="1" dirty="0">
                <a:latin typeface="Times New Roman" panose="02020603050405020304" pitchFamily="18" charset="0"/>
                <a:cs typeface="Times New Roman" panose="02020603050405020304" pitchFamily="18" charset="0"/>
              </a:rPr>
              <a:t>5. Завданнями підготовки громадян України до національного спротиву є:</a:t>
            </a:r>
          </a:p>
          <a:p>
            <a:r>
              <a:rPr lang="ru-RU" sz="2000" b="1" dirty="0">
                <a:latin typeface="Times New Roman" panose="02020603050405020304" pitchFamily="18" charset="0"/>
                <a:cs typeface="Times New Roman" panose="02020603050405020304" pitchFamily="18" charset="0"/>
              </a:rPr>
              <a:t>1) сприяння набуттю громадянами України готовності та здатності виконання конституційного обов’язку щодо захисту Вітчизни, незалежності та територіальної цілісності України;</a:t>
            </a:r>
          </a:p>
          <a:p>
            <a:r>
              <a:rPr lang="ru-RU" sz="2000" b="1" dirty="0">
                <a:latin typeface="Times New Roman" panose="02020603050405020304" pitchFamily="18" charset="0"/>
                <a:cs typeface="Times New Roman" panose="02020603050405020304" pitchFamily="18" charset="0"/>
              </a:rPr>
              <a:t>2) військово-патріотичне виховання громадян України;</a:t>
            </a:r>
          </a:p>
          <a:p>
            <a:r>
              <a:rPr lang="ru-RU" sz="2000" b="1" dirty="0">
                <a:latin typeface="Times New Roman" panose="02020603050405020304" pitchFamily="18" charset="0"/>
                <a:cs typeface="Times New Roman" panose="02020603050405020304" pitchFamily="18" charset="0"/>
              </a:rPr>
              <a:t>3) підготовка населення до умов життєдіяльності в районах ведення (воєнних) бойових дій.</a:t>
            </a:r>
          </a:p>
          <a:p>
            <a:endParaRPr lang="ru-RU" dirty="0"/>
          </a:p>
        </p:txBody>
      </p:sp>
      <p:sp>
        <p:nvSpPr>
          <p:cNvPr id="3" name="Заголовок 2"/>
          <p:cNvSpPr>
            <a:spLocks noGrp="1"/>
          </p:cNvSpPr>
          <p:nvPr>
            <p:ph type="title"/>
          </p:nvPr>
        </p:nvSpPr>
        <p:spPr/>
        <p:txBody>
          <a:bodyPr>
            <a:normAutofit/>
          </a:bodyPr>
          <a:lstStyle/>
          <a:p>
            <a:r>
              <a:rPr lang="uk-UA" sz="2800" b="1" dirty="0">
                <a:latin typeface="Times New Roman" panose="02020603050405020304" pitchFamily="18" charset="0"/>
                <a:cs typeface="Times New Roman" panose="02020603050405020304" pitchFamily="18" charset="0"/>
              </a:rPr>
              <a:t>СКЛАД, МЕТА, ЗАВДАННЯ НАЦІОНАЛЬНОГО СПРОТИВУ</a:t>
            </a:r>
            <a:br>
              <a:rPr lang="uk-UA" sz="2800" b="1" dirty="0">
                <a:latin typeface="Times New Roman" panose="02020603050405020304" pitchFamily="18" charset="0"/>
                <a:cs typeface="Times New Roman" panose="02020603050405020304" pitchFamily="18" charset="0"/>
              </a:rPr>
            </a:br>
            <a:r>
              <a:rPr lang="uk-UA" sz="1200" b="1" dirty="0">
                <a:latin typeface="Times New Roman" panose="02020603050405020304" pitchFamily="18" charset="0"/>
                <a:cs typeface="Times New Roman" panose="02020603050405020304" pitchFamily="18" charset="0"/>
              </a:rPr>
              <a:t>(ПРОДОВЖЕННЯ)</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7454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1916832"/>
            <a:ext cx="9143999" cy="4941168"/>
          </a:xfrm>
        </p:spPr>
        <p:txBody>
          <a:bodyPr>
            <a:normAutofit fontScale="92500" lnSpcReduction="20000"/>
          </a:bodyPr>
          <a:lstStyle/>
          <a:p>
            <a:r>
              <a:rPr lang="ru-RU" sz="2000" b="1" dirty="0">
                <a:latin typeface="Times New Roman" panose="02020603050405020304" pitchFamily="18" charset="0"/>
                <a:cs typeface="Times New Roman" panose="02020603050405020304" pitchFamily="18" charset="0"/>
              </a:rPr>
              <a:t>1. Заходи з організації, планування і підготовки руху опору здійснюються в мирний час та особливий період.</a:t>
            </a:r>
          </a:p>
          <a:p>
            <a:r>
              <a:rPr lang="ru-RU" sz="2000" b="1" dirty="0">
                <a:latin typeface="Times New Roman" panose="02020603050405020304" pitchFamily="18" charset="0"/>
                <a:cs typeface="Times New Roman" panose="02020603050405020304" pitchFamily="18" charset="0"/>
              </a:rPr>
              <a:t>Ведення руху опору здійснюється з настанням особливого періоду на тимчасово окупованій території України, території України, яка захоплена агресором (противником) під час збройної агресії проти України.</a:t>
            </a:r>
          </a:p>
          <a:p>
            <a:r>
              <a:rPr lang="ru-RU" sz="2000" b="1" dirty="0">
                <a:latin typeface="Times New Roman" panose="02020603050405020304" pitchFamily="18" charset="0"/>
                <a:cs typeface="Times New Roman" panose="02020603050405020304" pitchFamily="18" charset="0"/>
              </a:rPr>
              <a:t>2. Провідна роль в організації, підготовці, підтримці та веденні руху опору </a:t>
            </a:r>
            <a:r>
              <a:rPr lang="ru-RU" sz="2000" b="1" dirty="0" smtClean="0">
                <a:latin typeface="Times New Roman" panose="02020603050405020304" pitchFamily="18" charset="0"/>
                <a:cs typeface="Times New Roman" panose="02020603050405020304" pitchFamily="18" charset="0"/>
              </a:rPr>
              <a:t>Силам </a:t>
            </a:r>
            <a:r>
              <a:rPr lang="ru-RU" sz="2000" b="1" dirty="0">
                <a:latin typeface="Times New Roman" panose="02020603050405020304" pitchFamily="18" charset="0"/>
                <a:cs typeface="Times New Roman" panose="02020603050405020304" pitchFamily="18" charset="0"/>
              </a:rPr>
              <a:t>спеціальних операцій Збройних Сил України</a:t>
            </a:r>
            <a:r>
              <a:rPr lang="ru-RU" sz="2000" b="1" dirty="0" smtClean="0">
                <a:latin typeface="Times New Roman" panose="02020603050405020304" pitchFamily="18" charset="0"/>
                <a:cs typeface="Times New Roman" panose="02020603050405020304" pitchFamily="18" charset="0"/>
              </a:rPr>
              <a:t>.</a:t>
            </a:r>
          </a:p>
          <a:p>
            <a:r>
              <a:rPr lang="ru-RU" sz="2000" b="1" dirty="0">
                <a:latin typeface="Times New Roman" panose="02020603050405020304" pitchFamily="18" charset="0"/>
                <a:cs typeface="Times New Roman" panose="02020603050405020304" pitchFamily="18" charset="0"/>
              </a:rPr>
              <a:t>3. До організації, підготовки, підтримання та виконання завдань руху опору за рішенням Головнокомандувача Збройних Сил України залучаються інші сили і засоби сил безпеки та сил оборони за узгодженням з керівниками органів управління відповідних сил безпеки та сил оборони.</a:t>
            </a:r>
          </a:p>
          <a:p>
            <a:r>
              <a:rPr lang="ru-RU" sz="2000" b="1" dirty="0">
                <a:latin typeface="Times New Roman" panose="02020603050405020304" pitchFamily="18" charset="0"/>
                <a:cs typeface="Times New Roman" panose="02020603050405020304" pitchFamily="18" charset="0"/>
              </a:rPr>
              <a:t>4. Форми, методи і засоби виконання завдань руху опору визначаються законодавством України, актами Командувача Сил спеціальних операцій Збройних Сил України.</a:t>
            </a:r>
          </a:p>
          <a:p>
            <a:r>
              <a:rPr lang="ru-RU" sz="2000" b="1" dirty="0">
                <a:latin typeface="Times New Roman" panose="02020603050405020304" pitchFamily="18" charset="0"/>
                <a:cs typeface="Times New Roman" panose="02020603050405020304" pitchFamily="18" charset="0"/>
              </a:rPr>
              <a:t>Інформація про форми, методи і засоби виконання завдань руху опору, про взаємодію Сил спеціальних операцій Збройних Сил України з іншими силами і засобами руху опору належить до таємної інформації та підлягає віднесенню у встановленому законом порядку до державної таємниці.</a:t>
            </a:r>
          </a:p>
          <a:p>
            <a:endParaRPr lang="ru-RU" sz="2000" b="1"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uk-UA" sz="2800" b="1" dirty="0" smtClean="0">
                <a:latin typeface="Times New Roman" panose="02020603050405020304" pitchFamily="18" charset="0"/>
                <a:cs typeface="Times New Roman" panose="02020603050405020304" pitchFamily="18" charset="0"/>
              </a:rPr>
              <a:t>ОСНОВИ ПОБУДОВИ РУХУ ОПОРУ:</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1412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 y="2321496"/>
            <a:ext cx="9143999" cy="4536504"/>
          </a:xfrm>
        </p:spPr>
        <p:txBody>
          <a:bodyPr>
            <a:normAutofit/>
          </a:bodyPr>
          <a:lstStyle/>
          <a:p>
            <a:r>
              <a:rPr lang="ru-RU" sz="2000" b="1" dirty="0">
                <a:latin typeface="Times New Roman" panose="02020603050405020304" pitchFamily="18" charset="0"/>
                <a:cs typeface="Times New Roman" panose="02020603050405020304" pitchFamily="18" charset="0"/>
              </a:rPr>
              <a:t>1. Основою підготовки громадян України до національного спротиву є їх загальновійськова підготовка, яка організовується за територіально-зональним принципом, ґрунтується на засадах високої мотиваційної привабливості та узгоджується з процесом трансформації системи комплектування за призовом відповідно до принципів та найкращих практик держав - членів НАТО.</a:t>
            </a:r>
          </a:p>
          <a:p>
            <a:r>
              <a:rPr lang="ru-RU" sz="2000" b="1" dirty="0">
                <a:latin typeface="Times New Roman" panose="02020603050405020304" pitchFamily="18" charset="0"/>
                <a:cs typeface="Times New Roman" panose="02020603050405020304" pitchFamily="18" charset="0"/>
              </a:rPr>
              <a:t>2. Загальновійськова підготовка громадян України полягає в опануванні базовими загальновійськовими знаннями, практичними вміннями і навичками та поділяється на початкову і базову підготовку.</a:t>
            </a:r>
          </a:p>
          <a:p>
            <a:r>
              <a:rPr lang="ru-RU" sz="2000" b="1" dirty="0">
                <a:latin typeface="Times New Roman" panose="02020603050405020304" pitchFamily="18" charset="0"/>
                <a:cs typeface="Times New Roman" panose="02020603050405020304" pitchFamily="18" charset="0"/>
              </a:rPr>
              <a:t>3. Початкова підготовка організовується центральним органом виконавчої влади, який забезпечує формування та реалізує державну політику у сфері освіти і науки, разом з Міністерством оборони України та проводиться в закладах загальної середньої освіти. У літній час проводиться військово-патріотична підготовка в ігровій формі у літніх таборах.</a:t>
            </a:r>
          </a:p>
        </p:txBody>
      </p:sp>
      <p:sp>
        <p:nvSpPr>
          <p:cNvPr id="3" name="Заголовок 2"/>
          <p:cNvSpPr>
            <a:spLocks noGrp="1"/>
          </p:cNvSpPr>
          <p:nvPr>
            <p:ph type="title"/>
          </p:nvPr>
        </p:nvSpPr>
        <p:spPr/>
        <p:txBody>
          <a:bodyPr>
            <a:normAutofit/>
          </a:bodyPr>
          <a:lstStyle/>
          <a:p>
            <a:r>
              <a:rPr lang="uk-UA" sz="2800" b="1" dirty="0" smtClean="0">
                <a:latin typeface="Times New Roman" panose="02020603050405020304" pitchFamily="18" charset="0"/>
                <a:cs typeface="Times New Roman" panose="02020603050405020304" pitchFamily="18" charset="0"/>
              </a:rPr>
              <a:t>ОСНОВИ ПІДГОТОВКИ ГРОМАДЯН УКРАЇНИ ДО НАЦІОНАЛЬНОГО СПРОТИВУ</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4874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1772816"/>
            <a:ext cx="9143999" cy="5085184"/>
          </a:xfrm>
        </p:spPr>
        <p:txBody>
          <a:bodyPr>
            <a:noAutofit/>
          </a:bodyPr>
          <a:lstStyle/>
          <a:p>
            <a:r>
              <a:rPr lang="ru-RU" sz="2000" b="1" dirty="0">
                <a:latin typeface="Times New Roman" panose="02020603050405020304" pitchFamily="18" charset="0"/>
                <a:cs typeface="Times New Roman" panose="02020603050405020304" pitchFamily="18" charset="0"/>
              </a:rPr>
              <a:t>4. Базова підготовка організовується Міністерством оборони України разом з іншими заінтересованими центральними органами виконавчої влади та проводиться з громадянами України, які досягли 18-річного віку та не проходять військову службу в Збройних Силах України, інших утворених відповідно до законів України військових формуваннях, службу в правоохоронних органах, шляхом проведення періодичних навчальних зборів, занять, курсів.</a:t>
            </a:r>
          </a:p>
          <a:p>
            <a:r>
              <a:rPr lang="ru-RU" sz="2000" b="1" dirty="0">
                <a:latin typeface="Times New Roman" panose="02020603050405020304" pitchFamily="18" charset="0"/>
                <a:cs typeface="Times New Roman" panose="02020603050405020304" pitchFamily="18" charset="0"/>
              </a:rPr>
              <a:t>5. Загальновійськова підготовка громадян України організовується та здійснюється у </a:t>
            </a:r>
            <a:r>
              <a:rPr lang="ru-RU" sz="2000" b="1" u="sng" dirty="0">
                <a:latin typeface="Times New Roman" panose="02020603050405020304" pitchFamily="18" charset="0"/>
                <a:cs typeface="Times New Roman" panose="02020603050405020304" pitchFamily="18" charset="0"/>
                <a:hlinkClick r:id="rId2"/>
              </a:rPr>
              <a:t>порядку</a:t>
            </a:r>
            <a:r>
              <a:rPr lang="ru-RU" sz="2000" b="1" dirty="0">
                <a:latin typeface="Times New Roman" panose="02020603050405020304" pitchFamily="18" charset="0"/>
                <a:cs typeface="Times New Roman" panose="02020603050405020304" pitchFamily="18" charset="0"/>
              </a:rPr>
              <a:t>, визначеному Кабінетом Міністрів України.</a:t>
            </a:r>
          </a:p>
          <a:p>
            <a:r>
              <a:rPr lang="ru-RU" sz="2000" b="1" dirty="0">
                <a:latin typeface="Times New Roman" panose="02020603050405020304" pitchFamily="18" charset="0"/>
                <a:cs typeface="Times New Roman" panose="02020603050405020304" pitchFamily="18" charset="0"/>
              </a:rPr>
              <a:t>6. Загальновійськова підготовка громадян України до національного спротиву організовується з використанням фондів військових частин Сил територіальної оборони Збройних Сил України, військових навчальних закладів, навчальних центрів, інших військових частин (установ) Збройних Сил України, інших складових сил безпеки та сил оборони, об’єктів, які перебувають у сфері управління державних органів та органів місцевого самоврядування.</a:t>
            </a:r>
          </a:p>
        </p:txBody>
      </p:sp>
      <p:sp>
        <p:nvSpPr>
          <p:cNvPr id="3" name="Заголовок 2"/>
          <p:cNvSpPr>
            <a:spLocks noGrp="1"/>
          </p:cNvSpPr>
          <p:nvPr>
            <p:ph type="title"/>
          </p:nvPr>
        </p:nvSpPr>
        <p:spPr/>
        <p:txBody>
          <a:bodyPr>
            <a:normAutofit/>
          </a:bodyPr>
          <a:lstStyle/>
          <a:p>
            <a:r>
              <a:rPr lang="uk-UA" sz="2800" b="1" dirty="0">
                <a:latin typeface="Times New Roman" panose="02020603050405020304" pitchFamily="18" charset="0"/>
                <a:cs typeface="Times New Roman" panose="02020603050405020304" pitchFamily="18" charset="0"/>
              </a:rPr>
              <a:t>ОСНОВИ ПІДГОТОВКИ ГРОМАДЯН УКРАЇНИ ДО НАЦІОНАЛЬНОГО </a:t>
            </a:r>
            <a:r>
              <a:rPr lang="uk-UA" sz="2800" b="1" dirty="0" smtClean="0">
                <a:latin typeface="Times New Roman" panose="02020603050405020304" pitchFamily="18" charset="0"/>
                <a:cs typeface="Times New Roman" panose="02020603050405020304" pitchFamily="18" charset="0"/>
              </a:rPr>
              <a:t>СПРОТИВУ</a:t>
            </a:r>
            <a:br>
              <a:rPr lang="uk-UA" sz="2800" b="1" dirty="0" smtClean="0">
                <a:latin typeface="Times New Roman" panose="02020603050405020304" pitchFamily="18" charset="0"/>
                <a:cs typeface="Times New Roman" panose="02020603050405020304" pitchFamily="18" charset="0"/>
              </a:rPr>
            </a:br>
            <a:r>
              <a:rPr lang="uk-UA" sz="1300" b="1" dirty="0" smtClean="0">
                <a:latin typeface="Times New Roman" panose="02020603050405020304" pitchFamily="18" charset="0"/>
                <a:cs typeface="Times New Roman" panose="02020603050405020304" pitchFamily="18" charset="0"/>
              </a:rPr>
              <a:t>(ПРОДОВЖЕННЯ)</a:t>
            </a:r>
            <a:endParaRPr lang="ru-RU" sz="1300" dirty="0"/>
          </a:p>
        </p:txBody>
      </p:sp>
    </p:spTree>
    <p:extLst>
      <p:ext uri="{BB962C8B-B14F-4D97-AF65-F5344CB8AC3E}">
        <p14:creationId xmlns:p14="http://schemas.microsoft.com/office/powerpoint/2010/main" val="31083282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258</TotalTime>
  <Words>1605</Words>
  <Application>Microsoft Office PowerPoint</Application>
  <PresentationFormat>Экран (4:3)</PresentationFormat>
  <Paragraphs>94</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Calibri</vt:lpstr>
      <vt:lpstr>Candara</vt:lpstr>
      <vt:lpstr>Symbol</vt:lpstr>
      <vt:lpstr>Times New Roman</vt:lpstr>
      <vt:lpstr>Волна</vt:lpstr>
      <vt:lpstr>Розділ 1. Основи національної безпеки України</vt:lpstr>
      <vt:lpstr>Правові та організаційні засади національного спротиву</vt:lpstr>
      <vt:lpstr>СКЛАД, МЕТА, ЗАВДАННЯ НАЦІОНАЛЬНОГО СПРОТИВУ</vt:lpstr>
      <vt:lpstr>СКЛАД, МЕТА, ЗАВДАННЯ НАЦІОНАЛЬНОГО СПРОТИВУ (ПРОДОВЖЕННЯ)</vt:lpstr>
      <vt:lpstr>СКЛАД, МЕТА, ЗАВДАННЯ НАЦІОНАЛЬНОГО СПРОТИВУ (ПРОДОВЖЕННЯ)</vt:lpstr>
      <vt:lpstr>СКЛАД, МЕТА, ЗАВДАННЯ НАЦІОНАЛЬНОГО СПРОТИВУ (ПРОДОВЖЕННЯ)</vt:lpstr>
      <vt:lpstr>ОСНОВИ ПОБУДОВИ РУХУ ОПОРУ:</vt:lpstr>
      <vt:lpstr>ОСНОВИ ПІДГОТОВКИ ГРОМАДЯН УКРАЇНИ ДО НАЦІОНАЛЬНОГО СПРОТИВУ</vt:lpstr>
      <vt:lpstr>ОСНОВИ ПІДГОТОВКИ ГРОМАДЯН УКРАЇНИ ДО НАЦІОНАЛЬНОГО СПРОТИВУ (ПРОДОВЖЕННЯ)</vt:lpstr>
      <vt:lpstr>КЕРІВНИЦТВО НАЦІОНАЛЬНИМ СПРОТИВОМ</vt:lpstr>
      <vt:lpstr>ПОВНОВАЖЕННЯ У СФЕРІ НАЦІОНАЛЬНОГО СПРОТИВУ (Кабінету Міністрів України)</vt:lpstr>
      <vt:lpstr>ПОВНОВАЖЕННЯ У СФЕРІ НАЦІОНАЛЬНОГО СПРОТИВУ (Міністерство оборони України)</vt:lpstr>
      <vt:lpstr>ПОВНОВАЖЕННЯ У СФЕРІ НАЦІОНАЛЬНОГО СПРОТИВУ (Центральний орган виконавчої влади, який забезпечує формування та реалізує державну політику у сфері освіти і науки)</vt:lpstr>
      <vt:lpstr>ПОВНОВАЖЕННЯ У СФЕРІ НАЦІОНАЛЬНОГО СПРОТИВУ (Повноваження органів військового управління Збройних Сил України)</vt:lpstr>
      <vt:lpstr>ПОВНОВАЖЕННЯ У СФЕРІ НАЦІОНАЛЬНОГО СПРОТИВУ (Повноваження інших сил безпеки та сил оборони)</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Розділ 1. Основи національної безпеки України</dc:title>
  <dc:creator>Геннадий</dc:creator>
  <cp:lastModifiedBy>User</cp:lastModifiedBy>
  <cp:revision>25</cp:revision>
  <dcterms:created xsi:type="dcterms:W3CDTF">2018-08-25T12:33:27Z</dcterms:created>
  <dcterms:modified xsi:type="dcterms:W3CDTF">2022-08-19T10:39:53Z</dcterms:modified>
</cp:coreProperties>
</file>