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5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200" dirty="0" smtClean="0"/>
              <a:t>ЖАНРИ ОБРАЗОТВОРЧОГО  МИСТЕЦТВА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dirty="0" smtClean="0"/>
              <a:t>ОЗНАЙОМЛЕННЯ ДОШКІЛЬНИКІВ З ПЕЙЗАЖЕМ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СТАРШИЙ ДОШКІЛЬНИЙ ВІК</a:t>
            </a:r>
          </a:p>
          <a:p>
            <a:r>
              <a:rPr lang="uk-UA" sz="1800" dirty="0" smtClean="0"/>
              <a:t>ПІДГОТУВАЛА: ВИХОВАТЕЛЬ БЕЗКРОВНА Л.М.</a:t>
            </a:r>
          </a:p>
          <a:p>
            <a:r>
              <a:rPr lang="uk-UA" sz="1800" dirty="0" smtClean="0"/>
              <a:t>дошкільний навчальний заклад № 26</a:t>
            </a:r>
            <a:endParaRPr lang="en-US" sz="1800" dirty="0" smtClean="0"/>
          </a:p>
          <a:p>
            <a:r>
              <a:rPr lang="uk-UA" sz="1800" dirty="0" smtClean="0"/>
              <a:t>м</a:t>
            </a:r>
            <a:r>
              <a:rPr lang="uk-UA" sz="1800" smtClean="0"/>
              <a:t>. </a:t>
            </a:r>
            <a:r>
              <a:rPr lang="uk-UA" sz="1800" dirty="0" smtClean="0"/>
              <a:t>Прилуки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err="1" smtClean="0">
                <a:solidFill>
                  <a:srgbClr val="00B050"/>
                </a:solidFill>
              </a:rPr>
              <a:t>Це</a:t>
            </a:r>
            <a:r>
              <a:rPr lang="ru-RU" sz="1800" b="1" dirty="0" smtClean="0">
                <a:solidFill>
                  <a:srgbClr val="00B050"/>
                </a:solidFill>
              </a:rPr>
              <a:t> </a:t>
            </a:r>
            <a:r>
              <a:rPr lang="ru-RU" sz="1800" b="1" dirty="0" err="1" smtClean="0">
                <a:solidFill>
                  <a:srgbClr val="00B050"/>
                </a:solidFill>
              </a:rPr>
              <a:t>чудове</a:t>
            </a:r>
            <a:r>
              <a:rPr lang="ru-RU" sz="1800" b="1" dirty="0" smtClean="0">
                <a:solidFill>
                  <a:srgbClr val="00B050"/>
                </a:solidFill>
              </a:rPr>
              <a:t> полотно </a:t>
            </a:r>
            <a:r>
              <a:rPr lang="ru-RU" sz="1800" b="1" dirty="0" err="1" smtClean="0">
                <a:solidFill>
                  <a:srgbClr val="00B050"/>
                </a:solidFill>
              </a:rPr>
              <a:t>допоможе</a:t>
            </a:r>
            <a:r>
              <a:rPr lang="ru-RU" sz="1800" b="1" dirty="0" smtClean="0">
                <a:solidFill>
                  <a:srgbClr val="00B050"/>
                </a:solidFill>
              </a:rPr>
              <a:t> </a:t>
            </a:r>
            <a:r>
              <a:rPr lang="ru-RU" sz="1800" b="1" dirty="0" err="1" smtClean="0">
                <a:solidFill>
                  <a:srgbClr val="00B050"/>
                </a:solidFill>
              </a:rPr>
              <a:t>дитині</a:t>
            </a:r>
            <a:r>
              <a:rPr lang="ru-RU" sz="1800" b="1" dirty="0" smtClean="0">
                <a:solidFill>
                  <a:srgbClr val="00B050"/>
                </a:solidFill>
              </a:rPr>
              <a:t> </a:t>
            </a:r>
            <a:r>
              <a:rPr lang="ru-RU" sz="1800" b="1" dirty="0" err="1" smtClean="0">
                <a:solidFill>
                  <a:srgbClr val="00B050"/>
                </a:solidFill>
              </a:rPr>
              <a:t>дізнатися</a:t>
            </a:r>
            <a:r>
              <a:rPr lang="ru-RU" sz="1800" b="1" dirty="0" smtClean="0">
                <a:solidFill>
                  <a:srgbClr val="00B050"/>
                </a:solidFill>
              </a:rPr>
              <a:t> </a:t>
            </a:r>
            <a:r>
              <a:rPr lang="ru-RU" sz="1800" b="1" dirty="0" err="1" smtClean="0">
                <a:solidFill>
                  <a:srgbClr val="00B050"/>
                </a:solidFill>
              </a:rPr>
              <a:t>перші</a:t>
            </a:r>
            <a:r>
              <a:rPr lang="ru-RU" sz="1800" b="1" dirty="0" smtClean="0">
                <a:solidFill>
                  <a:srgbClr val="00B050"/>
                </a:solidFill>
              </a:rPr>
              <a:t> </a:t>
            </a:r>
            <a:r>
              <a:rPr lang="ru-RU" sz="1800" b="1" dirty="0" err="1" smtClean="0">
                <a:solidFill>
                  <a:srgbClr val="00B050"/>
                </a:solidFill>
              </a:rPr>
              <a:t>ознаки</a:t>
            </a:r>
            <a:r>
              <a:rPr lang="ru-RU" sz="1800" b="1" dirty="0" smtClean="0">
                <a:solidFill>
                  <a:srgbClr val="00B050"/>
                </a:solidFill>
              </a:rPr>
              <a:t> </a:t>
            </a:r>
            <a:r>
              <a:rPr lang="ru-RU" sz="1800" b="1" dirty="0" err="1" smtClean="0">
                <a:solidFill>
                  <a:srgbClr val="00B050"/>
                </a:solidFill>
              </a:rPr>
              <a:t>осені</a:t>
            </a:r>
            <a:r>
              <a:rPr lang="ru-RU" sz="1800" b="1" dirty="0" smtClean="0">
                <a:solidFill>
                  <a:srgbClr val="00B050"/>
                </a:solidFill>
              </a:rPr>
              <a:t> </a:t>
            </a:r>
            <a:r>
              <a:rPr lang="ru-RU" sz="1800" b="1" dirty="0" err="1" smtClean="0">
                <a:solidFill>
                  <a:srgbClr val="00B050"/>
                </a:solidFill>
              </a:rPr>
              <a:t>і</a:t>
            </a:r>
            <a:r>
              <a:rPr lang="ru-RU" sz="1800" b="1" dirty="0" smtClean="0">
                <a:solidFill>
                  <a:srgbClr val="00B050"/>
                </a:solidFill>
              </a:rPr>
              <a:t> </a:t>
            </a:r>
            <a:r>
              <a:rPr lang="ru-RU" sz="1800" b="1" dirty="0" err="1" smtClean="0">
                <a:solidFill>
                  <a:srgbClr val="00B050"/>
                </a:solidFill>
              </a:rPr>
              <a:t>виділити</a:t>
            </a:r>
            <a:r>
              <a:rPr lang="ru-RU" sz="1800" b="1" dirty="0" smtClean="0">
                <a:solidFill>
                  <a:srgbClr val="00B050"/>
                </a:solidFill>
              </a:rPr>
              <a:t> </a:t>
            </a:r>
            <a:r>
              <a:rPr lang="ru-RU" sz="1800" b="1" dirty="0" err="1" smtClean="0">
                <a:solidFill>
                  <a:srgbClr val="00B050"/>
                </a:solidFill>
              </a:rPr>
              <a:t>її</a:t>
            </a:r>
            <a:r>
              <a:rPr lang="ru-RU" sz="1800" b="1" dirty="0" smtClean="0">
                <a:solidFill>
                  <a:srgbClr val="00B050"/>
                </a:solidFill>
              </a:rPr>
              <a:t> </a:t>
            </a:r>
            <a:r>
              <a:rPr lang="ru-RU" sz="1800" b="1" dirty="0" err="1" smtClean="0">
                <a:solidFill>
                  <a:srgbClr val="00B050"/>
                </a:solidFill>
              </a:rPr>
              <a:t>позитивні</a:t>
            </a:r>
            <a:r>
              <a:rPr lang="ru-RU" sz="1800" b="1" dirty="0" smtClean="0">
                <a:solidFill>
                  <a:srgbClr val="00B050"/>
                </a:solidFill>
              </a:rPr>
              <a:t> </a:t>
            </a:r>
            <a:r>
              <a:rPr lang="ru-RU" sz="1800" b="1" dirty="0" err="1" smtClean="0">
                <a:solidFill>
                  <a:srgbClr val="00B050"/>
                </a:solidFill>
              </a:rPr>
              <a:t>якості</a:t>
            </a:r>
            <a:r>
              <a:rPr lang="ru-RU" sz="1800" b="1" dirty="0" smtClean="0">
                <a:solidFill>
                  <a:srgbClr val="00B050"/>
                </a:solidFill>
              </a:rPr>
              <a:t>. </a:t>
            </a:r>
            <a:r>
              <a:rPr lang="ru-RU" sz="1800" b="1" dirty="0" err="1" smtClean="0">
                <a:solidFill>
                  <a:srgbClr val="00B050"/>
                </a:solidFill>
              </a:rPr>
              <a:t>Можна</a:t>
            </a:r>
            <a:r>
              <a:rPr lang="ru-RU" sz="1800" b="1" dirty="0" smtClean="0">
                <a:solidFill>
                  <a:srgbClr val="00B050"/>
                </a:solidFill>
              </a:rPr>
              <a:t> провести </a:t>
            </a:r>
            <a:r>
              <a:rPr lang="ru-RU" sz="1800" b="1" dirty="0" err="1" smtClean="0">
                <a:solidFill>
                  <a:srgbClr val="00B050"/>
                </a:solidFill>
              </a:rPr>
              <a:t>захоплюючу</a:t>
            </a:r>
            <a:r>
              <a:rPr lang="ru-RU" sz="1800" b="1" dirty="0" smtClean="0">
                <a:solidFill>
                  <a:srgbClr val="00B050"/>
                </a:solidFill>
              </a:rPr>
              <a:t> </a:t>
            </a:r>
            <a:r>
              <a:rPr lang="ru-RU" sz="1800" b="1" dirty="0" err="1" smtClean="0">
                <a:solidFill>
                  <a:srgbClr val="00B050"/>
                </a:solidFill>
              </a:rPr>
              <a:t>бесіду</a:t>
            </a:r>
            <a:r>
              <a:rPr lang="ru-RU" sz="1800" b="1" dirty="0" smtClean="0">
                <a:solidFill>
                  <a:srgbClr val="00B050"/>
                </a:solidFill>
              </a:rPr>
              <a:t> про поля </a:t>
            </a:r>
            <a:r>
              <a:rPr lang="ru-RU" sz="1800" b="1" dirty="0" err="1" smtClean="0">
                <a:solidFill>
                  <a:srgbClr val="00B050"/>
                </a:solidFill>
              </a:rPr>
              <a:t>і</a:t>
            </a:r>
            <a:r>
              <a:rPr lang="ru-RU" sz="1800" b="1" dirty="0" smtClean="0">
                <a:solidFill>
                  <a:srgbClr val="00B050"/>
                </a:solidFill>
              </a:rPr>
              <a:t> </a:t>
            </a:r>
            <a:r>
              <a:rPr lang="ru-RU" sz="1800" b="1" dirty="0" err="1" smtClean="0">
                <a:solidFill>
                  <a:srgbClr val="00B050"/>
                </a:solidFill>
              </a:rPr>
              <a:t>берізки</a:t>
            </a:r>
            <a:r>
              <a:rPr lang="ru-RU" sz="1800" b="1" dirty="0" smtClean="0">
                <a:solidFill>
                  <a:srgbClr val="00B050"/>
                </a:solidFill>
              </a:rPr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картини осені для дітей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750099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dirty="0" smtClean="0">
                <a:solidFill>
                  <a:srgbClr val="FF0000"/>
                </a:solidFill>
              </a:rPr>
              <a:t>«</a:t>
            </a:r>
            <a:r>
              <a:rPr lang="ru-RU" sz="1800" b="1" dirty="0" smtClean="0">
                <a:solidFill>
                  <a:srgbClr val="FF0000"/>
                </a:solidFill>
              </a:rPr>
              <a:t>Золота </a:t>
            </a:r>
            <a:r>
              <a:rPr lang="ru-RU" sz="1800" b="1" dirty="0" err="1" smtClean="0">
                <a:solidFill>
                  <a:srgbClr val="FF0000"/>
                </a:solidFill>
              </a:rPr>
              <a:t>осінь</a:t>
            </a:r>
            <a:r>
              <a:rPr lang="ru-RU" sz="1800" b="1" dirty="0" smtClean="0">
                <a:solidFill>
                  <a:srgbClr val="FF0000"/>
                </a:solidFill>
              </a:rPr>
              <a:t>" - В. </a:t>
            </a:r>
            <a:r>
              <a:rPr lang="ru-RU" sz="1800" b="1" dirty="0" err="1" smtClean="0">
                <a:solidFill>
                  <a:srgbClr val="FF0000"/>
                </a:solidFill>
              </a:rPr>
              <a:t>Полєнов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 err="1" smtClean="0"/>
              <a:t>Це</a:t>
            </a:r>
            <a:r>
              <a:rPr lang="ru-RU" sz="1800" dirty="0" smtClean="0"/>
              <a:t> не </a:t>
            </a:r>
            <a:r>
              <a:rPr lang="ru-RU" sz="1800" dirty="0" err="1" smtClean="0"/>
              <a:t>менш</a:t>
            </a:r>
            <a:r>
              <a:rPr lang="ru-RU" sz="1800" dirty="0" smtClean="0"/>
              <a:t> </a:t>
            </a:r>
            <a:r>
              <a:rPr lang="ru-RU" sz="1800" dirty="0" err="1" smtClean="0"/>
              <a:t>чудова</a:t>
            </a:r>
            <a:r>
              <a:rPr lang="ru-RU" sz="1800" dirty="0" smtClean="0"/>
              <a:t> </a:t>
            </a:r>
            <a:r>
              <a:rPr lang="ru-RU" sz="1800" dirty="0" err="1" smtClean="0"/>
              <a:t>представниця</a:t>
            </a:r>
            <a:r>
              <a:rPr lang="ru-RU" sz="1800" dirty="0" smtClean="0"/>
              <a:t>  </a:t>
            </a:r>
            <a:r>
              <a:rPr lang="ru-RU" sz="1800" dirty="0" err="1" smtClean="0">
                <a:solidFill>
                  <a:schemeClr val="tx1"/>
                </a:solidFill>
              </a:rPr>
              <a:t>осінніх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пейзажів</a:t>
            </a:r>
            <a:r>
              <a:rPr lang="ru-RU" sz="1800" dirty="0" smtClean="0">
                <a:solidFill>
                  <a:schemeClr val="tx1"/>
                </a:solidFill>
              </a:rPr>
              <a:t>.  </a:t>
            </a:r>
            <a:r>
              <a:rPr lang="ru-RU" sz="1800" dirty="0" err="1" smtClean="0"/>
              <a:t>Розглядаючи</a:t>
            </a:r>
            <a:r>
              <a:rPr lang="ru-RU" sz="1800" dirty="0" smtClean="0"/>
              <a:t> картину, </a:t>
            </a:r>
            <a:r>
              <a:rPr lang="ru-RU" sz="1800" dirty="0" err="1" smtClean="0"/>
              <a:t>ви</a:t>
            </a:r>
            <a:r>
              <a:rPr lang="ru-RU" sz="1800" dirty="0" smtClean="0"/>
              <a:t> </a:t>
            </a:r>
            <a:r>
              <a:rPr lang="ru-RU" sz="1800" dirty="0" err="1" smtClean="0"/>
              <a:t>зможете</a:t>
            </a:r>
            <a:r>
              <a:rPr lang="ru-RU" sz="1800" dirty="0" smtClean="0"/>
              <a:t> </a:t>
            </a:r>
            <a:r>
              <a:rPr lang="ru-RU" sz="1800" dirty="0" err="1" smtClean="0"/>
              <a:t>закріпити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дитиною</a:t>
            </a:r>
            <a:r>
              <a:rPr lang="ru-RU" sz="1800" dirty="0" smtClean="0"/>
              <a:t> </a:t>
            </a:r>
            <a:r>
              <a:rPr lang="ru-RU" sz="1800" dirty="0" err="1" smtClean="0"/>
              <a:t>знання</a:t>
            </a:r>
            <a:r>
              <a:rPr lang="ru-RU" sz="1800" dirty="0" smtClean="0"/>
              <a:t> про </a:t>
            </a:r>
            <a:r>
              <a:rPr lang="ru-RU" sz="1800" dirty="0" err="1" smtClean="0"/>
              <a:t>ранні</a:t>
            </a:r>
            <a:r>
              <a:rPr lang="ru-RU" sz="1800" dirty="0" smtClean="0"/>
              <a:t>,  </a:t>
            </a:r>
            <a:r>
              <a:rPr lang="ru-RU" sz="1800" dirty="0" err="1" smtClean="0"/>
              <a:t>перші</a:t>
            </a:r>
            <a:r>
              <a:rPr lang="ru-RU" sz="1800" dirty="0" smtClean="0"/>
              <a:t>  </a:t>
            </a:r>
            <a:r>
              <a:rPr lang="ru-RU" sz="1800" dirty="0" err="1" smtClean="0"/>
              <a:t>ознаки</a:t>
            </a:r>
            <a:r>
              <a:rPr lang="ru-RU" sz="1800" dirty="0" smtClean="0"/>
              <a:t> </a:t>
            </a:r>
            <a:r>
              <a:rPr lang="ru-RU" sz="1800" dirty="0" err="1" smtClean="0"/>
              <a:t>осені</a:t>
            </a:r>
            <a:r>
              <a:rPr lang="ru-RU" sz="1800" dirty="0" smtClean="0"/>
              <a:t>,  </a:t>
            </a:r>
            <a:r>
              <a:rPr lang="ru-RU" sz="1800" dirty="0" err="1" smtClean="0"/>
              <a:t>сформувати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приємні</a:t>
            </a:r>
            <a:r>
              <a:rPr lang="ru-RU" sz="1800" dirty="0" smtClean="0"/>
              <a:t> </a:t>
            </a:r>
            <a:r>
              <a:rPr lang="ru-RU" sz="1800" dirty="0" err="1" smtClean="0"/>
              <a:t>асоціації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err="1" smtClean="0"/>
              <a:t>Можна</a:t>
            </a:r>
            <a:r>
              <a:rPr lang="ru-RU" sz="1800" dirty="0" smtClean="0"/>
              <a:t> </a:t>
            </a:r>
            <a:r>
              <a:rPr lang="ru-RU" sz="1800" dirty="0" err="1" smtClean="0"/>
              <a:t>спробувати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познайомити</a:t>
            </a:r>
            <a:r>
              <a:rPr lang="ru-RU" sz="1800" dirty="0" smtClean="0"/>
              <a:t> </a:t>
            </a:r>
            <a:r>
              <a:rPr lang="ru-RU" sz="1800" dirty="0" err="1" smtClean="0"/>
              <a:t>малюка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поняттям</a:t>
            </a:r>
            <a:r>
              <a:rPr lang="ru-RU" sz="1800" dirty="0" smtClean="0"/>
              <a:t> "</a:t>
            </a:r>
            <a:r>
              <a:rPr lang="ru-RU" sz="1800" dirty="0" err="1" smtClean="0"/>
              <a:t>бабине</a:t>
            </a:r>
            <a:r>
              <a:rPr lang="ru-RU" sz="1800" dirty="0" smtClean="0"/>
              <a:t> </a:t>
            </a:r>
            <a:r>
              <a:rPr lang="ru-RU" sz="1800" dirty="0" err="1" smtClean="0"/>
              <a:t>літ</a:t>
            </a:r>
            <a:r>
              <a:rPr lang="ru-RU" sz="1600" dirty="0" err="1" smtClean="0"/>
              <a:t>о</a:t>
            </a:r>
            <a:r>
              <a:rPr lang="ru-RU" sz="1600" dirty="0" smtClean="0"/>
              <a:t>". .</a:t>
            </a:r>
            <a:endParaRPr lang="ru-RU" sz="1600" dirty="0"/>
          </a:p>
        </p:txBody>
      </p:sp>
      <p:pic>
        <p:nvPicPr>
          <p:cNvPr id="4" name="Содержимое 3" descr="пейзажі осені картин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7286675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498080" cy="114300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1300" b="1" dirty="0" smtClean="0">
                <a:solidFill>
                  <a:srgbClr val="FF0000"/>
                </a:solidFill>
              </a:rPr>
              <a:t>"</a:t>
            </a:r>
            <a:r>
              <a:rPr lang="ru-RU" sz="1300" b="1" dirty="0" err="1" smtClean="0">
                <a:solidFill>
                  <a:srgbClr val="FF0000"/>
                </a:solidFill>
              </a:rPr>
              <a:t>Літній</a:t>
            </a:r>
            <a:r>
              <a:rPr lang="ru-RU" sz="1300" b="1" dirty="0" smtClean="0">
                <a:solidFill>
                  <a:srgbClr val="FF0000"/>
                </a:solidFill>
              </a:rPr>
              <a:t> сад </a:t>
            </a:r>
            <a:r>
              <a:rPr lang="ru-RU" sz="1300" b="1" dirty="0" err="1" smtClean="0">
                <a:solidFill>
                  <a:srgbClr val="FF0000"/>
                </a:solidFill>
              </a:rPr>
              <a:t>восени</a:t>
            </a:r>
            <a:r>
              <a:rPr lang="ru-RU" sz="1300" b="1" dirty="0" smtClean="0">
                <a:solidFill>
                  <a:srgbClr val="FF0000"/>
                </a:solidFill>
              </a:rPr>
              <a:t> "- І. </a:t>
            </a:r>
            <a:r>
              <a:rPr lang="ru-RU" sz="1300" b="1" dirty="0" err="1" smtClean="0">
                <a:solidFill>
                  <a:srgbClr val="FF0000"/>
                </a:solidFill>
              </a:rPr>
              <a:t>Бродський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600" dirty="0" err="1" smtClean="0"/>
              <a:t>Розглядаючи</a:t>
            </a:r>
            <a:r>
              <a:rPr lang="ru-RU" sz="1600" dirty="0" smtClean="0"/>
              <a:t> </a:t>
            </a:r>
            <a:r>
              <a:rPr lang="ru-RU" sz="1600" dirty="0" err="1" smtClean="0"/>
              <a:t>підібрані</a:t>
            </a:r>
            <a:r>
              <a:rPr lang="ru-RU" sz="1600" dirty="0" smtClean="0"/>
              <a:t> </a:t>
            </a:r>
            <a:r>
              <a:rPr lang="ru-RU" sz="1600" dirty="0" err="1" smtClean="0"/>
              <a:t>картини</a:t>
            </a:r>
            <a:r>
              <a:rPr lang="ru-RU" sz="1600" dirty="0" smtClean="0"/>
              <a:t> </a:t>
            </a:r>
            <a:r>
              <a:rPr lang="ru-RU" sz="1600" dirty="0" err="1" smtClean="0"/>
              <a:t>осені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дітей</a:t>
            </a:r>
            <a:r>
              <a:rPr lang="ru-RU" sz="1600" dirty="0" smtClean="0"/>
              <a:t>, ми </a:t>
            </a:r>
            <a:r>
              <a:rPr lang="ru-RU" sz="1600" dirty="0" err="1" smtClean="0"/>
              <a:t>потрапляємо</a:t>
            </a:r>
            <a:r>
              <a:rPr lang="ru-RU" sz="1600" dirty="0" smtClean="0"/>
              <a:t> в сад, де </a:t>
            </a:r>
            <a:r>
              <a:rPr lang="ru-RU" sz="1600" dirty="0" err="1" smtClean="0"/>
              <a:t>вже</a:t>
            </a:r>
            <a:r>
              <a:rPr lang="ru-RU" sz="1600" dirty="0" smtClean="0"/>
              <a:t> </a:t>
            </a:r>
            <a:r>
              <a:rPr lang="ru-RU" sz="1600" dirty="0" err="1" smtClean="0"/>
              <a:t>панує</a:t>
            </a:r>
            <a:r>
              <a:rPr lang="ru-RU" sz="1600" dirty="0" smtClean="0"/>
              <a:t> золота </a:t>
            </a:r>
            <a:r>
              <a:rPr lang="ru-RU" sz="1600" dirty="0" err="1" smtClean="0"/>
              <a:t>осінь</a:t>
            </a:r>
            <a:r>
              <a:rPr lang="ru-RU" sz="1600" dirty="0" smtClean="0"/>
              <a:t>.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означає</a:t>
            </a:r>
            <a:r>
              <a:rPr lang="ru-RU" sz="1600" dirty="0" smtClean="0"/>
              <a:t>? </a:t>
            </a:r>
            <a:r>
              <a:rPr lang="ru-RU" sz="1600" dirty="0" err="1" smtClean="0"/>
              <a:t>Пошукаємо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відповідь</a:t>
            </a:r>
            <a:r>
              <a:rPr lang="ru-RU" sz="1600" dirty="0" smtClean="0"/>
              <a:t> разом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дитиною</a:t>
            </a:r>
            <a:r>
              <a:rPr lang="ru-RU" sz="1600" dirty="0" smtClean="0"/>
              <a:t> в </a:t>
            </a:r>
            <a:r>
              <a:rPr lang="ru-RU" sz="1600" dirty="0" err="1" smtClean="0"/>
              <a:t>поріділих</a:t>
            </a:r>
            <a:r>
              <a:rPr lang="ru-RU" sz="1600" dirty="0" smtClean="0"/>
              <a:t> кронах дерев, в опалому </a:t>
            </a:r>
            <a:r>
              <a:rPr lang="ru-RU" sz="1600" dirty="0" err="1" smtClean="0"/>
              <a:t>листі</a:t>
            </a:r>
            <a:r>
              <a:rPr lang="ru-RU" sz="1600" dirty="0" smtClean="0"/>
              <a:t> на </a:t>
            </a:r>
            <a:r>
              <a:rPr lang="ru-RU" sz="1600" dirty="0" err="1" smtClean="0"/>
              <a:t>доріжках</a:t>
            </a:r>
            <a:r>
              <a:rPr lang="ru-RU" sz="1600" dirty="0" smtClean="0"/>
              <a:t> саду. </a:t>
            </a:r>
            <a:r>
              <a:rPr lang="ru-RU" sz="1600" dirty="0" err="1" smtClean="0"/>
              <a:t>Відзначте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день </a:t>
            </a:r>
            <a:r>
              <a:rPr lang="ru-RU" sz="1600" dirty="0" err="1" smtClean="0"/>
              <a:t>може</a:t>
            </a:r>
            <a:r>
              <a:rPr lang="ru-RU" sz="1600" dirty="0" smtClean="0"/>
              <a:t> бути </a:t>
            </a:r>
            <a:r>
              <a:rPr lang="ru-RU" sz="1600" dirty="0" err="1" smtClean="0"/>
              <a:t>приємним</a:t>
            </a:r>
            <a:r>
              <a:rPr lang="ru-RU" sz="1600" dirty="0" smtClean="0"/>
              <a:t>, </a:t>
            </a:r>
            <a:r>
              <a:rPr lang="ru-RU" sz="1600" dirty="0" err="1" smtClean="0"/>
              <a:t>ясним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сонячним</a:t>
            </a:r>
            <a:r>
              <a:rPr lang="ru-RU" sz="1600" dirty="0" smtClean="0"/>
              <a:t> </a:t>
            </a:r>
            <a:r>
              <a:rPr lang="ru-RU" sz="1600" dirty="0" err="1" smtClean="0"/>
              <a:t>навіть</a:t>
            </a:r>
            <a:r>
              <a:rPr lang="ru-RU" sz="1600" dirty="0" smtClean="0"/>
              <a:t> в </a:t>
            </a:r>
            <a:r>
              <a:rPr lang="ru-RU" sz="1600" dirty="0" err="1" smtClean="0"/>
              <a:t>середині</a:t>
            </a:r>
            <a:r>
              <a:rPr lang="ru-RU" sz="1600" dirty="0" smtClean="0"/>
              <a:t> </a:t>
            </a:r>
            <a:r>
              <a:rPr lang="ru-RU" sz="1600" dirty="0" err="1" smtClean="0"/>
              <a:t>осені.А</a:t>
            </a:r>
            <a:r>
              <a:rPr lang="ru-RU" sz="1600" dirty="0" smtClean="0"/>
              <a:t> як ми </a:t>
            </a:r>
            <a:r>
              <a:rPr lang="ru-RU" sz="1600" dirty="0" err="1" smtClean="0"/>
              <a:t>здогадалися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сонце</a:t>
            </a:r>
            <a:r>
              <a:rPr lang="ru-RU" sz="1600" dirty="0" smtClean="0"/>
              <a:t> </a:t>
            </a:r>
            <a:r>
              <a:rPr lang="ru-RU" sz="1600" dirty="0" err="1" smtClean="0"/>
              <a:t>світить</a:t>
            </a:r>
            <a:r>
              <a:rPr lang="ru-RU" sz="1600" dirty="0" smtClean="0"/>
              <a:t> </a:t>
            </a:r>
            <a:r>
              <a:rPr lang="ru-RU" sz="1600" dirty="0" err="1" smtClean="0"/>
              <a:t>яскраво</a:t>
            </a:r>
            <a:r>
              <a:rPr lang="ru-RU" sz="1600" dirty="0" smtClean="0"/>
              <a:t>? Художник </a:t>
            </a:r>
            <a:r>
              <a:rPr lang="ru-RU" sz="1600" dirty="0" err="1" smtClean="0"/>
              <a:t>дає</a:t>
            </a:r>
            <a:r>
              <a:rPr lang="ru-RU" sz="1600" dirty="0" smtClean="0"/>
              <a:t> нам </a:t>
            </a:r>
            <a:r>
              <a:rPr lang="ru-RU" sz="1600" dirty="0" err="1" smtClean="0"/>
              <a:t>зрозуміти</a:t>
            </a:r>
            <a:r>
              <a:rPr lang="ru-RU" sz="1600" dirty="0" smtClean="0"/>
              <a:t> </a:t>
            </a:r>
            <a:r>
              <a:rPr lang="ru-RU" sz="1600" dirty="0" err="1" smtClean="0"/>
              <a:t>це</a:t>
            </a:r>
            <a:r>
              <a:rPr lang="ru-RU" sz="1600" dirty="0" smtClean="0"/>
              <a:t>, </a:t>
            </a:r>
            <a:r>
              <a:rPr lang="ru-RU" sz="1600" dirty="0" err="1" smtClean="0"/>
              <a:t>зобразивши</a:t>
            </a:r>
            <a:r>
              <a:rPr lang="ru-RU" sz="1600" dirty="0" smtClean="0"/>
              <a:t> </a:t>
            </a:r>
            <a:r>
              <a:rPr lang="ru-RU" sz="1600" dirty="0" err="1" smtClean="0"/>
              <a:t>яскраві</a:t>
            </a:r>
            <a:r>
              <a:rPr lang="ru-RU" sz="1600" dirty="0" smtClean="0"/>
              <a:t> </a:t>
            </a:r>
            <a:r>
              <a:rPr lang="ru-RU" sz="1600" dirty="0" err="1" smtClean="0"/>
              <a:t>тіні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дерев на </a:t>
            </a:r>
            <a:r>
              <a:rPr lang="ru-RU" sz="1600" dirty="0" err="1" smtClean="0"/>
              <a:t>землі</a:t>
            </a:r>
            <a:r>
              <a:rPr lang="ru-RU" sz="1600" dirty="0" smtClean="0"/>
              <a:t>. Про </a:t>
            </a:r>
            <a:r>
              <a:rPr lang="ru-RU" sz="1600" dirty="0" err="1" smtClean="0"/>
              <a:t>чудовому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дні</a:t>
            </a:r>
            <a:r>
              <a:rPr lang="ru-RU" sz="1600" dirty="0" smtClean="0"/>
              <a:t> </a:t>
            </a:r>
            <a:r>
              <a:rPr lang="ru-RU" sz="1600" dirty="0" err="1" smtClean="0"/>
              <a:t>говорять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фігури</a:t>
            </a:r>
            <a:r>
              <a:rPr lang="ru-RU" sz="1600" dirty="0" smtClean="0"/>
              <a:t> </a:t>
            </a:r>
            <a:r>
              <a:rPr lang="ru-RU" sz="1600" dirty="0" err="1" smtClean="0"/>
              <a:t>численних</a:t>
            </a:r>
            <a:r>
              <a:rPr lang="ru-RU" sz="1600" dirty="0" smtClean="0"/>
              <a:t> перехожих в саду. А </a:t>
            </a:r>
            <a:r>
              <a:rPr lang="ru-RU" sz="1600" dirty="0" err="1" smtClean="0"/>
              <a:t>хто</a:t>
            </a:r>
            <a:r>
              <a:rPr lang="ru-RU" sz="1600" dirty="0" smtClean="0"/>
              <a:t> стане </a:t>
            </a:r>
            <a:r>
              <a:rPr lang="ru-RU" sz="1600" dirty="0" err="1" smtClean="0"/>
              <a:t>гуляти</a:t>
            </a:r>
            <a:r>
              <a:rPr lang="ru-RU" sz="1600" dirty="0" smtClean="0"/>
              <a:t> в </a:t>
            </a:r>
            <a:r>
              <a:rPr lang="ru-RU" sz="1600" dirty="0" err="1" smtClean="0"/>
              <a:t>погану</a:t>
            </a:r>
            <a:r>
              <a:rPr lang="ru-RU" sz="1600" dirty="0" smtClean="0"/>
              <a:t> погоду?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4" name="Содержимое 3" descr="картини осені фото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447800"/>
            <a:ext cx="4374400" cy="519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sz="1400" b="1" dirty="0" smtClean="0">
                <a:solidFill>
                  <a:srgbClr val="FF0000"/>
                </a:solidFill>
              </a:rPr>
              <a:t>"</a:t>
            </a:r>
            <a:r>
              <a:rPr lang="ru-RU" sz="1400" b="1" dirty="0" err="1" smtClean="0">
                <a:solidFill>
                  <a:srgbClr val="FF0000"/>
                </a:solidFill>
              </a:rPr>
              <a:t>Осінь</a:t>
            </a:r>
            <a:r>
              <a:rPr lang="ru-RU" sz="1400" b="1" dirty="0" smtClean="0">
                <a:solidFill>
                  <a:srgbClr val="FF0000"/>
                </a:solidFill>
              </a:rPr>
              <a:t>. Веранда" - С. </a:t>
            </a:r>
            <a:r>
              <a:rPr lang="ru-RU" sz="1400" b="1" dirty="0" err="1" smtClean="0">
                <a:solidFill>
                  <a:srgbClr val="FF0000"/>
                </a:solidFill>
              </a:rPr>
              <a:t>Жуковський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dirty="0" err="1" smtClean="0"/>
              <a:t>Трохи</a:t>
            </a:r>
            <a:r>
              <a:rPr lang="ru-RU" sz="1400" dirty="0" smtClean="0"/>
              <a:t> </a:t>
            </a:r>
            <a:r>
              <a:rPr lang="ru-RU" sz="1400" dirty="0" err="1" smtClean="0"/>
              <a:t>незвичайний</a:t>
            </a:r>
            <a:r>
              <a:rPr lang="ru-RU" sz="1400" dirty="0" smtClean="0"/>
              <a:t> для нас (</a:t>
            </a:r>
            <a:r>
              <a:rPr lang="ru-RU" sz="1400" dirty="0" err="1" smtClean="0"/>
              <a:t>юних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дослідників</a:t>
            </a:r>
            <a:r>
              <a:rPr lang="ru-RU" sz="1400" dirty="0" smtClean="0"/>
              <a:t>) вид - </a:t>
            </a:r>
            <a:r>
              <a:rPr lang="ru-RU" sz="1400" dirty="0" err="1" smtClean="0"/>
              <a:t>це</a:t>
            </a:r>
            <a:r>
              <a:rPr lang="ru-RU" sz="1400" dirty="0" smtClean="0"/>
              <a:t> </a:t>
            </a:r>
            <a:r>
              <a:rPr lang="ru-RU" sz="1400" dirty="0" err="1" smtClean="0"/>
              <a:t>вже</a:t>
            </a:r>
            <a:r>
              <a:rPr lang="ru-RU" sz="1400" dirty="0" smtClean="0"/>
              <a:t> не </a:t>
            </a:r>
            <a:r>
              <a:rPr lang="ru-RU" sz="1400" dirty="0" err="1" smtClean="0"/>
              <a:t>ліс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не</a:t>
            </a:r>
            <a:r>
              <a:rPr lang="ru-RU" sz="1400" dirty="0" smtClean="0"/>
              <a:t> парк, </a:t>
            </a:r>
            <a:r>
              <a:rPr lang="ru-RU" sz="1400" dirty="0" err="1" smtClean="0"/>
              <a:t>але</a:t>
            </a:r>
            <a:r>
              <a:rPr lang="ru-RU" sz="1400" dirty="0" smtClean="0"/>
              <a:t> все одно - </a:t>
            </a:r>
            <a:r>
              <a:rPr lang="ru-RU" sz="1400" dirty="0" err="1" smtClean="0"/>
              <a:t>осінь</a:t>
            </a:r>
            <a:r>
              <a:rPr lang="ru-RU" sz="1400" dirty="0" smtClean="0"/>
              <a:t>. </a:t>
            </a:r>
            <a:r>
              <a:rPr lang="ru-RU" sz="1400" dirty="0" err="1" smtClean="0"/>
              <a:t>Багато</a:t>
            </a:r>
            <a:r>
              <a:rPr lang="ru-RU" sz="1400" dirty="0" smtClean="0"/>
              <a:t> </a:t>
            </a:r>
            <a:r>
              <a:rPr lang="ru-RU" sz="1400" dirty="0" err="1" smtClean="0"/>
              <a:t>пейзажів</a:t>
            </a:r>
            <a:r>
              <a:rPr lang="ru-RU" sz="1400" dirty="0" smtClean="0"/>
              <a:t> </a:t>
            </a:r>
            <a:r>
              <a:rPr lang="ru-RU" sz="1400" dirty="0" err="1" smtClean="0"/>
              <a:t>осені</a:t>
            </a:r>
            <a:r>
              <a:rPr lang="ru-RU" sz="1400" dirty="0" smtClean="0"/>
              <a:t>, </a:t>
            </a:r>
            <a:r>
              <a:rPr lang="ru-RU" sz="1400" dirty="0" err="1" smtClean="0"/>
              <a:t>картини</a:t>
            </a:r>
            <a:r>
              <a:rPr lang="ru-RU" sz="1400" dirty="0" smtClean="0"/>
              <a:t> </a:t>
            </a:r>
            <a:r>
              <a:rPr lang="ru-RU" sz="1400" dirty="0" err="1" smtClean="0"/>
              <a:t>показують</a:t>
            </a:r>
            <a:r>
              <a:rPr lang="ru-RU" sz="1400" dirty="0" smtClean="0"/>
              <a:t> нам </a:t>
            </a:r>
            <a:r>
              <a:rPr lang="ru-RU" sz="1400" dirty="0" err="1" smtClean="0"/>
              <a:t>будинки</a:t>
            </a:r>
            <a:r>
              <a:rPr lang="ru-RU" sz="1400" dirty="0" smtClean="0"/>
              <a:t>, дороги </a:t>
            </a:r>
            <a:r>
              <a:rPr lang="ru-RU" sz="1400" dirty="0" err="1" smtClean="0"/>
              <a:t>і</a:t>
            </a:r>
            <a:r>
              <a:rPr lang="ru-RU" sz="1400" dirty="0" smtClean="0"/>
              <a:t> села в золотом природному </a:t>
            </a:r>
            <a:r>
              <a:rPr lang="ru-RU" sz="1400" dirty="0" err="1" smtClean="0"/>
              <a:t>обрамленні</a:t>
            </a:r>
            <a:r>
              <a:rPr lang="ru-RU" sz="1400" dirty="0" smtClean="0"/>
              <a:t>, а тут - веранда. Столик, ваза, </a:t>
            </a:r>
            <a:r>
              <a:rPr lang="ru-RU" sz="1400" dirty="0" err="1" smtClean="0"/>
              <a:t>квіти</a:t>
            </a:r>
            <a:r>
              <a:rPr lang="ru-RU" sz="1400" dirty="0" smtClean="0"/>
              <a:t> ... До </a:t>
            </a:r>
            <a:r>
              <a:rPr lang="ru-RU" sz="1400" dirty="0" err="1" smtClean="0"/>
              <a:t>речі</a:t>
            </a:r>
            <a:r>
              <a:rPr lang="ru-RU" sz="1400" dirty="0" smtClean="0"/>
              <a:t>, про </a:t>
            </a:r>
            <a:r>
              <a:rPr lang="ru-RU" sz="1400" dirty="0" err="1" smtClean="0"/>
              <a:t>квіти</a:t>
            </a:r>
            <a:r>
              <a:rPr lang="ru-RU" sz="1400" dirty="0" smtClean="0"/>
              <a:t>. </a:t>
            </a:r>
            <a:r>
              <a:rPr lang="ru-RU" sz="1400" dirty="0" err="1" smtClean="0"/>
              <a:t>Які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них </a:t>
            </a:r>
            <a:r>
              <a:rPr lang="ru-RU" sz="1400" dirty="0" err="1" smtClean="0"/>
              <a:t>цвітуть</a:t>
            </a:r>
            <a:r>
              <a:rPr lang="ru-RU" sz="1400" dirty="0" smtClean="0"/>
              <a:t> </a:t>
            </a:r>
            <a:r>
              <a:rPr lang="ru-RU" sz="1400" dirty="0" err="1" smtClean="0"/>
              <a:t>саме</a:t>
            </a:r>
            <a:r>
              <a:rPr lang="ru-RU" sz="1400" dirty="0" smtClean="0"/>
              <a:t> </a:t>
            </a:r>
            <a:r>
              <a:rPr lang="ru-RU" sz="1400" dirty="0" err="1" smtClean="0"/>
              <a:t>восени</a:t>
            </a:r>
            <a:r>
              <a:rPr lang="ru-RU" sz="1400" dirty="0" smtClean="0"/>
              <a:t>?</a:t>
            </a:r>
            <a:br>
              <a:rPr lang="ru-RU" sz="1400" dirty="0" smtClean="0"/>
            </a:br>
            <a:r>
              <a:rPr lang="ru-RU" sz="1400" dirty="0" err="1" smtClean="0"/>
              <a:t>Примітно</a:t>
            </a:r>
            <a:r>
              <a:rPr lang="ru-RU" sz="1400" dirty="0" smtClean="0"/>
              <a:t> те, </a:t>
            </a:r>
            <a:r>
              <a:rPr lang="ru-RU" sz="1400" dirty="0" err="1" smtClean="0"/>
              <a:t>що</a:t>
            </a:r>
            <a:r>
              <a:rPr lang="ru-RU" sz="1400" dirty="0" smtClean="0"/>
              <a:t> тут </a:t>
            </a:r>
            <a:r>
              <a:rPr lang="ru-RU" sz="1400" dirty="0" err="1" smtClean="0"/>
              <a:t>також</a:t>
            </a:r>
            <a:r>
              <a:rPr lang="ru-RU" sz="1400" dirty="0" smtClean="0"/>
              <a:t> </a:t>
            </a:r>
            <a:r>
              <a:rPr lang="ru-RU" sz="1400" dirty="0" err="1" smtClean="0"/>
              <a:t>багато</a:t>
            </a:r>
            <a:r>
              <a:rPr lang="ru-RU" sz="1400" dirty="0" smtClean="0"/>
              <a:t> </a:t>
            </a:r>
            <a:r>
              <a:rPr lang="ru-RU" sz="1400" dirty="0" err="1" smtClean="0"/>
              <a:t>світла</a:t>
            </a:r>
            <a:r>
              <a:rPr lang="ru-RU" sz="1400" dirty="0" smtClean="0"/>
              <a:t>, тепла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сонця</a:t>
            </a:r>
            <a:r>
              <a:rPr lang="ru-RU" sz="1400" dirty="0" smtClean="0"/>
              <a:t>. А </a:t>
            </a:r>
            <a:r>
              <a:rPr lang="ru-RU" sz="1400" dirty="0" err="1" smtClean="0"/>
              <a:t>ще</a:t>
            </a:r>
            <a:r>
              <a:rPr lang="ru-RU" sz="1400" dirty="0" smtClean="0"/>
              <a:t> добре видно </a:t>
            </a:r>
            <a:r>
              <a:rPr lang="ru-RU" sz="1400" dirty="0" err="1" smtClean="0"/>
              <a:t>ялинки</a:t>
            </a:r>
            <a:r>
              <a:rPr lang="ru-RU" sz="1400" dirty="0" smtClean="0"/>
              <a:t>, </a:t>
            </a:r>
            <a:r>
              <a:rPr lang="ru-RU" sz="1400" dirty="0" err="1" smtClean="0"/>
              <a:t>які</a:t>
            </a:r>
            <a:r>
              <a:rPr lang="ru-RU" sz="1400" dirty="0" smtClean="0"/>
              <a:t> </a:t>
            </a:r>
            <a:r>
              <a:rPr lang="ru-RU" sz="1400" dirty="0" err="1" smtClean="0"/>
              <a:t>чомусь</a:t>
            </a:r>
            <a:r>
              <a:rPr lang="ru-RU" sz="1400" dirty="0" smtClean="0"/>
              <a:t> </a:t>
            </a:r>
            <a:r>
              <a:rPr lang="ru-RU" sz="1400" dirty="0" err="1" smtClean="0"/>
              <a:t>залишилися</a:t>
            </a:r>
            <a:r>
              <a:rPr lang="ru-RU" sz="1400" dirty="0" smtClean="0"/>
              <a:t> </a:t>
            </a:r>
            <a:r>
              <a:rPr lang="ru-RU" sz="1400" dirty="0" err="1" smtClean="0"/>
              <a:t>зеленими</a:t>
            </a:r>
            <a:r>
              <a:rPr lang="ru-RU" sz="1400" dirty="0" smtClean="0"/>
              <a:t>. </a:t>
            </a:r>
            <a:r>
              <a:rPr lang="ru-RU" sz="1400" dirty="0" err="1" smtClean="0"/>
              <a:t>Чому</a:t>
            </a:r>
            <a:r>
              <a:rPr lang="ru-RU" sz="1400" dirty="0" smtClean="0"/>
              <a:t>?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" name="Содержимое 3" descr="Жуковський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7572427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/>
            <a:r>
              <a:rPr lang="ru-RU" sz="1400" b="1" dirty="0" smtClean="0">
                <a:solidFill>
                  <a:srgbClr val="FF0000"/>
                </a:solidFill>
              </a:rPr>
              <a:t>“</a:t>
            </a:r>
            <a:r>
              <a:rPr lang="uk-UA" sz="1400" b="1" dirty="0" smtClean="0">
                <a:solidFill>
                  <a:srgbClr val="FF0000"/>
                </a:solidFill>
              </a:rPr>
              <a:t>Осінній пейзаж з чотирма деревами </a:t>
            </a:r>
            <a:r>
              <a:rPr lang="ru-RU" sz="1400" b="1" dirty="0" smtClean="0">
                <a:solidFill>
                  <a:srgbClr val="FF0000"/>
                </a:solidFill>
              </a:rPr>
              <a:t>"  В.Ван </a:t>
            </a:r>
            <a:r>
              <a:rPr lang="ru-RU" sz="1400" b="1" dirty="0" err="1" smtClean="0">
                <a:solidFill>
                  <a:srgbClr val="FF0000"/>
                </a:solidFill>
              </a:rPr>
              <a:t>Гог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Ось ми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дісталися</a:t>
            </a:r>
            <a:r>
              <a:rPr lang="ru-RU" sz="1400" b="1" dirty="0" smtClean="0"/>
              <a:t> до </a:t>
            </a:r>
            <a:r>
              <a:rPr lang="ru-RU" sz="1400" b="1" dirty="0" err="1" smtClean="0"/>
              <a:t>останньої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картини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осені</a:t>
            </a:r>
            <a:r>
              <a:rPr lang="ru-RU" sz="1400" b="1" dirty="0" smtClean="0"/>
              <a:t>. Для </a:t>
            </a:r>
            <a:r>
              <a:rPr lang="ru-RU" sz="1400" b="1" dirty="0" err="1" smtClean="0"/>
              <a:t>дітей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важливо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побачити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що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пізня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осінь</a:t>
            </a:r>
            <a:r>
              <a:rPr lang="ru-RU" sz="1400" b="1" dirty="0" smtClean="0"/>
              <a:t> - </a:t>
            </a:r>
            <a:r>
              <a:rPr lang="ru-RU" sz="1400" b="1" dirty="0" err="1" smtClean="0"/>
              <a:t>це</a:t>
            </a:r>
            <a:r>
              <a:rPr lang="ru-RU" sz="1400" b="1" dirty="0" smtClean="0"/>
              <a:t> не </a:t>
            </a:r>
            <a:r>
              <a:rPr lang="ru-RU" sz="1400" b="1" dirty="0" err="1" smtClean="0"/>
              <a:t>сумовитий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кінець</a:t>
            </a:r>
            <a:r>
              <a:rPr lang="ru-RU" sz="1400" b="1" dirty="0" smtClean="0"/>
              <a:t> прекрасного, теплого, </a:t>
            </a:r>
            <a:r>
              <a:rPr lang="ru-RU" sz="1400" b="1" dirty="0" err="1" smtClean="0"/>
              <a:t>насиченого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яскравими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квітами</a:t>
            </a:r>
            <a:r>
              <a:rPr lang="ru-RU" sz="1400" b="1" dirty="0" smtClean="0"/>
              <a:t> пори року, а початок нового. </a:t>
            </a:r>
            <a:r>
              <a:rPr lang="ru-RU" sz="1400" b="1" dirty="0" err="1" smtClean="0"/>
              <a:t>Адже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незважаючи</a:t>
            </a:r>
            <a:r>
              <a:rPr lang="ru-RU" sz="1400" b="1" dirty="0" smtClean="0"/>
              <a:t> на те, </a:t>
            </a:r>
            <a:r>
              <a:rPr lang="ru-RU" sz="1400" b="1" dirty="0" err="1" smtClean="0"/>
              <a:t>що</a:t>
            </a:r>
            <a:r>
              <a:rPr lang="ru-RU" sz="1400" b="1" dirty="0" smtClean="0"/>
              <a:t> все </a:t>
            </a:r>
            <a:r>
              <a:rPr lang="ru-RU" sz="1400" b="1" dirty="0" err="1" smtClean="0"/>
              <a:t>листя</a:t>
            </a:r>
            <a:r>
              <a:rPr lang="ru-RU" sz="1400" b="1" dirty="0" smtClean="0"/>
              <a:t> опало, трава пожухла, </a:t>
            </a:r>
            <a:r>
              <a:rPr lang="ru-RU" sz="1400" b="1" dirty="0" err="1" smtClean="0"/>
              <a:t>повітря-то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вже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наповнений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молочним</a:t>
            </a:r>
            <a:r>
              <a:rPr lang="ru-RU" sz="1400" b="1" dirty="0" smtClean="0"/>
              <a:t> туманом, а на </a:t>
            </a:r>
            <a:r>
              <a:rPr lang="ru-RU" sz="1400" b="1" dirty="0" err="1" smtClean="0"/>
              <a:t>що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залишилися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рідкісних</a:t>
            </a:r>
            <a:r>
              <a:rPr lang="ru-RU" sz="1400" b="1" dirty="0" smtClean="0"/>
              <a:t> листах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травинках </a:t>
            </a:r>
            <a:r>
              <a:rPr lang="ru-RU" sz="1400" b="1" dirty="0" err="1" smtClean="0"/>
              <a:t>лежить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сніг</a:t>
            </a:r>
            <a:r>
              <a:rPr lang="ru-RU" sz="1400" b="1" dirty="0" smtClean="0"/>
              <a:t>. Ми </a:t>
            </a:r>
            <a:r>
              <a:rPr lang="ru-RU" sz="1400" b="1" dirty="0" err="1" smtClean="0"/>
              <a:t>стоїмо</a:t>
            </a:r>
            <a:r>
              <a:rPr lang="ru-RU" sz="1400" b="1" dirty="0" smtClean="0"/>
              <a:t> на </a:t>
            </a:r>
            <a:r>
              <a:rPr lang="ru-RU" sz="1400" b="1" dirty="0" err="1" smtClean="0"/>
              <a:t>порозі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зими</a:t>
            </a:r>
            <a:r>
              <a:rPr lang="ru-RU" sz="1400" b="1" dirty="0" smtClean="0"/>
              <a:t>.</a:t>
            </a:r>
            <a:br>
              <a:rPr lang="ru-RU" sz="1400" b="1" dirty="0" smtClean="0"/>
            </a:br>
            <a:endParaRPr lang="ru-RU" sz="1400" b="1" dirty="0"/>
          </a:p>
        </p:txBody>
      </p:sp>
      <p:pic>
        <p:nvPicPr>
          <p:cNvPr id="1026" name="Picture 2" descr="D:\временное\Vincent-Van-Gogh-Autumn-Landscape-with-Four-Tre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71611"/>
            <a:ext cx="6436125" cy="5062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Картина С.Шишко</a:t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uk-UA" dirty="0" err="1" smtClean="0"/>
              <a:t>“Дніпро</a:t>
            </a:r>
            <a:r>
              <a:rPr lang="uk-UA" dirty="0" smtClean="0"/>
              <a:t> </a:t>
            </a:r>
            <a:r>
              <a:rPr lang="uk-UA" dirty="0" err="1" smtClean="0"/>
              <a:t>восени”</a:t>
            </a:r>
            <a:endParaRPr lang="ru-RU" dirty="0"/>
          </a:p>
        </p:txBody>
      </p:sp>
      <p:pic>
        <p:nvPicPr>
          <p:cNvPr id="2050" name="Picture 2" descr="D:\временное\tga0l4smtk2nidrgc4ucg5n_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3" y="1425745"/>
            <a:ext cx="7500990" cy="4932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Картина С.Шишко </a:t>
            </a:r>
            <a:r>
              <a:rPr lang="uk-UA" dirty="0" err="1" smtClean="0"/>
              <a:t>“Ранок</a:t>
            </a:r>
            <a:r>
              <a:rPr lang="uk-UA" dirty="0" smtClean="0"/>
              <a:t> у </a:t>
            </a:r>
            <a:r>
              <a:rPr lang="uk-UA" dirty="0" err="1" smtClean="0"/>
              <a:t>лісі”</a:t>
            </a:r>
            <a:endParaRPr lang="ru-RU" dirty="0"/>
          </a:p>
        </p:txBody>
      </p:sp>
      <p:pic>
        <p:nvPicPr>
          <p:cNvPr id="3074" name="Picture 2" descr="D:\временное\SHishko_S.F._Golosiivo__ma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13820" y="1447800"/>
            <a:ext cx="6341909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Картина С. Шишко </a:t>
            </a:r>
            <a:r>
              <a:rPr lang="uk-UA" dirty="0" err="1" smtClean="0"/>
              <a:t>“Весна”</a:t>
            </a:r>
            <a:endParaRPr lang="ru-RU" dirty="0"/>
          </a:p>
        </p:txBody>
      </p:sp>
      <p:pic>
        <p:nvPicPr>
          <p:cNvPr id="4098" name="Picture 2" descr="D:\временное\gl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96076" y="1447800"/>
            <a:ext cx="5777397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Картина С. Шишко </a:t>
            </a:r>
            <a:r>
              <a:rPr lang="uk-UA" dirty="0" err="1" smtClean="0"/>
              <a:t>“Зима”</a:t>
            </a:r>
            <a:endParaRPr lang="ru-RU" dirty="0"/>
          </a:p>
        </p:txBody>
      </p:sp>
      <p:pic>
        <p:nvPicPr>
          <p:cNvPr id="5122" name="Picture 2" descr="D:\временное\Shyshko_zymovyj_pejzazh_9767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3" y="1457720"/>
            <a:ext cx="6572297" cy="5309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Картина М. </a:t>
            </a:r>
            <a:r>
              <a:rPr lang="uk-UA" dirty="0" err="1" smtClean="0"/>
              <a:t>Глущенко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uk-UA" dirty="0" err="1" smtClean="0"/>
              <a:t>“Зимовий</a:t>
            </a:r>
            <a:r>
              <a:rPr lang="uk-UA" dirty="0" smtClean="0"/>
              <a:t> </a:t>
            </a:r>
            <a:r>
              <a:rPr lang="uk-UA" dirty="0" err="1" smtClean="0"/>
              <a:t>день”</a:t>
            </a:r>
            <a:endParaRPr lang="ru-RU" dirty="0"/>
          </a:p>
        </p:txBody>
      </p:sp>
      <p:pic>
        <p:nvPicPr>
          <p:cNvPr id="6147" name="Picture 3" descr="D:\временное\13376531601afc5dbc04525e03c9bf98_i-88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637223"/>
            <a:ext cx="6929485" cy="4619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dirty="0" err="1" smtClean="0">
                <a:solidFill>
                  <a:srgbClr val="00B050"/>
                </a:solidFill>
              </a:rPr>
              <a:t>Види</a:t>
            </a:r>
            <a:r>
              <a:rPr lang="ru-RU" sz="1600" b="1" dirty="0" smtClean="0">
                <a:solidFill>
                  <a:srgbClr val="00B050"/>
                </a:solidFill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</a:rPr>
              <a:t>природи</a:t>
            </a:r>
            <a:r>
              <a:rPr lang="ru-RU" sz="1600" b="1" dirty="0" smtClean="0">
                <a:solidFill>
                  <a:srgbClr val="00B050"/>
                </a:solidFill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</a:rPr>
              <a:t>вражають</a:t>
            </a:r>
            <a:r>
              <a:rPr lang="ru-RU" sz="1600" b="1" dirty="0" smtClean="0">
                <a:solidFill>
                  <a:srgbClr val="00B050"/>
                </a:solidFill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</a:rPr>
              <a:t>своєю</a:t>
            </a:r>
            <a:r>
              <a:rPr lang="ru-RU" sz="1600" b="1" dirty="0" smtClean="0">
                <a:solidFill>
                  <a:srgbClr val="00B050"/>
                </a:solidFill>
              </a:rPr>
              <a:t> красою, </a:t>
            </a:r>
            <a:r>
              <a:rPr lang="ru-RU" sz="1600" b="1" dirty="0" err="1" smtClean="0">
                <a:solidFill>
                  <a:srgbClr val="00B050"/>
                </a:solidFill>
              </a:rPr>
              <a:t>допомагають</a:t>
            </a:r>
            <a:r>
              <a:rPr lang="ru-RU" sz="1600" b="1" dirty="0" smtClean="0">
                <a:solidFill>
                  <a:srgbClr val="00B050"/>
                </a:solidFill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</a:rPr>
              <a:t>розслабитися</a:t>
            </a:r>
            <a:r>
              <a:rPr lang="ru-RU" sz="1600" b="1" dirty="0" smtClean="0">
                <a:solidFill>
                  <a:srgbClr val="00B050"/>
                </a:solidFill>
              </a:rPr>
              <a:t>, </a:t>
            </a:r>
            <a:r>
              <a:rPr lang="ru-RU" sz="1600" b="1" dirty="0" err="1" smtClean="0">
                <a:solidFill>
                  <a:srgbClr val="00B050"/>
                </a:solidFill>
              </a:rPr>
              <a:t>надихають</a:t>
            </a:r>
            <a:r>
              <a:rPr lang="ru-RU" sz="1600" b="1" dirty="0" smtClean="0">
                <a:solidFill>
                  <a:srgbClr val="00B050"/>
                </a:solidFill>
              </a:rPr>
              <a:t> на </a:t>
            </a:r>
            <a:r>
              <a:rPr lang="ru-RU" sz="1600" b="1" dirty="0" err="1" smtClean="0">
                <a:solidFill>
                  <a:srgbClr val="00B050"/>
                </a:solidFill>
              </a:rPr>
              <a:t>творчість</a:t>
            </a:r>
            <a:r>
              <a:rPr lang="ru-RU" sz="1600" b="1" dirty="0" smtClean="0">
                <a:solidFill>
                  <a:srgbClr val="00B050"/>
                </a:solidFill>
              </a:rPr>
              <a:t>. Не дивно, </a:t>
            </a:r>
            <a:r>
              <a:rPr lang="ru-RU" sz="1600" b="1" dirty="0" err="1" smtClean="0">
                <a:solidFill>
                  <a:srgbClr val="00B050"/>
                </a:solidFill>
              </a:rPr>
              <a:t>що</a:t>
            </a:r>
            <a:r>
              <a:rPr lang="ru-RU" sz="1600" b="1" dirty="0" smtClean="0">
                <a:solidFill>
                  <a:srgbClr val="00B050"/>
                </a:solidFill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</a:rPr>
              <a:t>закарбувати</a:t>
            </a:r>
            <a:r>
              <a:rPr lang="ru-RU" sz="1600" b="1" dirty="0" smtClean="0">
                <a:solidFill>
                  <a:srgbClr val="00B050"/>
                </a:solidFill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</a:rPr>
              <a:t>їх</a:t>
            </a:r>
            <a:r>
              <a:rPr lang="ru-RU" sz="1600" b="1" dirty="0" smtClean="0">
                <a:solidFill>
                  <a:srgbClr val="00B050"/>
                </a:solidFill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</a:rPr>
              <a:t>людина</a:t>
            </a:r>
            <a:r>
              <a:rPr lang="ru-RU" sz="1600" b="1" dirty="0" smtClean="0">
                <a:solidFill>
                  <a:srgbClr val="00B050"/>
                </a:solidFill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</a:rPr>
              <a:t>прагнула</a:t>
            </a:r>
            <a:r>
              <a:rPr lang="ru-RU" sz="1600" b="1" dirty="0" smtClean="0">
                <a:solidFill>
                  <a:srgbClr val="00B050"/>
                </a:solidFill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</a:rPr>
              <a:t>з</a:t>
            </a:r>
            <a:r>
              <a:rPr lang="ru-RU" sz="1600" b="1" dirty="0" smtClean="0">
                <a:solidFill>
                  <a:srgbClr val="00B050"/>
                </a:solidFill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</a:rPr>
              <a:t>давніх</a:t>
            </a:r>
            <a:r>
              <a:rPr lang="ru-RU" sz="1600" b="1" dirty="0" smtClean="0">
                <a:solidFill>
                  <a:srgbClr val="00B050"/>
                </a:solidFill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</a:rPr>
              <a:t>часів</a:t>
            </a:r>
            <a:r>
              <a:rPr lang="ru-RU" sz="1600" b="1" dirty="0" smtClean="0">
                <a:solidFill>
                  <a:srgbClr val="00B050"/>
                </a:solidFill>
              </a:rPr>
              <a:t>. Так </a:t>
            </a:r>
            <a:r>
              <a:rPr lang="ru-RU" sz="1600" b="1" dirty="0" err="1" smtClean="0">
                <a:solidFill>
                  <a:srgbClr val="00B050"/>
                </a:solidFill>
              </a:rPr>
              <a:t>з’явився</a:t>
            </a:r>
            <a:r>
              <a:rPr lang="ru-RU" sz="1600" b="1" dirty="0" smtClean="0">
                <a:solidFill>
                  <a:srgbClr val="00B050"/>
                </a:solidFill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</a:rPr>
              <a:t>особливий</a:t>
            </a:r>
            <a:r>
              <a:rPr lang="ru-RU" sz="1600" b="1" dirty="0" smtClean="0">
                <a:solidFill>
                  <a:srgbClr val="00B050"/>
                </a:solidFill>
              </a:rPr>
              <a:t> жанр </a:t>
            </a:r>
            <a:r>
              <a:rPr lang="ru-RU" sz="1600" b="1" dirty="0" err="1" smtClean="0">
                <a:solidFill>
                  <a:srgbClr val="00B050"/>
                </a:solidFill>
              </a:rPr>
              <a:t>мистецтва</a:t>
            </a:r>
            <a:r>
              <a:rPr lang="ru-RU" sz="1600" b="1" dirty="0" smtClean="0">
                <a:solidFill>
                  <a:srgbClr val="00B050"/>
                </a:solidFill>
              </a:rPr>
              <a:t> – пейзаж. Так </a:t>
            </a:r>
            <a:r>
              <a:rPr lang="ru-RU" sz="1600" b="1" dirty="0" err="1" smtClean="0">
                <a:solidFill>
                  <a:srgbClr val="00B050"/>
                </a:solidFill>
              </a:rPr>
              <a:t>що</a:t>
            </a:r>
            <a:r>
              <a:rPr lang="ru-RU" sz="1600" b="1" dirty="0" smtClean="0">
                <a:solidFill>
                  <a:srgbClr val="00B050"/>
                </a:solidFill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</a:rPr>
              <a:t>таке</a:t>
            </a:r>
            <a:r>
              <a:rPr lang="ru-RU" sz="1600" b="1" dirty="0" smtClean="0">
                <a:solidFill>
                  <a:srgbClr val="00B050"/>
                </a:solidFill>
              </a:rPr>
              <a:t> пейзаж?</a:t>
            </a:r>
            <a:br>
              <a:rPr lang="ru-RU" sz="1600" b="1" dirty="0" smtClean="0">
                <a:solidFill>
                  <a:srgbClr val="00B050"/>
                </a:solidFill>
              </a:rPr>
            </a:br>
            <a:r>
              <a:rPr lang="ru-RU" sz="1600" b="1" dirty="0" smtClean="0">
                <a:solidFill>
                  <a:srgbClr val="00B050"/>
                </a:solidFill>
              </a:rPr>
              <a:t>Слово «пейзаж» походить </a:t>
            </a:r>
            <a:r>
              <a:rPr lang="ru-RU" sz="1600" b="1" dirty="0" err="1" smtClean="0">
                <a:solidFill>
                  <a:srgbClr val="00B050"/>
                </a:solidFill>
              </a:rPr>
              <a:t>від</a:t>
            </a:r>
            <a:r>
              <a:rPr lang="ru-RU" sz="1600" b="1" dirty="0" smtClean="0">
                <a:solidFill>
                  <a:srgbClr val="00B050"/>
                </a:solidFill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</a:rPr>
              <a:t>французького</a:t>
            </a:r>
            <a:r>
              <a:rPr lang="ru-RU" sz="1600" b="1" dirty="0" smtClean="0">
                <a:solidFill>
                  <a:srgbClr val="00B050"/>
                </a:solidFill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</a:rPr>
              <a:t>pays</a:t>
            </a:r>
            <a:r>
              <a:rPr lang="ru-RU" sz="1600" b="1" dirty="0" smtClean="0">
                <a:solidFill>
                  <a:srgbClr val="00B050"/>
                </a:solidFill>
              </a:rPr>
              <a:t> – </a:t>
            </a:r>
            <a:r>
              <a:rPr lang="ru-RU" sz="1600" b="1" dirty="0" err="1" smtClean="0">
                <a:solidFill>
                  <a:srgbClr val="00B050"/>
                </a:solidFill>
              </a:rPr>
              <a:t>місцевість</a:t>
            </a:r>
            <a:r>
              <a:rPr lang="ru-RU" sz="1600" b="1" dirty="0" smtClean="0">
                <a:solidFill>
                  <a:srgbClr val="00B050"/>
                </a:solidFill>
              </a:rPr>
              <a:t>, </a:t>
            </a:r>
            <a:r>
              <a:rPr lang="ru-RU" sz="1600" b="1" dirty="0" err="1" smtClean="0">
                <a:solidFill>
                  <a:srgbClr val="00B050"/>
                </a:solidFill>
              </a:rPr>
              <a:t>країна</a:t>
            </a:r>
            <a:r>
              <a:rPr lang="ru-RU" sz="1600" b="1" dirty="0" smtClean="0">
                <a:solidFill>
                  <a:srgbClr val="00B050"/>
                </a:solidFill>
              </a:rPr>
              <a:t>. </a:t>
            </a:r>
            <a:r>
              <a:rPr lang="ru-RU" sz="1600" b="1" dirty="0" err="1" smtClean="0">
                <a:solidFill>
                  <a:srgbClr val="00B050"/>
                </a:solidFill>
              </a:rPr>
              <a:t>Це</a:t>
            </a:r>
            <a:r>
              <a:rPr lang="ru-RU" sz="1600" b="1" dirty="0" smtClean="0">
                <a:solidFill>
                  <a:srgbClr val="00B050"/>
                </a:solidFill>
              </a:rPr>
              <a:t> жанр </a:t>
            </a:r>
            <a:r>
              <a:rPr lang="ru-RU" sz="1600" b="1" dirty="0" err="1" smtClean="0">
                <a:solidFill>
                  <a:srgbClr val="00B050"/>
                </a:solidFill>
              </a:rPr>
              <a:t>образотворчого</a:t>
            </a:r>
            <a:r>
              <a:rPr lang="ru-RU" sz="1600" b="1" dirty="0" smtClean="0">
                <a:solidFill>
                  <a:srgbClr val="00B050"/>
                </a:solidFill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</a:rPr>
              <a:t>мистецтва</a:t>
            </a:r>
            <a:r>
              <a:rPr lang="ru-RU" sz="1600" b="1" dirty="0" smtClean="0">
                <a:solidFill>
                  <a:srgbClr val="00B050"/>
                </a:solidFill>
              </a:rPr>
              <a:t>, </a:t>
            </a:r>
            <a:r>
              <a:rPr lang="ru-RU" sz="1600" b="1" dirty="0" err="1" smtClean="0">
                <a:solidFill>
                  <a:srgbClr val="00B050"/>
                </a:solidFill>
              </a:rPr>
              <a:t>що</a:t>
            </a:r>
            <a:r>
              <a:rPr lang="ru-RU" sz="1600" b="1" dirty="0" smtClean="0">
                <a:solidFill>
                  <a:srgbClr val="00B050"/>
                </a:solidFill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</a:rPr>
              <a:t>передає</a:t>
            </a:r>
            <a:r>
              <a:rPr lang="ru-RU" sz="1600" b="1" dirty="0" smtClean="0">
                <a:solidFill>
                  <a:srgbClr val="00B050"/>
                </a:solidFill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</a:rPr>
              <a:t>реальні</a:t>
            </a:r>
            <a:r>
              <a:rPr lang="ru-RU" sz="1600" b="1" dirty="0" smtClean="0">
                <a:solidFill>
                  <a:srgbClr val="00B050"/>
                </a:solidFill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</a:rPr>
              <a:t>або</a:t>
            </a:r>
            <a:r>
              <a:rPr lang="ru-RU" sz="1600" b="1" dirty="0" smtClean="0">
                <a:solidFill>
                  <a:srgbClr val="00B050"/>
                </a:solidFill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</a:rPr>
              <a:t>уявні</a:t>
            </a:r>
            <a:r>
              <a:rPr lang="ru-RU" sz="1600" b="1" dirty="0" smtClean="0">
                <a:solidFill>
                  <a:srgbClr val="00B050"/>
                </a:solidFill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</a:rPr>
              <a:t>види</a:t>
            </a:r>
            <a:r>
              <a:rPr lang="ru-RU" sz="1600" b="1" dirty="0" smtClean="0">
                <a:solidFill>
                  <a:srgbClr val="00B050"/>
                </a:solidFill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</a:rPr>
              <a:t>природи</a:t>
            </a:r>
            <a:r>
              <a:rPr lang="ru-RU" sz="1600" b="1" dirty="0" smtClean="0">
                <a:solidFill>
                  <a:srgbClr val="00B050"/>
                </a:solidFill>
              </a:rPr>
              <a:t>.</a:t>
            </a:r>
            <a:br>
              <a:rPr lang="ru-RU" sz="1600" b="1" dirty="0" smtClean="0">
                <a:solidFill>
                  <a:srgbClr val="00B050"/>
                </a:solidFill>
              </a:rPr>
            </a:b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види пейзажу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757242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Картина М. </a:t>
            </a:r>
            <a:r>
              <a:rPr lang="uk-UA" dirty="0" err="1" smtClean="0"/>
              <a:t>Глущенко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err="1" smtClean="0"/>
              <a:t>“Перший</a:t>
            </a:r>
            <a:r>
              <a:rPr lang="uk-UA" dirty="0" smtClean="0"/>
              <a:t> </a:t>
            </a:r>
            <a:r>
              <a:rPr lang="uk-UA" dirty="0" err="1" smtClean="0"/>
              <a:t>сніг”</a:t>
            </a:r>
            <a:endParaRPr lang="ru-RU" dirty="0"/>
          </a:p>
        </p:txBody>
      </p:sp>
      <p:pic>
        <p:nvPicPr>
          <p:cNvPr id="7170" name="Picture 2" descr="D:\временное\1337_lg_6556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73309"/>
            <a:ext cx="6858047" cy="5132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Картина М. </a:t>
            </a:r>
            <a:r>
              <a:rPr lang="uk-UA" dirty="0" err="1" smtClean="0"/>
              <a:t>Глущенко</a:t>
            </a:r>
            <a:r>
              <a:rPr lang="uk-UA" dirty="0" smtClean="0"/>
              <a:t> </a:t>
            </a:r>
            <a:r>
              <a:rPr lang="uk-UA" dirty="0" err="1" smtClean="0"/>
              <a:t>“Повінь”</a:t>
            </a:r>
            <a:endParaRPr lang="ru-RU" dirty="0"/>
          </a:p>
        </p:txBody>
      </p:sp>
      <p:pic>
        <p:nvPicPr>
          <p:cNvPr id="8194" name="Picture 2" descr="D:\временное\26919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41973"/>
            <a:ext cx="7215237" cy="4810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Картина М. </a:t>
            </a:r>
            <a:r>
              <a:rPr lang="uk-UA" dirty="0" err="1" smtClean="0"/>
              <a:t>Глущенко</a:t>
            </a:r>
            <a:endParaRPr lang="ru-RU" dirty="0"/>
          </a:p>
        </p:txBody>
      </p:sp>
      <p:pic>
        <p:nvPicPr>
          <p:cNvPr id="9218" name="Picture 2" descr="D:\временное\img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Картина І. Грабар </a:t>
            </a:r>
            <a:br>
              <a:rPr lang="uk-UA" dirty="0" smtClean="0"/>
            </a:br>
            <a:r>
              <a:rPr lang="uk-UA" dirty="0" err="1" smtClean="0"/>
              <a:t>“Лютнева</a:t>
            </a:r>
            <a:r>
              <a:rPr lang="uk-UA" dirty="0" smtClean="0"/>
              <a:t> </a:t>
            </a:r>
            <a:r>
              <a:rPr lang="uk-UA" dirty="0" err="1" smtClean="0"/>
              <a:t>блакить”</a:t>
            </a:r>
            <a:endParaRPr lang="ru-RU" dirty="0"/>
          </a:p>
        </p:txBody>
      </p:sp>
      <p:pic>
        <p:nvPicPr>
          <p:cNvPr id="10242" name="Picture 2" descr="D:\временное\Igor-Emmanuilovich-Grabar-February-Azur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115" y="1447800"/>
            <a:ext cx="370332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Картина А.Куїнджі </a:t>
            </a:r>
            <a:r>
              <a:rPr lang="uk-UA" dirty="0" err="1" smtClean="0"/>
              <a:t>“Рання</a:t>
            </a:r>
            <a:r>
              <a:rPr lang="uk-UA" dirty="0" smtClean="0"/>
              <a:t> </a:t>
            </a:r>
            <a:r>
              <a:rPr lang="uk-UA" dirty="0" err="1" smtClean="0"/>
              <a:t>весна”</a:t>
            </a:r>
            <a:endParaRPr lang="ru-RU" dirty="0"/>
          </a:p>
        </p:txBody>
      </p:sp>
      <p:pic>
        <p:nvPicPr>
          <p:cNvPr id="1026" name="Picture 2" descr="D:\временное\70e562178ea047d44e203b3da95a5084-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36737" y="1447800"/>
            <a:ext cx="6496076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А.Куїнджі </a:t>
            </a:r>
            <a:r>
              <a:rPr lang="uk-UA" dirty="0" err="1" smtClean="0"/>
              <a:t>“Вечір</a:t>
            </a:r>
            <a:r>
              <a:rPr lang="uk-UA" dirty="0" smtClean="0"/>
              <a:t> на </a:t>
            </a:r>
            <a:r>
              <a:rPr lang="uk-UA" dirty="0" err="1" smtClean="0"/>
              <a:t>Україні”</a:t>
            </a:r>
            <a:endParaRPr lang="ru-RU" dirty="0"/>
          </a:p>
        </p:txBody>
      </p:sp>
      <p:pic>
        <p:nvPicPr>
          <p:cNvPr id="2050" name="Picture 2" descr="D:\временное\kuidzh_a_vech_r_na_ukra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6731" y="1447800"/>
            <a:ext cx="6856087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uk-UA" dirty="0" err="1" smtClean="0"/>
              <a:t>“Місячна</a:t>
            </a:r>
            <a:r>
              <a:rPr lang="uk-UA" dirty="0" smtClean="0"/>
              <a:t> ніч над  </a:t>
            </a:r>
            <a:r>
              <a:rPr lang="uk-UA" dirty="0" err="1" smtClean="0"/>
              <a:t>Дніпром”</a:t>
            </a:r>
            <a:endParaRPr lang="ru-RU" dirty="0"/>
          </a:p>
        </p:txBody>
      </p:sp>
      <p:pic>
        <p:nvPicPr>
          <p:cNvPr id="3074" name="Picture 2" descr="D:\временное\img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977487"/>
            <a:ext cx="7364463" cy="5523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А.Куїнджі </a:t>
            </a:r>
            <a:r>
              <a:rPr lang="uk-UA" dirty="0" err="1" smtClean="0"/>
              <a:t>“Веселка”</a:t>
            </a:r>
            <a:endParaRPr lang="ru-RU" dirty="0"/>
          </a:p>
        </p:txBody>
      </p:sp>
      <p:pic>
        <p:nvPicPr>
          <p:cNvPr id="4098" name="Picture 2" descr="D:\временное\fullsiz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П. </a:t>
            </a:r>
            <a:r>
              <a:rPr lang="uk-UA" dirty="0" err="1" smtClean="0"/>
              <a:t>Суходольський</a:t>
            </a:r>
            <a:r>
              <a:rPr lang="uk-UA" dirty="0" smtClean="0"/>
              <a:t> </a:t>
            </a:r>
            <a:r>
              <a:rPr lang="uk-UA" dirty="0" err="1" smtClean="0"/>
              <a:t>“Весняний</a:t>
            </a:r>
            <a:r>
              <a:rPr lang="uk-UA" dirty="0" smtClean="0"/>
              <a:t> пейзаж із заходом </a:t>
            </a:r>
            <a:r>
              <a:rPr lang="uk-UA" dirty="0" err="1" smtClean="0"/>
              <a:t>сонця”</a:t>
            </a:r>
            <a:endParaRPr lang="ru-RU" dirty="0"/>
          </a:p>
        </p:txBody>
      </p:sp>
      <p:pic>
        <p:nvPicPr>
          <p:cNvPr id="5122" name="Picture 2" descr="D:\временное\14621573901854707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0069" y="1447800"/>
            <a:ext cx="6869411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І. Айвазовський </a:t>
            </a:r>
            <a:r>
              <a:rPr lang="uk-UA" dirty="0" err="1" smtClean="0"/>
              <a:t>“Чорне</a:t>
            </a:r>
            <a:r>
              <a:rPr lang="uk-UA" dirty="0" smtClean="0"/>
              <a:t> </a:t>
            </a:r>
            <a:r>
              <a:rPr lang="uk-UA" dirty="0" err="1" smtClean="0"/>
              <a:t>море”</a:t>
            </a:r>
            <a:endParaRPr lang="ru-RU" dirty="0"/>
          </a:p>
        </p:txBody>
      </p:sp>
      <p:pic>
        <p:nvPicPr>
          <p:cNvPr id="6146" name="Picture 2" descr="D:\временное\element-480110-misc-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5" y="1428736"/>
            <a:ext cx="7660914" cy="5022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100" b="0" dirty="0" err="1" smtClean="0">
                <a:solidFill>
                  <a:srgbClr val="00B050"/>
                </a:solidFill>
              </a:rPr>
              <a:t>визначення</a:t>
            </a:r>
            <a:r>
              <a:rPr lang="ru-RU" sz="1100" b="0" dirty="0" smtClean="0">
                <a:solidFill>
                  <a:srgbClr val="00B050"/>
                </a:solidFill>
              </a:rPr>
              <a:t/>
            </a:r>
            <a:br>
              <a:rPr lang="ru-RU" sz="1100" b="0" dirty="0" smtClean="0">
                <a:solidFill>
                  <a:srgbClr val="00B050"/>
                </a:solidFill>
              </a:rPr>
            </a:br>
            <a:r>
              <a:rPr lang="ru-RU" sz="1100" b="0" dirty="0" err="1" smtClean="0">
                <a:solidFill>
                  <a:srgbClr val="00B050"/>
                </a:solidFill>
              </a:rPr>
              <a:t>французького</a:t>
            </a:r>
            <a:r>
              <a:rPr lang="ru-RU" sz="1100" b="0" dirty="0" smtClean="0">
                <a:solidFill>
                  <a:srgbClr val="00B050"/>
                </a:solidFill>
              </a:rPr>
              <a:t> слова "</a:t>
            </a:r>
            <a:r>
              <a:rPr lang="ru-RU" sz="1100" b="0" dirty="0" err="1" smtClean="0">
                <a:solidFill>
                  <a:srgbClr val="00B050"/>
                </a:solidFill>
              </a:rPr>
              <a:t>paysage</a:t>
            </a:r>
            <a:r>
              <a:rPr lang="ru-RU" sz="1100" b="0" dirty="0" smtClean="0">
                <a:solidFill>
                  <a:srgbClr val="00B050"/>
                </a:solidFill>
              </a:rPr>
              <a:t>" ("</a:t>
            </a:r>
            <a:r>
              <a:rPr lang="ru-RU" sz="1100" b="0" dirty="0" err="1" smtClean="0">
                <a:solidFill>
                  <a:srgbClr val="00B050"/>
                </a:solidFill>
              </a:rPr>
              <a:t>pays</a:t>
            </a:r>
            <a:r>
              <a:rPr lang="ru-RU" sz="1100" b="0" dirty="0" smtClean="0">
                <a:solidFill>
                  <a:srgbClr val="00B050"/>
                </a:solidFill>
              </a:rPr>
              <a:t>" - "</a:t>
            </a:r>
            <a:r>
              <a:rPr lang="ru-RU" sz="1100" b="0" dirty="0" err="1" smtClean="0">
                <a:solidFill>
                  <a:srgbClr val="00B050"/>
                </a:solidFill>
              </a:rPr>
              <a:t>країна</a:t>
            </a:r>
            <a:r>
              <a:rPr lang="ru-RU" sz="1100" b="0" dirty="0" smtClean="0">
                <a:solidFill>
                  <a:srgbClr val="00B050"/>
                </a:solidFill>
              </a:rPr>
              <a:t>", "</a:t>
            </a:r>
            <a:r>
              <a:rPr lang="ru-RU" sz="1100" b="0" dirty="0" err="1" smtClean="0">
                <a:solidFill>
                  <a:srgbClr val="00B050"/>
                </a:solidFill>
              </a:rPr>
              <a:t>місцевість</a:t>
            </a:r>
            <a:r>
              <a:rPr lang="ru-RU" sz="1100" b="0" dirty="0" smtClean="0">
                <a:solidFill>
                  <a:srgbClr val="00B050"/>
                </a:solidFill>
              </a:rPr>
              <a:t>") </a:t>
            </a:r>
            <a:r>
              <a:rPr lang="ru-RU" sz="1100" b="0" dirty="0" err="1" smtClean="0">
                <a:solidFill>
                  <a:srgbClr val="00B050"/>
                </a:solidFill>
              </a:rPr>
              <a:t>Близькі</a:t>
            </a:r>
            <a:r>
              <a:rPr lang="ru-RU" sz="1100" b="0" dirty="0" smtClean="0">
                <a:solidFill>
                  <a:srgbClr val="00B050"/>
                </a:solidFill>
              </a:rPr>
              <a:t> за </a:t>
            </a:r>
            <a:r>
              <a:rPr lang="ru-RU" sz="1100" b="0" dirty="0" err="1" smtClean="0">
                <a:solidFill>
                  <a:srgbClr val="00B050"/>
                </a:solidFill>
              </a:rPr>
              <a:t>значенням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німецьке</a:t>
            </a:r>
            <a:r>
              <a:rPr lang="ru-RU" sz="1100" b="0" dirty="0" smtClean="0">
                <a:solidFill>
                  <a:srgbClr val="00B050"/>
                </a:solidFill>
              </a:rPr>
              <a:t> "</a:t>
            </a:r>
            <a:r>
              <a:rPr lang="ru-RU" sz="1100" b="0" dirty="0" err="1" smtClean="0">
                <a:solidFill>
                  <a:srgbClr val="00B050"/>
                </a:solidFill>
              </a:rPr>
              <a:t>Landschaft</a:t>
            </a:r>
            <a:r>
              <a:rPr lang="ru-RU" sz="1100" b="0" dirty="0" smtClean="0">
                <a:solidFill>
                  <a:srgbClr val="00B050"/>
                </a:solidFill>
              </a:rPr>
              <a:t>" </a:t>
            </a:r>
            <a:r>
              <a:rPr lang="ru-RU" sz="1100" b="0" dirty="0" err="1" smtClean="0">
                <a:solidFill>
                  <a:srgbClr val="00B050"/>
                </a:solidFill>
              </a:rPr>
              <a:t>і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англійське</a:t>
            </a:r>
            <a:r>
              <a:rPr lang="ru-RU" sz="1100" b="0" dirty="0" smtClean="0">
                <a:solidFill>
                  <a:srgbClr val="00B050"/>
                </a:solidFill>
              </a:rPr>
              <a:t> "</a:t>
            </a:r>
            <a:r>
              <a:rPr lang="ru-RU" sz="1100" b="0" dirty="0" err="1" smtClean="0">
                <a:solidFill>
                  <a:srgbClr val="00B050"/>
                </a:solidFill>
              </a:rPr>
              <a:t>landscape</a:t>
            </a:r>
            <a:r>
              <a:rPr lang="ru-RU" sz="1100" b="0" dirty="0" smtClean="0">
                <a:solidFill>
                  <a:srgbClr val="00B050"/>
                </a:solidFill>
              </a:rPr>
              <a:t>". </a:t>
            </a:r>
            <a:r>
              <a:rPr lang="ru-RU" sz="1100" b="0" dirty="0" err="1" smtClean="0">
                <a:solidFill>
                  <a:srgbClr val="00B050"/>
                </a:solidFill>
              </a:rPr>
              <a:t>Всі</a:t>
            </a:r>
            <a:r>
              <a:rPr lang="ru-RU" sz="1100" b="0" dirty="0" smtClean="0">
                <a:solidFill>
                  <a:srgbClr val="00B050"/>
                </a:solidFill>
              </a:rPr>
              <a:t> вони </a:t>
            </a:r>
            <a:r>
              <a:rPr lang="ru-RU" sz="1100" b="0" dirty="0" err="1" smtClean="0">
                <a:solidFill>
                  <a:srgbClr val="00B050"/>
                </a:solidFill>
              </a:rPr>
              <a:t>позначають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просторове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середовище</a:t>
            </a:r>
            <a:r>
              <a:rPr lang="ru-RU" sz="1100" b="0" dirty="0" smtClean="0">
                <a:solidFill>
                  <a:srgbClr val="00B050"/>
                </a:solidFill>
              </a:rPr>
              <a:t>, </a:t>
            </a:r>
            <a:r>
              <a:rPr lang="ru-RU" sz="1100" b="0" dirty="0" err="1" smtClean="0">
                <a:solidFill>
                  <a:srgbClr val="00B050"/>
                </a:solidFill>
              </a:rPr>
              <a:t>що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оточує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людину</a:t>
            </a:r>
            <a:r>
              <a:rPr lang="ru-RU" sz="1100" b="0" dirty="0" smtClean="0">
                <a:solidFill>
                  <a:srgbClr val="00B050"/>
                </a:solidFill>
              </a:rPr>
              <a:t> на </a:t>
            </a:r>
            <a:r>
              <a:rPr lang="ru-RU" sz="1100" b="0" dirty="0" err="1" smtClean="0">
                <a:solidFill>
                  <a:srgbClr val="00B050"/>
                </a:solidFill>
              </a:rPr>
              <a:t>відкритому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повітрі</a:t>
            </a:r>
            <a:r>
              <a:rPr lang="ru-RU" sz="1100" b="0" dirty="0" smtClean="0">
                <a:solidFill>
                  <a:srgbClr val="00B050"/>
                </a:solidFill>
              </a:rPr>
              <a:t>. </a:t>
            </a:r>
            <a:r>
              <a:rPr lang="ru-RU" sz="1100" b="0" dirty="0" err="1" smtClean="0">
                <a:solidFill>
                  <a:srgbClr val="00B050"/>
                </a:solidFill>
              </a:rPr>
              <a:t>Це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середовище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може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складатися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з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елементів</a:t>
            </a:r>
            <a:r>
              <a:rPr lang="ru-RU" sz="1100" b="0" dirty="0" smtClean="0">
                <a:solidFill>
                  <a:srgbClr val="00B050"/>
                </a:solidFill>
              </a:rPr>
              <a:t> природного </a:t>
            </a:r>
            <a:r>
              <a:rPr lang="ru-RU" sz="1100" b="0" dirty="0" err="1" smtClean="0">
                <a:solidFill>
                  <a:srgbClr val="00B050"/>
                </a:solidFill>
              </a:rPr>
              <a:t>походження</a:t>
            </a:r>
            <a:r>
              <a:rPr lang="ru-RU" sz="1100" b="0" dirty="0" smtClean="0">
                <a:solidFill>
                  <a:srgbClr val="00B050"/>
                </a:solidFill>
              </a:rPr>
              <a:t> (</a:t>
            </a:r>
            <a:r>
              <a:rPr lang="ru-RU" sz="1100" b="0" dirty="0" err="1" smtClean="0">
                <a:solidFill>
                  <a:srgbClr val="00B050"/>
                </a:solidFill>
              </a:rPr>
              <a:t>рельєф</a:t>
            </a:r>
            <a:r>
              <a:rPr lang="ru-RU" sz="1100" b="0" dirty="0" smtClean="0">
                <a:solidFill>
                  <a:srgbClr val="00B050"/>
                </a:solidFill>
              </a:rPr>
              <a:t>, </a:t>
            </a:r>
            <a:r>
              <a:rPr lang="ru-RU" sz="1100" b="0" dirty="0" err="1" smtClean="0">
                <a:solidFill>
                  <a:srgbClr val="00B050"/>
                </a:solidFill>
              </a:rPr>
              <a:t>рослинність</a:t>
            </a:r>
            <a:r>
              <a:rPr lang="ru-RU" sz="1100" b="0" dirty="0" smtClean="0">
                <a:solidFill>
                  <a:srgbClr val="00B050"/>
                </a:solidFill>
              </a:rPr>
              <a:t>, </a:t>
            </a:r>
            <a:r>
              <a:rPr lang="ru-RU" sz="1100" b="0" dirty="0" err="1" smtClean="0">
                <a:solidFill>
                  <a:srgbClr val="00B050"/>
                </a:solidFill>
              </a:rPr>
              <a:t>водойми</a:t>
            </a:r>
            <a:r>
              <a:rPr lang="ru-RU" sz="1100" b="0" dirty="0" smtClean="0">
                <a:solidFill>
                  <a:srgbClr val="00B050"/>
                </a:solidFill>
              </a:rPr>
              <a:t>, </a:t>
            </a:r>
            <a:r>
              <a:rPr lang="ru-RU" sz="1100" b="0" dirty="0" err="1" smtClean="0">
                <a:solidFill>
                  <a:srgbClr val="00B050"/>
                </a:solidFill>
              </a:rPr>
              <a:t>повітряна</a:t>
            </a:r>
            <a:r>
              <a:rPr lang="ru-RU" sz="1100" b="0" dirty="0" smtClean="0">
                <a:solidFill>
                  <a:srgbClr val="00B050"/>
                </a:solidFill>
              </a:rPr>
              <a:t> атмосфера), </a:t>
            </a:r>
            <a:r>
              <a:rPr lang="ru-RU" sz="1100" b="0" dirty="0" err="1" smtClean="0">
                <a:solidFill>
                  <a:srgbClr val="00B050"/>
                </a:solidFill>
              </a:rPr>
              <a:t>створених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або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перетворених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людиною</a:t>
            </a:r>
            <a:r>
              <a:rPr lang="ru-RU" sz="1100" b="0" dirty="0" smtClean="0">
                <a:solidFill>
                  <a:srgbClr val="00B050"/>
                </a:solidFill>
              </a:rPr>
              <a:t> (дороги, </a:t>
            </a:r>
            <a:r>
              <a:rPr lang="ru-RU" sz="1100" b="0" dirty="0" err="1" smtClean="0">
                <a:solidFill>
                  <a:srgbClr val="00B050"/>
                </a:solidFill>
              </a:rPr>
              <a:t>будівлі</a:t>
            </a:r>
            <a:r>
              <a:rPr lang="ru-RU" sz="1100" b="0" dirty="0" smtClean="0">
                <a:solidFill>
                  <a:srgbClr val="00B050"/>
                </a:solidFill>
              </a:rPr>
              <a:t>, </a:t>
            </a:r>
            <a:r>
              <a:rPr lang="ru-RU" sz="1100" b="0" dirty="0" err="1" smtClean="0">
                <a:solidFill>
                  <a:srgbClr val="00B050"/>
                </a:solidFill>
              </a:rPr>
              <a:t>сільгоспугіддя</a:t>
            </a:r>
            <a:r>
              <a:rPr lang="ru-RU" sz="1100" b="0" dirty="0" smtClean="0">
                <a:solidFill>
                  <a:srgbClr val="00B050"/>
                </a:solidFill>
              </a:rPr>
              <a:t>, 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smtClean="0">
                <a:solidFill>
                  <a:srgbClr val="00B050"/>
                </a:solidFill>
              </a:rPr>
              <a:t>т.д.).</a:t>
            </a:r>
            <a:br>
              <a:rPr lang="ru-RU" sz="1100" b="0" dirty="0" smtClean="0">
                <a:solidFill>
                  <a:srgbClr val="00B050"/>
                </a:solidFill>
              </a:rPr>
            </a:br>
            <a:r>
              <a:rPr lang="ru-RU" sz="1100" b="0" dirty="0" smtClean="0">
                <a:solidFill>
                  <a:srgbClr val="00B050"/>
                </a:solidFill>
              </a:rPr>
              <a:t>слово "пейзаж" </a:t>
            </a:r>
            <a:r>
              <a:rPr lang="ru-RU" sz="1100" b="0" dirty="0" err="1" smtClean="0">
                <a:solidFill>
                  <a:srgbClr val="00B050"/>
                </a:solidFill>
              </a:rPr>
              <a:t>має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кілька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значень</a:t>
            </a:r>
            <a:r>
              <a:rPr lang="ru-RU" sz="1100" b="0" dirty="0" smtClean="0">
                <a:solidFill>
                  <a:srgbClr val="00B050"/>
                </a:solidFill>
              </a:rPr>
              <a:t>: </a:t>
            </a:r>
            <a:r>
              <a:rPr lang="ru-RU" sz="1100" b="0" dirty="0" err="1" smtClean="0">
                <a:solidFill>
                  <a:srgbClr val="00B050"/>
                </a:solidFill>
              </a:rPr>
              <a:t>це</a:t>
            </a:r>
            <a:r>
              <a:rPr lang="ru-RU" sz="1100" b="0" dirty="0" smtClean="0">
                <a:solidFill>
                  <a:srgbClr val="00B050"/>
                </a:solidFill>
              </a:rPr>
              <a:t> просто те, на </a:t>
            </a:r>
            <a:r>
              <a:rPr lang="ru-RU" sz="1100" b="0" dirty="0" err="1" smtClean="0">
                <a:solidFill>
                  <a:srgbClr val="00B050"/>
                </a:solidFill>
              </a:rPr>
              <a:t>чому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зупиняється</a:t>
            </a:r>
            <a:r>
              <a:rPr lang="ru-RU" sz="1100" b="0" dirty="0" smtClean="0">
                <a:solidFill>
                  <a:srgbClr val="00B050"/>
                </a:solidFill>
              </a:rPr>
              <a:t> око </a:t>
            </a:r>
            <a:r>
              <a:rPr lang="ru-RU" sz="1100" b="0" dirty="0" err="1" smtClean="0">
                <a:solidFill>
                  <a:srgbClr val="00B050"/>
                </a:solidFill>
              </a:rPr>
              <a:t>людини</a:t>
            </a:r>
            <a:r>
              <a:rPr lang="ru-RU" sz="1100" b="0" dirty="0" smtClean="0">
                <a:solidFill>
                  <a:srgbClr val="00B050"/>
                </a:solidFill>
              </a:rPr>
              <a:t> поза </a:t>
            </a:r>
            <a:r>
              <a:rPr lang="ru-RU" sz="1100" b="0" dirty="0" err="1" smtClean="0">
                <a:solidFill>
                  <a:srgbClr val="00B050"/>
                </a:solidFill>
              </a:rPr>
              <a:t>приміщенням</a:t>
            </a:r>
            <a:r>
              <a:rPr lang="ru-RU" sz="1100" b="0" dirty="0" smtClean="0">
                <a:solidFill>
                  <a:srgbClr val="00B050"/>
                </a:solidFill>
              </a:rPr>
              <a:t>, </a:t>
            </a:r>
            <a:r>
              <a:rPr lang="ru-RU" sz="1100" b="0" dirty="0" err="1" smtClean="0">
                <a:solidFill>
                  <a:srgbClr val="00B050"/>
                </a:solidFill>
              </a:rPr>
              <a:t>опис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природи</a:t>
            </a:r>
            <a:r>
              <a:rPr lang="ru-RU" sz="1100" b="0" dirty="0" smtClean="0">
                <a:solidFill>
                  <a:srgbClr val="00B050"/>
                </a:solidFill>
              </a:rPr>
              <a:t> в </a:t>
            </a:r>
            <a:r>
              <a:rPr lang="ru-RU" sz="1100" b="0" dirty="0" err="1" smtClean="0">
                <a:solidFill>
                  <a:srgbClr val="00B050"/>
                </a:solidFill>
              </a:rPr>
              <a:t>літературному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творі</a:t>
            </a:r>
            <a:r>
              <a:rPr lang="ru-RU" sz="1100" b="0" dirty="0" smtClean="0">
                <a:solidFill>
                  <a:srgbClr val="00B050"/>
                </a:solidFill>
              </a:rPr>
              <a:t>, </a:t>
            </a:r>
            <a:r>
              <a:rPr lang="ru-RU" sz="1100" b="0" dirty="0" err="1" smtClean="0">
                <a:solidFill>
                  <a:srgbClr val="00B050"/>
                </a:solidFill>
              </a:rPr>
              <a:t>зображення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навколишнього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середовища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засобами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візуального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мистецтва</a:t>
            </a:r>
            <a:r>
              <a:rPr lang="ru-RU" sz="1100" b="0" dirty="0" smtClean="0">
                <a:solidFill>
                  <a:srgbClr val="00B050"/>
                </a:solidFill>
              </a:rPr>
              <a:t>. </a:t>
            </a:r>
            <a:r>
              <a:rPr lang="ru-RU" sz="1100" b="0" dirty="0" err="1" smtClean="0">
                <a:solidFill>
                  <a:srgbClr val="00B050"/>
                </a:solidFill>
              </a:rPr>
              <a:t>Майже</a:t>
            </a:r>
            <a:r>
              <a:rPr lang="ru-RU" sz="1100" b="0" dirty="0" smtClean="0">
                <a:solidFill>
                  <a:srgbClr val="00B050"/>
                </a:solidFill>
              </a:rPr>
              <a:t> в кожному </a:t>
            </a:r>
            <a:r>
              <a:rPr lang="ru-RU" sz="1100" b="0" dirty="0" err="1" smtClean="0">
                <a:solidFill>
                  <a:srgbClr val="00B050"/>
                </a:solidFill>
              </a:rPr>
              <a:t>творі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мистецтва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присутні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різні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види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пейзажів</a:t>
            </a:r>
            <a:r>
              <a:rPr lang="ru-RU" sz="1100" b="0" dirty="0" smtClean="0">
                <a:solidFill>
                  <a:srgbClr val="00B050"/>
                </a:solidFill>
              </a:rPr>
              <a:t>. Фото, </a:t>
            </a:r>
            <a:r>
              <a:rPr lang="ru-RU" sz="1100" b="0" dirty="0" err="1" smtClean="0">
                <a:solidFill>
                  <a:srgbClr val="00B050"/>
                </a:solidFill>
              </a:rPr>
              <a:t>кіно</a:t>
            </a:r>
            <a:r>
              <a:rPr lang="ru-RU" sz="1100" b="0" dirty="0" smtClean="0">
                <a:solidFill>
                  <a:srgbClr val="00B050"/>
                </a:solidFill>
              </a:rPr>
              <a:t>, </a:t>
            </a:r>
            <a:r>
              <a:rPr lang="ru-RU" sz="1100" b="0" dirty="0" err="1" smtClean="0">
                <a:solidFill>
                  <a:srgbClr val="00B050"/>
                </a:solidFill>
              </a:rPr>
              <a:t>відео</a:t>
            </a:r>
            <a:r>
              <a:rPr lang="ru-RU" sz="1100" b="0" dirty="0" smtClean="0">
                <a:solidFill>
                  <a:srgbClr val="00B050"/>
                </a:solidFill>
              </a:rPr>
              <a:t>, </a:t>
            </a:r>
            <a:r>
              <a:rPr lang="ru-RU" sz="1100" b="0" dirty="0" err="1" smtClean="0">
                <a:solidFill>
                  <a:srgbClr val="00B050"/>
                </a:solidFill>
              </a:rPr>
              <a:t>комп`ютерна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графіка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і</a:t>
            </a:r>
            <a:r>
              <a:rPr lang="ru-RU" sz="1100" b="0" dirty="0" smtClean="0">
                <a:solidFill>
                  <a:srgbClr val="00B050"/>
                </a:solidFill>
              </a:rPr>
              <a:t>, </a:t>
            </a:r>
            <a:r>
              <a:rPr lang="ru-RU" sz="1100" b="0" dirty="0" err="1" smtClean="0">
                <a:solidFill>
                  <a:srgbClr val="00B050"/>
                </a:solidFill>
              </a:rPr>
              <a:t>звичайно</a:t>
            </a:r>
            <a:r>
              <a:rPr lang="ru-RU" sz="1100" b="0" dirty="0" smtClean="0">
                <a:solidFill>
                  <a:srgbClr val="00B050"/>
                </a:solidFill>
              </a:rPr>
              <a:t>, </a:t>
            </a:r>
            <a:r>
              <a:rPr lang="ru-RU" sz="1100" b="0" dirty="0" err="1" smtClean="0">
                <a:solidFill>
                  <a:srgbClr val="00B050"/>
                </a:solidFill>
              </a:rPr>
              <a:t>живопис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беруть</a:t>
            </a:r>
            <a:r>
              <a:rPr lang="ru-RU" sz="1100" b="0" dirty="0" smtClean="0">
                <a:solidFill>
                  <a:srgbClr val="00B050"/>
                </a:solidFill>
              </a:rPr>
              <a:t> участь у </a:t>
            </a:r>
            <a:r>
              <a:rPr lang="ru-RU" sz="1100" b="0" dirty="0" err="1" smtClean="0">
                <a:solidFill>
                  <a:srgbClr val="00B050"/>
                </a:solidFill>
              </a:rPr>
              <a:t>відображенні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навколишнього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світу</a:t>
            </a:r>
            <a:r>
              <a:rPr lang="ru-RU" sz="1100" b="0" dirty="0" smtClean="0">
                <a:solidFill>
                  <a:srgbClr val="00B050"/>
                </a:solidFill>
              </a:rPr>
              <a:t>.</a:t>
            </a:r>
            <a:br>
              <a:rPr lang="ru-RU" sz="1100" b="0" dirty="0" smtClean="0">
                <a:solidFill>
                  <a:srgbClr val="00B050"/>
                </a:solidFill>
              </a:rPr>
            </a:br>
            <a:r>
              <a:rPr lang="ru-RU" sz="1100" b="0" dirty="0" err="1" smtClean="0">
                <a:solidFill>
                  <a:srgbClr val="00B050"/>
                </a:solidFill>
              </a:rPr>
              <a:t>різноманіття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тим</a:t>
            </a:r>
            <a:r>
              <a:rPr lang="ru-RU" sz="1100" b="0" dirty="0" smtClean="0">
                <a:solidFill>
                  <a:srgbClr val="00B050"/>
                </a:solidFill>
              </a:rPr>
              <a:t/>
            </a:r>
            <a:br>
              <a:rPr lang="ru-RU" sz="1100" b="0" dirty="0" smtClean="0">
                <a:solidFill>
                  <a:srgbClr val="00B050"/>
                </a:solidFill>
              </a:rPr>
            </a:br>
            <a:r>
              <a:rPr lang="ru-RU" sz="1100" b="0" dirty="0" smtClean="0">
                <a:solidFill>
                  <a:srgbClr val="00B050"/>
                </a:solidFill>
              </a:rPr>
              <a:t>У кожного </a:t>
            </a:r>
            <a:r>
              <a:rPr lang="ru-RU" sz="1100" b="0" dirty="0" err="1" smtClean="0">
                <a:solidFill>
                  <a:srgbClr val="00B050"/>
                </a:solidFill>
              </a:rPr>
              <a:t>справжнього</a:t>
            </a:r>
            <a:r>
              <a:rPr lang="ru-RU" sz="1100" b="0" dirty="0" smtClean="0">
                <a:solidFill>
                  <a:srgbClr val="00B050"/>
                </a:solidFill>
              </a:rPr>
              <a:t> художника </a:t>
            </a:r>
            <a:r>
              <a:rPr lang="ru-RU" sz="1100" b="0" dirty="0" err="1" smtClean="0">
                <a:solidFill>
                  <a:srgbClr val="00B050"/>
                </a:solidFill>
              </a:rPr>
              <a:t>існує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свій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погляд</a:t>
            </a:r>
            <a:r>
              <a:rPr lang="ru-RU" sz="1100" b="0" dirty="0" smtClean="0">
                <a:solidFill>
                  <a:srgbClr val="00B050"/>
                </a:solidFill>
              </a:rPr>
              <a:t> на </a:t>
            </a:r>
            <a:r>
              <a:rPr lang="ru-RU" sz="1100" b="0" dirty="0" err="1" smtClean="0">
                <a:solidFill>
                  <a:srgbClr val="00B050"/>
                </a:solidFill>
              </a:rPr>
              <a:t>навколишнє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середовище</a:t>
            </a:r>
            <a:r>
              <a:rPr lang="ru-RU" sz="1100" b="0" dirty="0" smtClean="0">
                <a:solidFill>
                  <a:srgbClr val="00B050"/>
                </a:solidFill>
              </a:rPr>
              <a:t>. </a:t>
            </a:r>
            <a:r>
              <a:rPr lang="ru-RU" sz="1100" b="0" dirty="0" err="1" smtClean="0">
                <a:solidFill>
                  <a:srgbClr val="00B050"/>
                </a:solidFill>
              </a:rPr>
              <a:t>Щоб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допомогти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розібратися</a:t>
            </a:r>
            <a:r>
              <a:rPr lang="ru-RU" sz="1100" b="0" dirty="0" smtClean="0">
                <a:solidFill>
                  <a:srgbClr val="00B050"/>
                </a:solidFill>
              </a:rPr>
              <a:t> в </a:t>
            </a:r>
            <a:r>
              <a:rPr lang="ru-RU" sz="1100" b="0" dirty="0" err="1" smtClean="0">
                <a:solidFill>
                  <a:srgbClr val="00B050"/>
                </a:solidFill>
              </a:rPr>
              <a:t>цьому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різноманітті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прийняті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розрізняти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деякі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види</a:t>
            </a:r>
            <a:r>
              <a:rPr lang="ru-RU" sz="1100" b="0" dirty="0" smtClean="0">
                <a:solidFill>
                  <a:srgbClr val="00B050"/>
                </a:solidFill>
              </a:rPr>
              <a:t> пейзажу. Для </a:t>
            </a:r>
            <a:r>
              <a:rPr lang="ru-RU" sz="1100" b="0" dirty="0" err="1" smtClean="0">
                <a:solidFill>
                  <a:srgbClr val="00B050"/>
                </a:solidFill>
              </a:rPr>
              <a:t>дошкільнят</a:t>
            </a:r>
            <a:r>
              <a:rPr lang="ru-RU" sz="1100" b="0" dirty="0" smtClean="0">
                <a:solidFill>
                  <a:srgbClr val="00B050"/>
                </a:solidFill>
              </a:rPr>
              <a:t>, </a:t>
            </a:r>
            <a:r>
              <a:rPr lang="ru-RU" sz="1100" b="0" dirty="0" err="1" smtClean="0">
                <a:solidFill>
                  <a:srgbClr val="00B050"/>
                </a:solidFill>
              </a:rPr>
              <a:t>учнів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середньої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школи</a:t>
            </a:r>
            <a:r>
              <a:rPr lang="ru-RU" sz="1100" b="0" dirty="0" smtClean="0">
                <a:solidFill>
                  <a:srgbClr val="00B050"/>
                </a:solidFill>
              </a:rPr>
              <a:t>, </a:t>
            </a:r>
            <a:r>
              <a:rPr lang="ru-RU" sz="1100" b="0" dirty="0" err="1" smtClean="0">
                <a:solidFill>
                  <a:srgbClr val="00B050"/>
                </a:solidFill>
              </a:rPr>
              <a:t>студентів</a:t>
            </a:r>
            <a:r>
              <a:rPr lang="ru-RU" sz="1100" b="0" dirty="0" smtClean="0">
                <a:solidFill>
                  <a:srgbClr val="00B050"/>
                </a:solidFill>
              </a:rPr>
              <a:t> та </a:t>
            </a:r>
            <a:r>
              <a:rPr lang="ru-RU" sz="1100" b="0" dirty="0" err="1" smtClean="0">
                <a:solidFill>
                  <a:srgbClr val="00B050"/>
                </a:solidFill>
              </a:rPr>
              <a:t>любителів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живопису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будь-якого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віку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існує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градація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пейзажних</a:t>
            </a:r>
            <a:r>
              <a:rPr lang="ru-RU" sz="1100" b="0" dirty="0" smtClean="0">
                <a:solidFill>
                  <a:srgbClr val="00B050"/>
                </a:solidFill>
              </a:rPr>
              <a:t> картин в </a:t>
            </a:r>
            <a:r>
              <a:rPr lang="ru-RU" sz="1100" b="0" dirty="0" err="1" smtClean="0">
                <a:solidFill>
                  <a:srgbClr val="00B050"/>
                </a:solidFill>
              </a:rPr>
              <a:t>залежності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від</a:t>
            </a:r>
            <a:r>
              <a:rPr lang="ru-RU" sz="1100" b="0" dirty="0" smtClean="0">
                <a:solidFill>
                  <a:srgbClr val="00B050"/>
                </a:solidFill>
              </a:rPr>
              <a:t> тематики </a:t>
            </a:r>
            <a:r>
              <a:rPr lang="ru-RU" sz="1100" b="0" dirty="0" err="1" smtClean="0">
                <a:solidFill>
                  <a:srgbClr val="00B050"/>
                </a:solidFill>
              </a:rPr>
              <a:t>зображення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природи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і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його</a:t>
            </a:r>
            <a:r>
              <a:rPr lang="ru-RU" sz="1100" b="0" dirty="0" smtClean="0">
                <a:solidFill>
                  <a:srgbClr val="00B050"/>
                </a:solidFill>
              </a:rPr>
              <a:t> характеру.</a:t>
            </a:r>
            <a:br>
              <a:rPr lang="ru-RU" sz="1100" b="0" dirty="0" smtClean="0">
                <a:solidFill>
                  <a:srgbClr val="00B050"/>
                </a:solidFill>
              </a:rPr>
            </a:br>
            <a:r>
              <a:rPr lang="ru-RU" sz="1100" b="0" dirty="0" err="1" smtClean="0">
                <a:solidFill>
                  <a:srgbClr val="00B050"/>
                </a:solidFill>
              </a:rPr>
              <a:t>Існують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природний</a:t>
            </a:r>
            <a:r>
              <a:rPr lang="ru-RU" sz="1100" b="0" dirty="0" smtClean="0">
                <a:solidFill>
                  <a:srgbClr val="00B050"/>
                </a:solidFill>
              </a:rPr>
              <a:t>, </a:t>
            </a:r>
            <a:r>
              <a:rPr lang="ru-RU" sz="1100" b="0" dirty="0" err="1" smtClean="0">
                <a:solidFill>
                  <a:srgbClr val="00B050"/>
                </a:solidFill>
              </a:rPr>
              <a:t>сільський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і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міський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види</a:t>
            </a:r>
            <a:r>
              <a:rPr lang="ru-RU" sz="1100" b="0" dirty="0" smtClean="0">
                <a:solidFill>
                  <a:srgbClr val="00B050"/>
                </a:solidFill>
              </a:rPr>
              <a:t> пейзажу в </a:t>
            </a:r>
            <a:r>
              <a:rPr lang="ru-RU" sz="1100" b="0" dirty="0" err="1" smtClean="0">
                <a:solidFill>
                  <a:srgbClr val="00B050"/>
                </a:solidFill>
              </a:rPr>
              <a:t>живописі</a:t>
            </a:r>
            <a:r>
              <a:rPr lang="ru-RU" sz="1100" b="0" dirty="0" smtClean="0">
                <a:solidFill>
                  <a:srgbClr val="00B050"/>
                </a:solidFill>
              </a:rPr>
              <a:t>. У кожного </a:t>
            </a:r>
            <a:r>
              <a:rPr lang="ru-RU" sz="1100" b="0" dirty="0" err="1" smtClean="0">
                <a:solidFill>
                  <a:srgbClr val="00B050"/>
                </a:solidFill>
              </a:rPr>
              <a:t>з</a:t>
            </a:r>
            <a:r>
              <a:rPr lang="ru-RU" sz="1100" b="0" dirty="0" smtClean="0">
                <a:solidFill>
                  <a:srgbClr val="00B050"/>
                </a:solidFill>
              </a:rPr>
              <a:t> них </a:t>
            </a:r>
            <a:r>
              <a:rPr lang="ru-RU" sz="1100" b="0" dirty="0" err="1" smtClean="0">
                <a:solidFill>
                  <a:srgbClr val="00B050"/>
                </a:solidFill>
              </a:rPr>
              <a:t>є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різновиди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і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особливості</a:t>
            </a:r>
            <a:r>
              <a:rPr lang="ru-RU" sz="1100" b="0" dirty="0" smtClean="0">
                <a:solidFill>
                  <a:srgbClr val="00B050"/>
                </a:solidFill>
              </a:rPr>
              <a:t>. За характером </a:t>
            </a:r>
            <a:r>
              <a:rPr lang="ru-RU" sz="1100" b="0" dirty="0" err="1" smtClean="0">
                <a:solidFill>
                  <a:srgbClr val="00B050"/>
                </a:solidFill>
              </a:rPr>
              <a:t>виділяються</a:t>
            </a:r>
            <a:r>
              <a:rPr lang="ru-RU" sz="1100" b="0" dirty="0" smtClean="0">
                <a:solidFill>
                  <a:srgbClr val="00B050"/>
                </a:solidFill>
              </a:rPr>
              <a:t> пейзаж </a:t>
            </a:r>
            <a:r>
              <a:rPr lang="ru-RU" sz="1100" b="0" dirty="0" err="1" smtClean="0">
                <a:solidFill>
                  <a:srgbClr val="00B050"/>
                </a:solidFill>
              </a:rPr>
              <a:t>історичний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і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героїчний</a:t>
            </a:r>
            <a:r>
              <a:rPr lang="ru-RU" sz="1100" b="0" dirty="0" smtClean="0">
                <a:solidFill>
                  <a:srgbClr val="00B050"/>
                </a:solidFill>
              </a:rPr>
              <a:t>, </a:t>
            </a:r>
            <a:r>
              <a:rPr lang="ru-RU" sz="1100" b="0" dirty="0" err="1" smtClean="0">
                <a:solidFill>
                  <a:srgbClr val="00B050"/>
                </a:solidFill>
              </a:rPr>
              <a:t>епічний</a:t>
            </a:r>
            <a:r>
              <a:rPr lang="ru-RU" sz="1100" b="0" dirty="0" smtClean="0">
                <a:solidFill>
                  <a:srgbClr val="00B050"/>
                </a:solidFill>
              </a:rPr>
              <a:t>, </a:t>
            </a:r>
            <a:r>
              <a:rPr lang="ru-RU" sz="1100" b="0" dirty="0" err="1" smtClean="0">
                <a:solidFill>
                  <a:srgbClr val="00B050"/>
                </a:solidFill>
              </a:rPr>
              <a:t>романтичний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і</a:t>
            </a:r>
            <a:r>
              <a:rPr lang="ru-RU" sz="1100" b="0" dirty="0" smtClean="0">
                <a:solidFill>
                  <a:srgbClr val="00B050"/>
                </a:solidFill>
              </a:rPr>
              <a:t> </a:t>
            </a:r>
            <a:r>
              <a:rPr lang="ru-RU" sz="1100" b="0" dirty="0" err="1" smtClean="0">
                <a:solidFill>
                  <a:srgbClr val="00B050"/>
                </a:solidFill>
              </a:rPr>
              <a:t>пейзаж</a:t>
            </a:r>
            <a:r>
              <a:rPr lang="ru-RU" sz="1100" b="0" dirty="0" smtClean="0">
                <a:solidFill>
                  <a:srgbClr val="00B050"/>
                </a:solidFill>
              </a:rPr>
              <a:t> настрою.</a:t>
            </a:r>
            <a:br>
              <a:rPr lang="ru-RU" sz="1100" b="0" dirty="0" smtClean="0">
                <a:solidFill>
                  <a:srgbClr val="00B050"/>
                </a:solidFill>
              </a:rPr>
            </a:br>
            <a:endParaRPr lang="ru-RU" sz="1100" b="0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5600" b="1" dirty="0" err="1" smtClean="0">
                <a:solidFill>
                  <a:srgbClr val="FF0000"/>
                </a:solidFill>
              </a:rPr>
              <a:t>Види</a:t>
            </a:r>
            <a:r>
              <a:rPr lang="ru-RU" sz="5600" b="1" dirty="0" smtClean="0">
                <a:solidFill>
                  <a:srgbClr val="FF0000"/>
                </a:solidFill>
              </a:rPr>
              <a:t> пейзажу в </a:t>
            </a:r>
            <a:r>
              <a:rPr lang="ru-RU" sz="5600" b="1" dirty="0" err="1" smtClean="0">
                <a:solidFill>
                  <a:srgbClr val="FF0000"/>
                </a:solidFill>
              </a:rPr>
              <a:t>живописі</a:t>
            </a:r>
            <a:endParaRPr lang="ru-RU" sz="5600" b="1" dirty="0" smtClean="0">
              <a:solidFill>
                <a:srgbClr val="FF0000"/>
              </a:solidFill>
            </a:endParaRPr>
          </a:p>
          <a:p>
            <a:r>
              <a:rPr lang="ru-RU" sz="5600" b="1" dirty="0" smtClean="0"/>
              <a:t>Жанр </a:t>
            </a:r>
            <a:r>
              <a:rPr lang="ru-RU" sz="5600" b="1" dirty="0" err="1" smtClean="0"/>
              <a:t>образотворчого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мистецтва</a:t>
            </a:r>
            <a:r>
              <a:rPr lang="ru-RU" sz="5600" b="1" dirty="0" smtClean="0"/>
              <a:t>, </a:t>
            </a:r>
            <a:r>
              <a:rPr lang="ru-RU" sz="5600" b="1" dirty="0" err="1" smtClean="0"/>
              <a:t>головна</a:t>
            </a:r>
            <a:r>
              <a:rPr lang="ru-RU" sz="5600" b="1" dirty="0" smtClean="0"/>
              <a:t> тема </a:t>
            </a:r>
            <a:r>
              <a:rPr lang="ru-RU" sz="5600" b="1" dirty="0" err="1" smtClean="0"/>
              <a:t>якого</a:t>
            </a:r>
            <a:r>
              <a:rPr lang="ru-RU" sz="5600" b="1" dirty="0" smtClean="0"/>
              <a:t> - жива </a:t>
            </a:r>
            <a:r>
              <a:rPr lang="ru-RU" sz="5600" b="1" dirty="0" err="1" smtClean="0"/>
              <a:t>чи</a:t>
            </a:r>
            <a:r>
              <a:rPr lang="ru-RU" sz="5600" b="1" dirty="0" smtClean="0"/>
              <a:t> створена </a:t>
            </a:r>
            <a:r>
              <a:rPr lang="ru-RU" sz="5600" b="1" dirty="0" err="1" smtClean="0"/>
              <a:t>людиною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довкілля</a:t>
            </a:r>
            <a:r>
              <a:rPr lang="ru-RU" sz="5600" b="1" dirty="0" smtClean="0"/>
              <a:t>, став </a:t>
            </a:r>
            <a:r>
              <a:rPr lang="ru-RU" sz="5600" b="1" dirty="0" err="1" smtClean="0"/>
              <a:t>самостійним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пізніше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інших</a:t>
            </a:r>
            <a:r>
              <a:rPr lang="ru-RU" sz="5600" b="1" dirty="0" smtClean="0"/>
              <a:t> - сюжетного, натюрморту </a:t>
            </a:r>
            <a:r>
              <a:rPr lang="ru-RU" sz="5600" b="1" dirty="0" err="1" smtClean="0"/>
              <a:t>або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анімалістики</a:t>
            </a:r>
            <a:r>
              <a:rPr lang="ru-RU" sz="5600" b="1" dirty="0" smtClean="0"/>
              <a:t>. </a:t>
            </a:r>
            <a:r>
              <a:rPr lang="ru-RU" sz="5600" b="1" dirty="0" err="1" smtClean="0"/>
              <a:t>Види</a:t>
            </a:r>
            <a:r>
              <a:rPr lang="ru-RU" sz="5600" b="1" dirty="0" smtClean="0"/>
              <a:t> пейзажу стали </a:t>
            </a:r>
            <a:r>
              <a:rPr lang="ru-RU" sz="5600" b="1" dirty="0" err="1" smtClean="0"/>
              <a:t>розвиватися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з</a:t>
            </a:r>
            <a:r>
              <a:rPr lang="ru-RU" sz="5600" b="1" dirty="0" smtClean="0"/>
              <a:t> новою силою, коли художники </a:t>
            </a:r>
            <a:r>
              <a:rPr lang="ru-RU" sz="5600" b="1" dirty="0" err="1" smtClean="0"/>
              <a:t>отримали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можливість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працювати</a:t>
            </a:r>
            <a:r>
              <a:rPr lang="ru-RU" sz="5600" b="1" dirty="0" smtClean="0"/>
              <a:t> на </a:t>
            </a:r>
            <a:r>
              <a:rPr lang="ru-RU" sz="5600" b="1" dirty="0" err="1" smtClean="0"/>
              <a:t>пленері</a:t>
            </a:r>
            <a:r>
              <a:rPr lang="ru-RU" sz="5600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І. Айвазовський </a:t>
            </a:r>
            <a:r>
              <a:rPr lang="uk-UA" dirty="0" err="1" smtClean="0"/>
              <a:t>“Буря”</a:t>
            </a:r>
            <a:endParaRPr lang="ru-RU" dirty="0"/>
          </a:p>
        </p:txBody>
      </p:sp>
      <p:pic>
        <p:nvPicPr>
          <p:cNvPr id="7170" name="Picture 2" descr="D:\временное\1296739683_bury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59"/>
            <a:ext cx="7866037" cy="5270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І. Айвазовський </a:t>
            </a:r>
            <a:r>
              <a:rPr lang="uk-UA" dirty="0" err="1" smtClean="0"/>
              <a:t>“Дев</a:t>
            </a:r>
            <a:r>
              <a:rPr lang="en-US" dirty="0" smtClean="0"/>
              <a:t>`</a:t>
            </a:r>
            <a:r>
              <a:rPr lang="uk-UA" dirty="0" err="1" smtClean="0"/>
              <a:t>ятий</a:t>
            </a:r>
            <a:r>
              <a:rPr lang="uk-UA" dirty="0" smtClean="0"/>
              <a:t> </a:t>
            </a:r>
            <a:r>
              <a:rPr lang="uk-UA" dirty="0" err="1" smtClean="0"/>
              <a:t>вал”</a:t>
            </a:r>
            <a:endParaRPr lang="ru-RU" dirty="0"/>
          </a:p>
        </p:txBody>
      </p:sp>
      <p:pic>
        <p:nvPicPr>
          <p:cNvPr id="8194" name="Picture 2" descr="D:\временное\the-ninth-wave-18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3584" y="1252961"/>
            <a:ext cx="7927572" cy="5390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dirty="0" err="1" smtClean="0">
                <a:solidFill>
                  <a:srgbClr val="FF0000"/>
                </a:solidFill>
              </a:rPr>
              <a:t>природний</a:t>
            </a:r>
            <a:r>
              <a:rPr lang="ru-RU" sz="1600" b="1" dirty="0" smtClean="0">
                <a:solidFill>
                  <a:srgbClr val="FF0000"/>
                </a:solidFill>
              </a:rPr>
              <a:t> пейзаж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err="1" smtClean="0"/>
              <a:t>з`являтися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картини</a:t>
            </a:r>
            <a:r>
              <a:rPr lang="ru-RU" sz="1600" b="1" dirty="0" smtClean="0"/>
              <a:t>, на </a:t>
            </a:r>
            <a:r>
              <a:rPr lang="ru-RU" sz="1600" b="1" dirty="0" err="1" smtClean="0"/>
              <a:t>яких</a:t>
            </a:r>
            <a:r>
              <a:rPr lang="ru-RU" sz="1600" b="1" dirty="0" smtClean="0"/>
              <a:t> для </a:t>
            </a:r>
            <a:r>
              <a:rPr lang="ru-RU" sz="1600" b="1" dirty="0" err="1" smtClean="0"/>
              <a:t>вираження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почуттів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емоцій</a:t>
            </a:r>
            <a:r>
              <a:rPr lang="ru-RU" sz="1600" b="1" dirty="0" smtClean="0"/>
              <a:t> не </a:t>
            </a:r>
            <a:r>
              <a:rPr lang="ru-RU" sz="1600" b="1" dirty="0" err="1" smtClean="0"/>
              <a:t>використовувалися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сюжети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або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фігури</a:t>
            </a:r>
            <a:r>
              <a:rPr lang="ru-RU" sz="1600" b="1" dirty="0" smtClean="0"/>
              <a:t> людей, </a:t>
            </a:r>
            <a:r>
              <a:rPr lang="ru-RU" sz="1600" b="1" dirty="0" err="1" smtClean="0"/>
              <a:t>головними</a:t>
            </a:r>
            <a:r>
              <a:rPr lang="ru-RU" sz="1600" b="1" dirty="0" smtClean="0"/>
              <a:t> героями в них </a:t>
            </a:r>
            <a:r>
              <a:rPr lang="ru-RU" sz="1600" b="1" dirty="0" err="1" smtClean="0"/>
              <a:t>були</a:t>
            </a:r>
            <a:r>
              <a:rPr lang="ru-RU" sz="1600" b="1" dirty="0" smtClean="0"/>
              <a:t> земля, </a:t>
            </a:r>
            <a:r>
              <a:rPr lang="ru-RU" sz="1600" b="1" dirty="0" err="1" smtClean="0"/>
              <a:t>ліси</a:t>
            </a:r>
            <a:r>
              <a:rPr lang="ru-RU" sz="1600" b="1" dirty="0" smtClean="0"/>
              <a:t>, небо, море в </a:t>
            </a:r>
            <a:r>
              <a:rPr lang="ru-RU" sz="1600" b="1" dirty="0" err="1" smtClean="0"/>
              <a:t>різних</a:t>
            </a:r>
            <a:r>
              <a:rPr lang="ru-RU" sz="1600" b="1" dirty="0" smtClean="0"/>
              <a:t> станах.</a:t>
            </a:r>
            <a:br>
              <a:rPr lang="ru-RU" sz="1600" b="1" dirty="0" smtClean="0"/>
            </a:br>
            <a:endParaRPr lang="ru-RU" sz="1600" b="1" dirty="0"/>
          </a:p>
        </p:txBody>
      </p:sp>
      <p:pic>
        <p:nvPicPr>
          <p:cNvPr id="1026" name="Picture 2" descr="D:\временное\main_579835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90459" y="1447800"/>
            <a:ext cx="6388631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Марина - картина про море</a:t>
            </a:r>
            <a:r>
              <a:rPr lang="ru-RU" sz="1200" dirty="0" smtClean="0">
                <a:solidFill>
                  <a:srgbClr val="00B050"/>
                </a:solidFill>
              </a:rPr>
              <a:t/>
            </a:r>
            <a:br>
              <a:rPr lang="ru-RU" sz="1200" dirty="0" smtClean="0">
                <a:solidFill>
                  <a:srgbClr val="00B050"/>
                </a:solidFill>
              </a:rPr>
            </a:br>
            <a:r>
              <a:rPr lang="ru-RU" sz="1200" dirty="0" smtClean="0">
                <a:solidFill>
                  <a:srgbClr val="00B050"/>
                </a:solidFill>
              </a:rPr>
              <a:t>У природному </a:t>
            </a:r>
            <a:r>
              <a:rPr lang="ru-RU" sz="1200" dirty="0" err="1" smtClean="0">
                <a:solidFill>
                  <a:srgbClr val="00B050"/>
                </a:solidFill>
              </a:rPr>
              <a:t>пейзажі</a:t>
            </a:r>
            <a:r>
              <a:rPr lang="ru-RU" sz="1200" dirty="0" smtClean="0">
                <a:solidFill>
                  <a:srgbClr val="00B050"/>
                </a:solidFill>
              </a:rPr>
              <a:t> </a:t>
            </a:r>
            <a:r>
              <a:rPr lang="ru-RU" sz="1200" dirty="0" err="1" smtClean="0">
                <a:solidFill>
                  <a:srgbClr val="00B050"/>
                </a:solidFill>
              </a:rPr>
              <a:t>особливе</a:t>
            </a:r>
            <a:r>
              <a:rPr lang="ru-RU" sz="1200" dirty="0" smtClean="0">
                <a:solidFill>
                  <a:srgbClr val="00B050"/>
                </a:solidFill>
              </a:rPr>
              <a:t> </a:t>
            </a:r>
            <a:r>
              <a:rPr lang="ru-RU" sz="1200" dirty="0" err="1" smtClean="0">
                <a:solidFill>
                  <a:srgbClr val="00B050"/>
                </a:solidFill>
              </a:rPr>
              <a:t>місце</a:t>
            </a:r>
            <a:r>
              <a:rPr lang="ru-RU" sz="1200" dirty="0" smtClean="0">
                <a:solidFill>
                  <a:srgbClr val="00B050"/>
                </a:solidFill>
              </a:rPr>
              <a:t> </a:t>
            </a:r>
            <a:r>
              <a:rPr lang="ru-RU" sz="1200" dirty="0" err="1" smtClean="0">
                <a:solidFill>
                  <a:srgbClr val="00B050"/>
                </a:solidFill>
              </a:rPr>
              <a:t>займають</a:t>
            </a:r>
            <a:r>
              <a:rPr lang="ru-RU" sz="1200" dirty="0" smtClean="0">
                <a:solidFill>
                  <a:srgbClr val="00B050"/>
                </a:solidFill>
              </a:rPr>
              <a:t> </a:t>
            </a:r>
            <a:r>
              <a:rPr lang="ru-RU" sz="1200" dirty="0" err="1" smtClean="0">
                <a:solidFill>
                  <a:srgbClr val="00B050"/>
                </a:solidFill>
              </a:rPr>
              <a:t>зображення</a:t>
            </a:r>
            <a:r>
              <a:rPr lang="ru-RU" sz="1200" dirty="0" smtClean="0">
                <a:solidFill>
                  <a:srgbClr val="00B050"/>
                </a:solidFill>
              </a:rPr>
              <a:t> водного </a:t>
            </a:r>
            <a:r>
              <a:rPr lang="ru-RU" sz="1200" dirty="0" err="1" smtClean="0">
                <a:solidFill>
                  <a:srgbClr val="00B050"/>
                </a:solidFill>
              </a:rPr>
              <a:t>середовища</a:t>
            </a:r>
            <a:r>
              <a:rPr lang="ru-RU" sz="1200" dirty="0" smtClean="0">
                <a:solidFill>
                  <a:srgbClr val="00B050"/>
                </a:solidFill>
              </a:rPr>
              <a:t>, </a:t>
            </a:r>
            <a:r>
              <a:rPr lang="ru-RU" sz="1200" dirty="0" err="1" smtClean="0">
                <a:solidFill>
                  <a:srgbClr val="00B050"/>
                </a:solidFill>
              </a:rPr>
              <a:t>завжди</a:t>
            </a:r>
            <a:r>
              <a:rPr lang="ru-RU" sz="1200" dirty="0" smtClean="0">
                <a:solidFill>
                  <a:srgbClr val="00B050"/>
                </a:solidFill>
              </a:rPr>
              <a:t> </a:t>
            </a:r>
            <a:r>
              <a:rPr lang="ru-RU" sz="1200" dirty="0" err="1" smtClean="0">
                <a:solidFill>
                  <a:srgbClr val="00B050"/>
                </a:solidFill>
              </a:rPr>
              <a:t>привертала</a:t>
            </a:r>
            <a:r>
              <a:rPr lang="ru-RU" sz="1200" dirty="0" smtClean="0">
                <a:solidFill>
                  <a:srgbClr val="00B050"/>
                </a:solidFill>
              </a:rPr>
              <a:t> </a:t>
            </a:r>
            <a:r>
              <a:rPr lang="ru-RU" sz="1200" dirty="0" err="1" smtClean="0">
                <a:solidFill>
                  <a:srgbClr val="00B050"/>
                </a:solidFill>
              </a:rPr>
              <a:t>увагу</a:t>
            </a:r>
            <a:r>
              <a:rPr lang="ru-RU" sz="1200" dirty="0" smtClean="0">
                <a:solidFill>
                  <a:srgbClr val="00B050"/>
                </a:solidFill>
              </a:rPr>
              <a:t> </a:t>
            </a:r>
            <a:r>
              <a:rPr lang="ru-RU" sz="1200" dirty="0" err="1" smtClean="0">
                <a:solidFill>
                  <a:srgbClr val="00B050"/>
                </a:solidFill>
              </a:rPr>
              <a:t>художників</a:t>
            </a:r>
            <a:r>
              <a:rPr lang="ru-RU" sz="1200" dirty="0" smtClean="0">
                <a:solidFill>
                  <a:srgbClr val="00B050"/>
                </a:solidFill>
              </a:rPr>
              <a:t>. </a:t>
            </a:r>
            <a:r>
              <a:rPr lang="ru-RU" sz="1200" dirty="0" err="1" smtClean="0">
                <a:solidFill>
                  <a:srgbClr val="00B050"/>
                </a:solidFill>
              </a:rPr>
              <a:t>Види</a:t>
            </a:r>
            <a:r>
              <a:rPr lang="ru-RU" sz="1200" dirty="0" smtClean="0">
                <a:solidFill>
                  <a:srgbClr val="00B050"/>
                </a:solidFill>
              </a:rPr>
              <a:t> пейзажу, </a:t>
            </a:r>
            <a:r>
              <a:rPr lang="ru-RU" sz="1200" dirty="0" err="1" smtClean="0">
                <a:solidFill>
                  <a:srgbClr val="00B050"/>
                </a:solidFill>
              </a:rPr>
              <a:t>пов`язані</a:t>
            </a:r>
            <a:r>
              <a:rPr lang="ru-RU" sz="1200" dirty="0" smtClean="0">
                <a:solidFill>
                  <a:srgbClr val="00B050"/>
                </a:solidFill>
              </a:rPr>
              <a:t> </a:t>
            </a:r>
            <a:r>
              <a:rPr lang="ru-RU" sz="1200" dirty="0" err="1" smtClean="0">
                <a:solidFill>
                  <a:srgbClr val="00B050"/>
                </a:solidFill>
              </a:rPr>
              <a:t>з</a:t>
            </a:r>
            <a:r>
              <a:rPr lang="ru-RU" sz="1200" dirty="0" smtClean="0">
                <a:solidFill>
                  <a:srgbClr val="00B050"/>
                </a:solidFill>
              </a:rPr>
              <a:t> </a:t>
            </a:r>
            <a:r>
              <a:rPr lang="ru-RU" sz="1200" dirty="0" err="1" smtClean="0">
                <a:solidFill>
                  <a:srgbClr val="00B050"/>
                </a:solidFill>
              </a:rPr>
              <a:t>мореплавством</a:t>
            </a:r>
            <a:r>
              <a:rPr lang="ru-RU" sz="1200" dirty="0" smtClean="0">
                <a:solidFill>
                  <a:srgbClr val="00B050"/>
                </a:solidFill>
              </a:rPr>
              <a:t>, </a:t>
            </a:r>
            <a:r>
              <a:rPr lang="ru-RU" sz="1200" dirty="0" err="1" smtClean="0">
                <a:solidFill>
                  <a:srgbClr val="00B050"/>
                </a:solidFill>
              </a:rPr>
              <a:t>і</a:t>
            </a:r>
            <a:r>
              <a:rPr lang="ru-RU" sz="1200" dirty="0" smtClean="0">
                <a:solidFill>
                  <a:srgbClr val="00B050"/>
                </a:solidFill>
              </a:rPr>
              <a:t> </a:t>
            </a:r>
            <a:r>
              <a:rPr lang="ru-RU" sz="1200" dirty="0" err="1" smtClean="0">
                <a:solidFill>
                  <a:srgbClr val="00B050"/>
                </a:solidFill>
              </a:rPr>
              <a:t>мариністика</a:t>
            </a:r>
            <a:r>
              <a:rPr lang="ru-RU" sz="1200" dirty="0" smtClean="0">
                <a:solidFill>
                  <a:srgbClr val="00B050"/>
                </a:solidFill>
              </a:rPr>
              <a:t> (марина - картина </a:t>
            </a:r>
            <a:r>
              <a:rPr lang="ru-RU" sz="1200" dirty="0" err="1" smtClean="0">
                <a:solidFill>
                  <a:srgbClr val="00B050"/>
                </a:solidFill>
              </a:rPr>
              <a:t>морської</a:t>
            </a:r>
            <a:r>
              <a:rPr lang="ru-RU" sz="1200" dirty="0" smtClean="0">
                <a:solidFill>
                  <a:srgbClr val="00B050"/>
                </a:solidFill>
              </a:rPr>
              <a:t> тематики) </a:t>
            </a:r>
            <a:r>
              <a:rPr lang="ru-RU" sz="1200" dirty="0" err="1" smtClean="0">
                <a:solidFill>
                  <a:srgbClr val="00B050"/>
                </a:solidFill>
              </a:rPr>
              <a:t>народилися</a:t>
            </a:r>
            <a:r>
              <a:rPr lang="ru-RU" sz="1200" dirty="0" smtClean="0">
                <a:solidFill>
                  <a:srgbClr val="00B050"/>
                </a:solidFill>
              </a:rPr>
              <a:t> в </a:t>
            </a:r>
            <a:r>
              <a:rPr lang="ru-RU" sz="1200" dirty="0" err="1" smtClean="0">
                <a:solidFill>
                  <a:srgbClr val="00B050"/>
                </a:solidFill>
              </a:rPr>
              <a:t>країнах</a:t>
            </a:r>
            <a:r>
              <a:rPr lang="ru-RU" sz="1200" dirty="0" smtClean="0">
                <a:solidFill>
                  <a:srgbClr val="00B050"/>
                </a:solidFill>
              </a:rPr>
              <a:t>, де </a:t>
            </a:r>
            <a:r>
              <a:rPr lang="ru-RU" sz="1200" dirty="0" err="1" smtClean="0">
                <a:solidFill>
                  <a:srgbClr val="00B050"/>
                </a:solidFill>
              </a:rPr>
              <a:t>кораблебудування</a:t>
            </a:r>
            <a:r>
              <a:rPr lang="ru-RU" sz="1200" dirty="0" smtClean="0">
                <a:solidFill>
                  <a:srgbClr val="00B050"/>
                </a:solidFill>
              </a:rPr>
              <a:t> </a:t>
            </a:r>
            <a:r>
              <a:rPr lang="ru-RU" sz="1200" dirty="0" err="1" smtClean="0">
                <a:solidFill>
                  <a:srgbClr val="00B050"/>
                </a:solidFill>
              </a:rPr>
              <a:t>було</a:t>
            </a:r>
            <a:r>
              <a:rPr lang="ru-RU" sz="1200" dirty="0" smtClean="0">
                <a:solidFill>
                  <a:srgbClr val="00B050"/>
                </a:solidFill>
              </a:rPr>
              <a:t> </a:t>
            </a:r>
            <a:r>
              <a:rPr lang="ru-RU" sz="1200" dirty="0" err="1" smtClean="0">
                <a:solidFill>
                  <a:srgbClr val="00B050"/>
                </a:solidFill>
              </a:rPr>
              <a:t>звичною</a:t>
            </a:r>
            <a:r>
              <a:rPr lang="ru-RU" sz="1200" dirty="0" smtClean="0">
                <a:solidFill>
                  <a:srgbClr val="00B050"/>
                </a:solidFill>
              </a:rPr>
              <a:t> справою - в </a:t>
            </a:r>
            <a:r>
              <a:rPr lang="ru-RU" sz="1200" dirty="0" err="1" smtClean="0">
                <a:solidFill>
                  <a:srgbClr val="00B050"/>
                </a:solidFill>
              </a:rPr>
              <a:t>Голландії</a:t>
            </a:r>
            <a:r>
              <a:rPr lang="ru-RU" sz="1200" dirty="0" smtClean="0">
                <a:solidFill>
                  <a:srgbClr val="00B050"/>
                </a:solidFill>
              </a:rPr>
              <a:t>, </a:t>
            </a:r>
            <a:r>
              <a:rPr lang="ru-RU" sz="1200" dirty="0" err="1" smtClean="0">
                <a:solidFill>
                  <a:srgbClr val="00B050"/>
                </a:solidFill>
              </a:rPr>
              <a:t>Англії</a:t>
            </a:r>
            <a:r>
              <a:rPr lang="ru-RU" sz="1200" dirty="0" smtClean="0">
                <a:solidFill>
                  <a:srgbClr val="00B050"/>
                </a:solidFill>
              </a:rPr>
              <a:t> </a:t>
            </a:r>
            <a:r>
              <a:rPr lang="ru-RU" sz="1200" dirty="0" err="1" smtClean="0">
                <a:solidFill>
                  <a:srgbClr val="00B050"/>
                </a:solidFill>
              </a:rPr>
              <a:t>і</a:t>
            </a:r>
            <a:r>
              <a:rPr lang="ru-RU" sz="1200" dirty="0" smtClean="0">
                <a:solidFill>
                  <a:srgbClr val="00B050"/>
                </a:solidFill>
              </a:rPr>
              <a:t> т. </a:t>
            </a:r>
            <a:r>
              <a:rPr lang="uk-UA" sz="1200" dirty="0" err="1" smtClean="0">
                <a:solidFill>
                  <a:srgbClr val="00B050"/>
                </a:solidFill>
              </a:rPr>
              <a:t>д</a:t>
            </a:r>
            <a:r>
              <a:rPr lang="ru-RU" sz="1200" dirty="0" smtClean="0">
                <a:solidFill>
                  <a:srgbClr val="00B050"/>
                </a:solidFill>
              </a:rPr>
              <a:t>.</a:t>
            </a:r>
            <a:r>
              <a:rPr lang="ru-RU" sz="1200" dirty="0" err="1" smtClean="0">
                <a:solidFill>
                  <a:srgbClr val="00B050"/>
                </a:solidFill>
              </a:rPr>
              <a:t>Спочатку</a:t>
            </a:r>
            <a:r>
              <a:rPr lang="ru-RU" sz="1200" dirty="0" smtClean="0">
                <a:solidFill>
                  <a:srgbClr val="00B050"/>
                </a:solidFill>
              </a:rPr>
              <a:t> </a:t>
            </a:r>
            <a:r>
              <a:rPr lang="ru-RU" sz="1200" dirty="0" smtClean="0">
                <a:solidFill>
                  <a:srgbClr val="00B050"/>
                </a:solidFill>
              </a:rPr>
              <a:t>море </a:t>
            </a:r>
            <a:r>
              <a:rPr lang="ru-RU" sz="1200" dirty="0" err="1" smtClean="0">
                <a:solidFill>
                  <a:srgbClr val="00B050"/>
                </a:solidFill>
              </a:rPr>
              <a:t>було</a:t>
            </a:r>
            <a:r>
              <a:rPr lang="ru-RU" sz="1200" dirty="0" smtClean="0">
                <a:solidFill>
                  <a:srgbClr val="00B050"/>
                </a:solidFill>
              </a:rPr>
              <a:t> </a:t>
            </a:r>
            <a:r>
              <a:rPr lang="ru-RU" sz="1200" dirty="0" err="1" smtClean="0">
                <a:solidFill>
                  <a:srgbClr val="00B050"/>
                </a:solidFill>
              </a:rPr>
              <a:t>складовою</a:t>
            </a:r>
            <a:r>
              <a:rPr lang="ru-RU" sz="1200" dirty="0" smtClean="0">
                <a:solidFill>
                  <a:srgbClr val="00B050"/>
                </a:solidFill>
              </a:rPr>
              <a:t> </a:t>
            </a:r>
            <a:r>
              <a:rPr lang="ru-RU" sz="1200" dirty="0" err="1" smtClean="0">
                <a:solidFill>
                  <a:srgbClr val="00B050"/>
                </a:solidFill>
              </a:rPr>
              <a:t>частиною</a:t>
            </a:r>
            <a:r>
              <a:rPr lang="ru-RU" sz="1200" dirty="0" smtClean="0">
                <a:solidFill>
                  <a:srgbClr val="00B050"/>
                </a:solidFill>
              </a:rPr>
              <a:t> </a:t>
            </a:r>
            <a:r>
              <a:rPr lang="ru-RU" sz="1200" dirty="0" err="1" smtClean="0">
                <a:solidFill>
                  <a:srgbClr val="00B050"/>
                </a:solidFill>
              </a:rPr>
              <a:t>зображення</a:t>
            </a:r>
            <a:r>
              <a:rPr lang="ru-RU" sz="1200" dirty="0" smtClean="0">
                <a:solidFill>
                  <a:srgbClr val="00B050"/>
                </a:solidFill>
              </a:rPr>
              <a:t> </a:t>
            </a:r>
            <a:r>
              <a:rPr lang="ru-RU" sz="1200" dirty="0" err="1" smtClean="0">
                <a:solidFill>
                  <a:srgbClr val="00B050"/>
                </a:solidFill>
              </a:rPr>
              <a:t>кораблів</a:t>
            </a:r>
            <a:r>
              <a:rPr lang="ru-RU" sz="1200" dirty="0" smtClean="0">
                <a:solidFill>
                  <a:srgbClr val="00B050"/>
                </a:solidFill>
              </a:rPr>
              <a:t> </a:t>
            </a:r>
            <a:r>
              <a:rPr lang="ru-RU" sz="1200" dirty="0" err="1" smtClean="0">
                <a:solidFill>
                  <a:srgbClr val="00B050"/>
                </a:solidFill>
              </a:rPr>
              <a:t>і</a:t>
            </a:r>
            <a:r>
              <a:rPr lang="ru-RU" sz="1200" dirty="0" smtClean="0">
                <a:solidFill>
                  <a:srgbClr val="00B050"/>
                </a:solidFill>
              </a:rPr>
              <a:t> </a:t>
            </a:r>
            <a:r>
              <a:rPr lang="ru-RU" sz="1200" dirty="0" err="1" smtClean="0">
                <a:solidFill>
                  <a:srgbClr val="00B050"/>
                </a:solidFill>
              </a:rPr>
              <a:t>водних</a:t>
            </a:r>
            <a:r>
              <a:rPr lang="ru-RU" sz="1200" dirty="0" smtClean="0">
                <a:solidFill>
                  <a:srgbClr val="00B050"/>
                </a:solidFill>
              </a:rPr>
              <a:t> </a:t>
            </a:r>
            <a:r>
              <a:rPr lang="ru-RU" sz="1200" dirty="0" err="1" smtClean="0">
                <a:solidFill>
                  <a:srgbClr val="00B050"/>
                </a:solidFill>
              </a:rPr>
              <a:t>баталій</a:t>
            </a:r>
            <a:r>
              <a:rPr lang="ru-RU" sz="1200" dirty="0" smtClean="0">
                <a:solidFill>
                  <a:srgbClr val="00B050"/>
                </a:solidFill>
              </a:rPr>
              <a:t>, </a:t>
            </a:r>
            <a:r>
              <a:rPr lang="ru-RU" sz="1200" dirty="0" err="1" smtClean="0">
                <a:solidFill>
                  <a:srgbClr val="00B050"/>
                </a:solidFill>
              </a:rPr>
              <a:t>але</a:t>
            </a:r>
            <a:r>
              <a:rPr lang="ru-RU" sz="1200" dirty="0" smtClean="0">
                <a:solidFill>
                  <a:srgbClr val="00B050"/>
                </a:solidFill>
              </a:rPr>
              <a:t> </a:t>
            </a:r>
            <a:r>
              <a:rPr lang="ru-RU" sz="1200" dirty="0" err="1" smtClean="0">
                <a:solidFill>
                  <a:srgbClr val="00B050"/>
                </a:solidFill>
              </a:rPr>
              <a:t>потім</a:t>
            </a:r>
            <a:r>
              <a:rPr lang="ru-RU" sz="1200" dirty="0" smtClean="0">
                <a:solidFill>
                  <a:srgbClr val="00B050"/>
                </a:solidFill>
              </a:rPr>
              <a:t> </a:t>
            </a:r>
            <a:r>
              <a:rPr lang="ru-RU" sz="1200" dirty="0" err="1" smtClean="0">
                <a:solidFill>
                  <a:srgbClr val="00B050"/>
                </a:solidFill>
              </a:rPr>
              <a:t>виразність</a:t>
            </a:r>
            <a:r>
              <a:rPr lang="ru-RU" sz="1200" dirty="0" smtClean="0">
                <a:solidFill>
                  <a:srgbClr val="00B050"/>
                </a:solidFill>
              </a:rPr>
              <a:t> </a:t>
            </a:r>
            <a:r>
              <a:rPr lang="ru-RU" sz="1200" dirty="0" err="1" smtClean="0">
                <a:solidFill>
                  <a:srgbClr val="00B050"/>
                </a:solidFill>
              </a:rPr>
              <a:t>і</a:t>
            </a:r>
            <a:r>
              <a:rPr lang="ru-RU" sz="1200" dirty="0" smtClean="0">
                <a:solidFill>
                  <a:srgbClr val="00B050"/>
                </a:solidFill>
              </a:rPr>
              <a:t> </a:t>
            </a:r>
            <a:r>
              <a:rPr lang="ru-RU" sz="1200" dirty="0" err="1" smtClean="0">
                <a:solidFill>
                  <a:srgbClr val="00B050"/>
                </a:solidFill>
              </a:rPr>
              <a:t>потужна</a:t>
            </a:r>
            <a:r>
              <a:rPr lang="ru-RU" sz="1200" dirty="0" smtClean="0">
                <a:solidFill>
                  <a:srgbClr val="00B050"/>
                </a:solidFill>
              </a:rPr>
              <a:t> краса </a:t>
            </a:r>
            <a:r>
              <a:rPr lang="ru-RU" sz="1200" dirty="0" err="1" smtClean="0">
                <a:solidFill>
                  <a:srgbClr val="00B050"/>
                </a:solidFill>
              </a:rPr>
              <a:t>стихії</a:t>
            </a:r>
            <a:r>
              <a:rPr lang="ru-RU" sz="1200" dirty="0" smtClean="0">
                <a:solidFill>
                  <a:srgbClr val="00B050"/>
                </a:solidFill>
              </a:rPr>
              <a:t>, </a:t>
            </a:r>
            <a:r>
              <a:rPr lang="ru-RU" sz="1200" dirty="0" err="1" smtClean="0">
                <a:solidFill>
                  <a:srgbClr val="00B050"/>
                </a:solidFill>
              </a:rPr>
              <a:t>її</a:t>
            </a:r>
            <a:r>
              <a:rPr lang="ru-RU" sz="1200" dirty="0" smtClean="0">
                <a:solidFill>
                  <a:srgbClr val="00B050"/>
                </a:solidFill>
              </a:rPr>
              <a:t> </a:t>
            </a:r>
            <a:r>
              <a:rPr lang="ru-RU" sz="1200" dirty="0" err="1" smtClean="0">
                <a:solidFill>
                  <a:srgbClr val="00B050"/>
                </a:solidFill>
              </a:rPr>
              <a:t>невловима</a:t>
            </a:r>
            <a:r>
              <a:rPr lang="ru-RU" sz="1200" dirty="0" smtClean="0">
                <a:solidFill>
                  <a:srgbClr val="00B050"/>
                </a:solidFill>
              </a:rPr>
              <a:t> </a:t>
            </a:r>
            <a:r>
              <a:rPr lang="ru-RU" sz="1200" dirty="0" err="1" smtClean="0">
                <a:solidFill>
                  <a:srgbClr val="00B050"/>
                </a:solidFill>
              </a:rPr>
              <a:t>мінливість</a:t>
            </a:r>
            <a:r>
              <a:rPr lang="ru-RU" sz="1200" dirty="0" smtClean="0">
                <a:solidFill>
                  <a:srgbClr val="00B050"/>
                </a:solidFill>
              </a:rPr>
              <a:t> стали </a:t>
            </a:r>
            <a:r>
              <a:rPr lang="ru-RU" sz="1200" dirty="0" err="1" smtClean="0">
                <a:solidFill>
                  <a:srgbClr val="00B050"/>
                </a:solidFill>
              </a:rPr>
              <a:t>самі</a:t>
            </a:r>
            <a:r>
              <a:rPr lang="ru-RU" sz="1200" dirty="0" smtClean="0">
                <a:solidFill>
                  <a:srgbClr val="00B050"/>
                </a:solidFill>
              </a:rPr>
              <a:t> по </a:t>
            </a:r>
            <a:r>
              <a:rPr lang="ru-RU" sz="1200" dirty="0" err="1" smtClean="0">
                <a:solidFill>
                  <a:srgbClr val="00B050"/>
                </a:solidFill>
              </a:rPr>
              <a:t>собі</a:t>
            </a:r>
            <a:r>
              <a:rPr lang="ru-RU" sz="1200" dirty="0" smtClean="0">
                <a:solidFill>
                  <a:srgbClr val="00B050"/>
                </a:solidFill>
              </a:rPr>
              <a:t> </a:t>
            </a:r>
            <a:r>
              <a:rPr lang="ru-RU" sz="1200" dirty="0" err="1" smtClean="0">
                <a:solidFill>
                  <a:srgbClr val="00B050"/>
                </a:solidFill>
              </a:rPr>
              <a:t>захоплювати</a:t>
            </a:r>
            <a:r>
              <a:rPr lang="ru-RU" sz="1200" dirty="0" smtClean="0">
                <a:solidFill>
                  <a:srgbClr val="00B050"/>
                </a:solidFill>
              </a:rPr>
              <a:t> </a:t>
            </a:r>
            <a:r>
              <a:rPr lang="ru-RU" sz="1200" dirty="0" err="1" smtClean="0">
                <a:solidFill>
                  <a:srgbClr val="00B050"/>
                </a:solidFill>
              </a:rPr>
              <a:t>живописців</a:t>
            </a:r>
            <a:r>
              <a:rPr lang="ru-RU" sz="1200" dirty="0" smtClean="0">
                <a:solidFill>
                  <a:srgbClr val="00B050"/>
                </a:solidFill>
              </a:rPr>
              <a:t>. </a:t>
            </a:r>
            <a:r>
              <a:rPr lang="ru-RU" sz="1200" dirty="0" err="1" smtClean="0">
                <a:solidFill>
                  <a:srgbClr val="00B050"/>
                </a:solidFill>
              </a:rPr>
              <a:t>Справжньою</a:t>
            </a:r>
            <a:r>
              <a:rPr lang="ru-RU" sz="1200" dirty="0" smtClean="0">
                <a:solidFill>
                  <a:srgbClr val="00B050"/>
                </a:solidFill>
              </a:rPr>
              <a:t> вершиною </a:t>
            </a:r>
            <a:r>
              <a:rPr lang="ru-RU" sz="1200" dirty="0" err="1" smtClean="0">
                <a:solidFill>
                  <a:srgbClr val="00B050"/>
                </a:solidFill>
              </a:rPr>
              <a:t>світового</a:t>
            </a:r>
            <a:r>
              <a:rPr lang="ru-RU" sz="1200" dirty="0" smtClean="0">
                <a:solidFill>
                  <a:srgbClr val="00B050"/>
                </a:solidFill>
              </a:rPr>
              <a:t> </a:t>
            </a:r>
            <a:r>
              <a:rPr lang="ru-RU" sz="1200" dirty="0" err="1" smtClean="0">
                <a:solidFill>
                  <a:srgbClr val="00B050"/>
                </a:solidFill>
              </a:rPr>
              <a:t>значення</a:t>
            </a:r>
            <a:r>
              <a:rPr lang="ru-RU" sz="1200" dirty="0" smtClean="0">
                <a:solidFill>
                  <a:srgbClr val="00B050"/>
                </a:solidFill>
              </a:rPr>
              <a:t> </a:t>
            </a:r>
            <a:r>
              <a:rPr lang="ru-RU" sz="1200" dirty="0" err="1" smtClean="0">
                <a:solidFill>
                  <a:srgbClr val="00B050"/>
                </a:solidFill>
              </a:rPr>
              <a:t>є</a:t>
            </a:r>
            <a:r>
              <a:rPr lang="ru-RU" sz="1200" dirty="0" smtClean="0">
                <a:solidFill>
                  <a:srgbClr val="00B050"/>
                </a:solidFill>
              </a:rPr>
              <a:t> </a:t>
            </a:r>
            <a:r>
              <a:rPr lang="ru-RU" sz="1200" dirty="0" err="1" smtClean="0">
                <a:solidFill>
                  <a:srgbClr val="00B050"/>
                </a:solidFill>
              </a:rPr>
              <a:t>творчість</a:t>
            </a:r>
            <a:r>
              <a:rPr lang="ru-RU" sz="1200" dirty="0" smtClean="0">
                <a:solidFill>
                  <a:srgbClr val="00B050"/>
                </a:solidFill>
              </a:rPr>
              <a:t> </a:t>
            </a:r>
            <a:r>
              <a:rPr lang="ru-RU" sz="1200" dirty="0" err="1" smtClean="0">
                <a:solidFill>
                  <a:srgbClr val="00B050"/>
                </a:solidFill>
              </a:rPr>
              <a:t>російського</a:t>
            </a:r>
            <a:r>
              <a:rPr lang="ru-RU" sz="1200" dirty="0" smtClean="0">
                <a:solidFill>
                  <a:srgbClr val="00B050"/>
                </a:solidFill>
              </a:rPr>
              <a:t> </a:t>
            </a:r>
            <a:r>
              <a:rPr lang="ru-RU" sz="1200" dirty="0" err="1" smtClean="0">
                <a:solidFill>
                  <a:srgbClr val="00B050"/>
                </a:solidFill>
              </a:rPr>
              <a:t>художника-мариніста</a:t>
            </a:r>
            <a:r>
              <a:rPr lang="ru-RU" sz="1200" dirty="0" smtClean="0">
                <a:solidFill>
                  <a:srgbClr val="00B050"/>
                </a:solidFill>
              </a:rPr>
              <a:t> І. К. </a:t>
            </a:r>
            <a:r>
              <a:rPr lang="ru-RU" sz="1200" dirty="0" err="1" smtClean="0">
                <a:solidFill>
                  <a:srgbClr val="00B050"/>
                </a:solidFill>
              </a:rPr>
              <a:t>Айвазовського</a:t>
            </a:r>
            <a:r>
              <a:rPr lang="ru-RU" sz="1200" dirty="0" smtClean="0">
                <a:solidFill>
                  <a:srgbClr val="00B050"/>
                </a:solidFill>
              </a:rPr>
              <a:t> (1817-1900).</a:t>
            </a:r>
            <a:br>
              <a:rPr lang="ru-RU" sz="1200" dirty="0" smtClean="0">
                <a:solidFill>
                  <a:srgbClr val="00B050"/>
                </a:solidFill>
              </a:rPr>
            </a:br>
            <a:endParaRPr lang="ru-RU" sz="1200" dirty="0"/>
          </a:p>
        </p:txBody>
      </p:sp>
      <p:pic>
        <p:nvPicPr>
          <p:cNvPr id="4" name="Содержимое 3" descr="Види пейзажу в живописі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43050"/>
            <a:ext cx="757242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err="1" smtClean="0">
                <a:solidFill>
                  <a:srgbClr val="FF0000"/>
                </a:solidFill>
              </a:rPr>
              <a:t>сільський</a:t>
            </a:r>
            <a:r>
              <a:rPr lang="ru-RU" sz="1400" b="1" dirty="0" smtClean="0">
                <a:solidFill>
                  <a:srgbClr val="FF0000"/>
                </a:solidFill>
              </a:rPr>
              <a:t> пейзаж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dirty="0" err="1" smtClean="0"/>
              <a:t>Сільський</a:t>
            </a:r>
            <a:r>
              <a:rPr lang="ru-RU" sz="1400" dirty="0" smtClean="0"/>
              <a:t> пейзаж </a:t>
            </a:r>
            <a:r>
              <a:rPr lang="ru-RU" sz="1400" dirty="0" err="1" smtClean="0"/>
              <a:t>завжди</a:t>
            </a:r>
            <a:r>
              <a:rPr lang="ru-RU" sz="1400" dirty="0" smtClean="0"/>
              <a:t> </a:t>
            </a:r>
            <a:r>
              <a:rPr lang="ru-RU" sz="1400" dirty="0" err="1" smtClean="0"/>
              <a:t>займав</a:t>
            </a:r>
            <a:r>
              <a:rPr lang="ru-RU" sz="1400" dirty="0" smtClean="0"/>
              <a:t> </a:t>
            </a:r>
            <a:r>
              <a:rPr lang="ru-RU" sz="1400" dirty="0" err="1" smtClean="0"/>
              <a:t>важливе</a:t>
            </a:r>
            <a:r>
              <a:rPr lang="ru-RU" sz="1400" dirty="0" smtClean="0"/>
              <a:t> </a:t>
            </a:r>
            <a:r>
              <a:rPr lang="ru-RU" sz="1400" dirty="0" err="1" smtClean="0"/>
              <a:t>місце</a:t>
            </a:r>
            <a:r>
              <a:rPr lang="ru-RU" sz="1400" dirty="0" smtClean="0"/>
              <a:t> в </a:t>
            </a:r>
            <a:r>
              <a:rPr lang="ru-RU" sz="1400" dirty="0" err="1" smtClean="0"/>
              <a:t>мальовничому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мистецтві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2050" name="Picture 2" descr="D:\временное\htmlconvd-B2M5mR_html_m1359a7e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344069"/>
            <a:ext cx="7413677" cy="4942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err="1" smtClean="0">
                <a:solidFill>
                  <a:srgbClr val="FF0000"/>
                </a:solidFill>
              </a:rPr>
              <a:t>Міський</a:t>
            </a:r>
            <a:r>
              <a:rPr lang="ru-RU" sz="1400" b="1" dirty="0" smtClean="0">
                <a:solidFill>
                  <a:srgbClr val="FF0000"/>
                </a:solidFill>
              </a:rPr>
              <a:t> пейзаж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dirty="0" smtClean="0"/>
              <a:t>У XVII </a:t>
            </a:r>
            <a:r>
              <a:rPr lang="ru-RU" sz="1400" dirty="0" err="1" smtClean="0"/>
              <a:t>столітті</a:t>
            </a:r>
            <a:r>
              <a:rPr lang="ru-RU" sz="1400" dirty="0" smtClean="0"/>
              <a:t> в </a:t>
            </a:r>
            <a:r>
              <a:rPr lang="ru-RU" sz="1400" dirty="0" err="1" smtClean="0"/>
              <a:t>Європі</a:t>
            </a:r>
            <a:r>
              <a:rPr lang="ru-RU" sz="1400" dirty="0" smtClean="0"/>
              <a:t> став </a:t>
            </a:r>
            <a:r>
              <a:rPr lang="ru-RU" sz="1400" dirty="0" err="1" smtClean="0"/>
              <a:t>дуже</a:t>
            </a:r>
            <a:r>
              <a:rPr lang="ru-RU" sz="1400" dirty="0" smtClean="0"/>
              <a:t> </a:t>
            </a:r>
            <a:r>
              <a:rPr lang="ru-RU" sz="1400" dirty="0" err="1" smtClean="0"/>
              <a:t>популярний</a:t>
            </a:r>
            <a:r>
              <a:rPr lang="ru-RU" sz="1400" dirty="0" smtClean="0"/>
              <a:t> жанр в </a:t>
            </a:r>
            <a:r>
              <a:rPr lang="ru-RU" sz="1400" dirty="0" err="1" smtClean="0"/>
              <a:t>живописі</a:t>
            </a:r>
            <a:r>
              <a:rPr lang="ru-RU" sz="1400" dirty="0" smtClean="0"/>
              <a:t> </a:t>
            </a:r>
            <a:r>
              <a:rPr lang="ru-RU" sz="1400" dirty="0" err="1" smtClean="0"/>
              <a:t>під</a:t>
            </a:r>
            <a:r>
              <a:rPr lang="ru-RU" sz="1400" dirty="0" smtClean="0"/>
              <a:t> </a:t>
            </a:r>
            <a:r>
              <a:rPr lang="ru-RU" sz="1400" dirty="0" err="1" smtClean="0"/>
              <a:t>назвою</a:t>
            </a:r>
            <a:r>
              <a:rPr lang="ru-RU" sz="1400" dirty="0" smtClean="0"/>
              <a:t> "</a:t>
            </a:r>
            <a:r>
              <a:rPr lang="ru-RU" sz="1400" dirty="0" err="1" smtClean="0"/>
              <a:t>ведута</a:t>
            </a:r>
            <a:r>
              <a:rPr lang="ru-RU" sz="1400" dirty="0" smtClean="0"/>
              <a:t>" ("</a:t>
            </a:r>
            <a:r>
              <a:rPr lang="ru-RU" sz="1400" dirty="0" err="1" smtClean="0"/>
              <a:t>veduta</a:t>
            </a:r>
            <a:r>
              <a:rPr lang="ru-RU" sz="1400" dirty="0" smtClean="0"/>
              <a:t>" (</a:t>
            </a:r>
            <a:r>
              <a:rPr lang="ru-RU" sz="1400" dirty="0" err="1" smtClean="0"/>
              <a:t>Італ</a:t>
            </a:r>
            <a:r>
              <a:rPr lang="ru-RU" sz="1400" dirty="0" smtClean="0"/>
              <a:t>.) - "вид"). </a:t>
            </a:r>
            <a:r>
              <a:rPr lang="ru-RU" sz="1400" dirty="0" err="1" smtClean="0"/>
              <a:t>Це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були</a:t>
            </a:r>
            <a:r>
              <a:rPr lang="ru-RU" sz="1400" dirty="0" smtClean="0"/>
              <a:t> </a:t>
            </a:r>
            <a:r>
              <a:rPr lang="ru-RU" sz="1400" dirty="0" err="1" smtClean="0"/>
              <a:t>картини</a:t>
            </a:r>
            <a:r>
              <a:rPr lang="ru-RU" sz="1400" dirty="0" smtClean="0"/>
              <a:t>, </a:t>
            </a:r>
            <a:r>
              <a:rPr lang="ru-RU" sz="1400" dirty="0" err="1" smtClean="0"/>
              <a:t>види</a:t>
            </a:r>
            <a:r>
              <a:rPr lang="ru-RU" sz="1400" dirty="0" smtClean="0"/>
              <a:t> пейзажу, мета  </a:t>
            </a:r>
            <a:r>
              <a:rPr lang="ru-RU" sz="1400" dirty="0" err="1" smtClean="0"/>
              <a:t>яких</a:t>
            </a:r>
            <a:r>
              <a:rPr lang="ru-RU" sz="1400" dirty="0" smtClean="0"/>
              <a:t> - </a:t>
            </a:r>
            <a:r>
              <a:rPr lang="ru-RU" sz="1400" dirty="0" err="1" smtClean="0"/>
              <a:t>топографічно</a:t>
            </a:r>
            <a:r>
              <a:rPr lang="ru-RU" sz="1400" dirty="0" smtClean="0"/>
              <a:t> </a:t>
            </a:r>
            <a:r>
              <a:rPr lang="ru-RU" sz="1400" dirty="0" err="1" smtClean="0"/>
              <a:t>точне</a:t>
            </a:r>
            <a:r>
              <a:rPr lang="ru-RU" sz="1400" smtClean="0"/>
              <a:t> і</a:t>
            </a:r>
            <a:r>
              <a:rPr lang="ru-RU" sz="1400" dirty="0" smtClean="0"/>
              <a:t> </a:t>
            </a:r>
            <a:r>
              <a:rPr lang="ru-RU" sz="1400" dirty="0" err="1" smtClean="0"/>
              <a:t>детальне</a:t>
            </a:r>
            <a:r>
              <a:rPr lang="ru-RU" sz="1400" dirty="0" smtClean="0"/>
              <a:t> </a:t>
            </a:r>
            <a:r>
              <a:rPr lang="ru-RU" sz="1400" dirty="0" err="1" smtClean="0"/>
              <a:t>зображення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міських</a:t>
            </a:r>
            <a:r>
              <a:rPr lang="ru-RU" sz="1400" dirty="0" smtClean="0"/>
              <a:t> </a:t>
            </a:r>
            <a:r>
              <a:rPr lang="ru-RU" sz="1400" dirty="0" err="1" smtClean="0"/>
              <a:t>будівель</a:t>
            </a:r>
            <a:r>
              <a:rPr lang="ru-RU" sz="1400" dirty="0" smtClean="0"/>
              <a:t>, </a:t>
            </a:r>
            <a:r>
              <a:rPr lang="ru-RU" sz="1400" dirty="0" err="1" smtClean="0"/>
              <a:t>вулиць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цілих</a:t>
            </a:r>
            <a:r>
              <a:rPr lang="ru-RU" sz="1400" dirty="0" smtClean="0"/>
              <a:t> </a:t>
            </a:r>
            <a:r>
              <a:rPr lang="ru-RU" sz="1400" dirty="0" err="1" smtClean="0"/>
              <a:t>кварталів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1026" name="Picture 2" descr="D:\временное\0_482c8_952699fa_X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5100" y="1459772"/>
            <a:ext cx="7499350" cy="4776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Сама </a:t>
            </a:r>
            <a:r>
              <a:rPr lang="ru-RU" sz="1800" dirty="0" err="1" smtClean="0"/>
              <a:t>надихаюча</a:t>
            </a:r>
            <a:r>
              <a:rPr lang="ru-RU" sz="1800" dirty="0" smtClean="0"/>
              <a:t> пора року - </a:t>
            </a:r>
            <a:r>
              <a:rPr lang="ru-RU" sz="1800" dirty="0" err="1" smtClean="0"/>
              <a:t>осінь</a:t>
            </a:r>
            <a:r>
              <a:rPr lang="ru-RU" sz="1800" dirty="0" smtClean="0"/>
              <a:t>. </a:t>
            </a:r>
            <a:br>
              <a:rPr lang="ru-RU" sz="1800" dirty="0" smtClean="0"/>
            </a:br>
            <a:r>
              <a:rPr lang="ru-RU" sz="1800" dirty="0" smtClean="0"/>
              <a:t>Вона </a:t>
            </a:r>
            <a:r>
              <a:rPr lang="ru-RU" sz="1800" dirty="0" err="1" smtClean="0"/>
              <a:t>багатогранна</a:t>
            </a:r>
            <a:r>
              <a:rPr lang="ru-RU" sz="1800" dirty="0" smtClean="0"/>
              <a:t>, </a:t>
            </a:r>
            <a:r>
              <a:rPr lang="ru-RU" sz="1800" dirty="0" err="1" smtClean="0"/>
              <a:t>пробуджує</a:t>
            </a:r>
            <a:r>
              <a:rPr lang="ru-RU" sz="1800" dirty="0" smtClean="0"/>
              <a:t> </a:t>
            </a:r>
            <a:r>
              <a:rPr lang="ru-RU" sz="1800" dirty="0" err="1" smtClean="0"/>
              <a:t>дуже</a:t>
            </a:r>
            <a:r>
              <a:rPr lang="ru-RU" sz="1800" dirty="0" smtClean="0"/>
              <a:t> </a:t>
            </a:r>
            <a:r>
              <a:rPr lang="ru-RU" sz="1800" dirty="0" err="1" smtClean="0"/>
              <a:t>суперечливі</a:t>
            </a:r>
            <a:r>
              <a:rPr lang="ru-RU" sz="1800" dirty="0" smtClean="0"/>
              <a:t> </a:t>
            </a:r>
            <a:r>
              <a:rPr lang="ru-RU" sz="1800" dirty="0" err="1" smtClean="0"/>
              <a:t>почуття</a:t>
            </a:r>
            <a:r>
              <a:rPr lang="ru-RU" sz="1800" dirty="0" smtClean="0"/>
              <a:t>, стала </a:t>
            </a:r>
            <a:r>
              <a:rPr lang="ru-RU" sz="1800" dirty="0" err="1" smtClean="0"/>
              <a:t>винуватицею</a:t>
            </a:r>
            <a:r>
              <a:rPr lang="ru-RU" sz="1800" dirty="0" smtClean="0"/>
              <a:t> </a:t>
            </a:r>
            <a:r>
              <a:rPr lang="ru-RU" sz="1800" dirty="0" err="1" smtClean="0"/>
              <a:t>виникнення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безлічі</a:t>
            </a:r>
            <a:r>
              <a:rPr lang="ru-RU" sz="1800" dirty="0" smtClean="0"/>
              <a:t> </a:t>
            </a:r>
            <a:r>
              <a:rPr lang="ru-RU" sz="1800" dirty="0" err="1" smtClean="0"/>
              <a:t>прекрасних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творів</a:t>
            </a:r>
            <a:r>
              <a:rPr lang="ru-RU" sz="1800" dirty="0" smtClean="0"/>
              <a:t> у </a:t>
            </a:r>
            <a:r>
              <a:rPr lang="ru-RU" sz="1800" dirty="0" err="1" smtClean="0"/>
              <a:t>літературі</a:t>
            </a:r>
            <a:r>
              <a:rPr lang="ru-RU" sz="1800" dirty="0" smtClean="0"/>
              <a:t>, </a:t>
            </a:r>
            <a:r>
              <a:rPr lang="ru-RU" sz="1800" dirty="0" err="1" smtClean="0"/>
              <a:t>музиці</a:t>
            </a:r>
            <a:r>
              <a:rPr lang="ru-RU" sz="1800" dirty="0" smtClean="0"/>
              <a:t> та </a:t>
            </a:r>
            <a:r>
              <a:rPr lang="ru-RU" sz="1800" dirty="0" err="1" smtClean="0"/>
              <a:t>образотворчому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мистецтві</a:t>
            </a:r>
            <a:r>
              <a:rPr lang="ru-RU" sz="18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ru-RU" b="1" dirty="0" err="1" smtClean="0">
                <a:solidFill>
                  <a:srgbClr val="00B050"/>
                </a:solidFill>
              </a:rPr>
              <a:t>Знайомити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дитину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з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цим</a:t>
            </a:r>
            <a:r>
              <a:rPr lang="ru-RU" b="1" dirty="0" smtClean="0">
                <a:solidFill>
                  <a:srgbClr val="00B050"/>
                </a:solidFill>
              </a:rPr>
              <a:t> часом року не </a:t>
            </a:r>
            <a:r>
              <a:rPr lang="ru-RU" b="1" dirty="0" err="1" smtClean="0">
                <a:solidFill>
                  <a:srgbClr val="00B050"/>
                </a:solidFill>
              </a:rPr>
              <a:t>завжди</a:t>
            </a:r>
            <a:r>
              <a:rPr lang="ru-RU" b="1" dirty="0" smtClean="0">
                <a:solidFill>
                  <a:srgbClr val="00B050"/>
                </a:solidFill>
              </a:rPr>
              <a:t> комфортно </a:t>
            </a:r>
            <a:r>
              <a:rPr lang="ru-RU" b="1" dirty="0" err="1" smtClean="0">
                <a:solidFill>
                  <a:srgbClr val="00B050"/>
                </a:solidFill>
              </a:rPr>
              <a:t>безпосередньо</a:t>
            </a:r>
            <a:r>
              <a:rPr lang="ru-RU" b="1" dirty="0" smtClean="0">
                <a:solidFill>
                  <a:srgbClr val="00B050"/>
                </a:solidFill>
              </a:rPr>
              <a:t> на </a:t>
            </a:r>
            <a:r>
              <a:rPr lang="ru-RU" b="1" dirty="0" err="1" smtClean="0">
                <a:solidFill>
                  <a:srgbClr val="00B050"/>
                </a:solidFill>
              </a:rPr>
              <a:t>вулиці</a:t>
            </a:r>
            <a:r>
              <a:rPr lang="ru-RU" b="1" dirty="0" smtClean="0">
                <a:solidFill>
                  <a:srgbClr val="00B050"/>
                </a:solidFill>
              </a:rPr>
              <a:t>, в парку, в </a:t>
            </a:r>
            <a:r>
              <a:rPr lang="ru-RU" b="1" dirty="0" err="1" smtClean="0">
                <a:solidFill>
                  <a:srgbClr val="00B050"/>
                </a:solidFill>
              </a:rPr>
              <a:t>лісі</a:t>
            </a:r>
            <a:r>
              <a:rPr lang="ru-RU" b="1" dirty="0" smtClean="0">
                <a:solidFill>
                  <a:srgbClr val="00B050"/>
                </a:solidFill>
              </a:rPr>
              <a:t>, </a:t>
            </a:r>
            <a:r>
              <a:rPr lang="ru-RU" b="1" dirty="0" err="1" smtClean="0">
                <a:solidFill>
                  <a:srgbClr val="00B050"/>
                </a:solidFill>
              </a:rPr>
              <a:t>огляд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з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вікна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буває</a:t>
            </a:r>
            <a:r>
              <a:rPr lang="ru-RU" b="1" dirty="0" smtClean="0">
                <a:solidFill>
                  <a:srgbClr val="00B050"/>
                </a:solidFill>
              </a:rPr>
              <a:t> невеликий, </a:t>
            </a:r>
            <a:r>
              <a:rPr lang="ru-RU" b="1" dirty="0" err="1" smtClean="0">
                <a:solidFill>
                  <a:srgbClr val="00B050"/>
                </a:solidFill>
              </a:rPr>
              <a:t>але</a:t>
            </a:r>
            <a:r>
              <a:rPr lang="ru-RU" b="1" dirty="0" smtClean="0">
                <a:solidFill>
                  <a:srgbClr val="00B050"/>
                </a:solidFill>
              </a:rPr>
              <a:t> вам </a:t>
            </a:r>
            <a:r>
              <a:rPr lang="ru-RU" b="1" dirty="0" err="1" smtClean="0">
                <a:solidFill>
                  <a:srgbClr val="00B050"/>
                </a:solidFill>
              </a:rPr>
              <a:t>можуть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допомогти</a:t>
            </a:r>
            <a:r>
              <a:rPr lang="ru-RU" b="1" dirty="0" smtClean="0">
                <a:solidFill>
                  <a:srgbClr val="00B050"/>
                </a:solidFill>
              </a:rPr>
              <a:t> </a:t>
            </a:r>
            <a:r>
              <a:rPr lang="ru-RU" b="1" dirty="0" err="1" smtClean="0">
                <a:solidFill>
                  <a:srgbClr val="FF0000"/>
                </a:solidFill>
              </a:rPr>
              <a:t>знамениті</a:t>
            </a:r>
            <a:r>
              <a:rPr lang="ru-RU" b="1" dirty="0" smtClean="0">
                <a:solidFill>
                  <a:srgbClr val="FF0000"/>
                </a:solidFill>
              </a:rPr>
              <a:t> художники</a:t>
            </a:r>
            <a:r>
              <a:rPr lang="ru-RU" b="1" dirty="0" smtClean="0">
                <a:solidFill>
                  <a:srgbClr val="00B050"/>
                </a:solidFill>
              </a:rPr>
              <a:t>, </a:t>
            </a:r>
            <a:r>
              <a:rPr lang="ru-RU" b="1" dirty="0" err="1" smtClean="0">
                <a:solidFill>
                  <a:srgbClr val="00B050"/>
                </a:solidFill>
              </a:rPr>
              <a:t>варто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лише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обзавестися</a:t>
            </a:r>
            <a:r>
              <a:rPr lang="ru-RU" b="1" dirty="0" smtClean="0">
                <a:solidFill>
                  <a:srgbClr val="00B050"/>
                </a:solidFill>
              </a:rPr>
              <a:t> альбомом </a:t>
            </a:r>
            <a:r>
              <a:rPr lang="ru-RU" b="1" dirty="0" err="1" smtClean="0">
                <a:solidFill>
                  <a:srgbClr val="00B050"/>
                </a:solidFill>
              </a:rPr>
              <a:t>з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репродукціями</a:t>
            </a:r>
            <a:r>
              <a:rPr lang="ru-RU" b="1" dirty="0" smtClean="0">
                <a:solidFill>
                  <a:srgbClr val="00B050"/>
                </a:solidFill>
              </a:rPr>
              <a:t>. До того ж так ми </a:t>
            </a:r>
            <a:r>
              <a:rPr lang="ru-RU" b="1" dirty="0" err="1" smtClean="0">
                <a:solidFill>
                  <a:srgbClr val="00B050"/>
                </a:solidFill>
              </a:rPr>
              <a:t>познайомимо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дитину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з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осінню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і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художнім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мистецтвом</a:t>
            </a:r>
            <a:r>
              <a:rPr lang="ru-RU" b="1" dirty="0" smtClean="0">
                <a:solidFill>
                  <a:srgbClr val="00B050"/>
                </a:solidFill>
              </a:rPr>
              <a:t>.</a:t>
            </a:r>
          </a:p>
          <a:p>
            <a:pPr fontAlgn="base"/>
            <a:r>
              <a:rPr lang="ru-RU" b="1" dirty="0" err="1" smtClean="0">
                <a:solidFill>
                  <a:srgbClr val="00B050"/>
                </a:solidFill>
              </a:rPr>
              <a:t>Які</a:t>
            </a:r>
            <a:r>
              <a:rPr lang="ru-RU" b="1" dirty="0" smtClean="0">
                <a:solidFill>
                  <a:srgbClr val="00B050"/>
                </a:solidFill>
              </a:rPr>
              <a:t> ж </a:t>
            </a:r>
            <a:r>
              <a:rPr lang="ru-RU" b="1" dirty="0" err="1" smtClean="0">
                <a:solidFill>
                  <a:srgbClr val="00B050"/>
                </a:solidFill>
              </a:rPr>
              <a:t>картини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осені</a:t>
            </a:r>
            <a:r>
              <a:rPr lang="ru-RU" b="1" dirty="0" smtClean="0">
                <a:solidFill>
                  <a:srgbClr val="00B050"/>
                </a:solidFill>
              </a:rPr>
              <a:t> для </a:t>
            </a:r>
            <a:r>
              <a:rPr lang="ru-RU" b="1" dirty="0" err="1" smtClean="0">
                <a:solidFill>
                  <a:srgbClr val="00B050"/>
                </a:solidFill>
              </a:rPr>
              <a:t>дітей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будуть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найбільш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цікавими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і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пізнавальними</a:t>
            </a:r>
            <a:r>
              <a:rPr lang="ru-RU" b="1" dirty="0" smtClean="0">
                <a:solidFill>
                  <a:srgbClr val="00B050"/>
                </a:solidFill>
              </a:rPr>
              <a:t>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"Золота </a:t>
            </a:r>
            <a:r>
              <a:rPr lang="ru-RU" sz="3200" b="1" dirty="0" err="1" smtClean="0">
                <a:solidFill>
                  <a:srgbClr val="FF0000"/>
                </a:solidFill>
              </a:rPr>
              <a:t>осінь</a:t>
            </a:r>
            <a:r>
              <a:rPr lang="ru-RU" sz="3200" b="1" dirty="0" smtClean="0">
                <a:solidFill>
                  <a:srgbClr val="FF0000"/>
                </a:solidFill>
              </a:rPr>
              <a:t>" - І. </a:t>
            </a:r>
            <a:r>
              <a:rPr lang="ru-RU" sz="3200" b="1" dirty="0" err="1" smtClean="0">
                <a:solidFill>
                  <a:srgbClr val="FF0000"/>
                </a:solidFill>
              </a:rPr>
              <a:t>Левітан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Найвідоміший</a:t>
            </a:r>
            <a:r>
              <a:rPr lang="ru-RU" dirty="0" smtClean="0"/>
              <a:t> пейзаж </a:t>
            </a:r>
            <a:r>
              <a:rPr lang="ru-RU" dirty="0" err="1" smtClean="0"/>
              <a:t>цієї</a:t>
            </a:r>
            <a:r>
              <a:rPr lang="ru-RU" dirty="0" smtClean="0"/>
              <a:t> пори року</a:t>
            </a:r>
            <a:r>
              <a:rPr lang="en-US" dirty="0" smtClean="0"/>
              <a:t>. </a:t>
            </a:r>
            <a:r>
              <a:rPr lang="ru-RU" dirty="0" smtClean="0"/>
              <a:t>Картина </a:t>
            </a:r>
            <a:r>
              <a:rPr lang="ru-RU" dirty="0" err="1" smtClean="0"/>
              <a:t>чудово</a:t>
            </a:r>
            <a:r>
              <a:rPr lang="ru-RU" dirty="0" smtClean="0"/>
              <a:t> </a:t>
            </a:r>
            <a:r>
              <a:rPr lang="ru-RU" dirty="0" err="1" smtClean="0"/>
              <a:t>підходить</a:t>
            </a:r>
            <a:r>
              <a:rPr lang="ru-RU" dirty="0" smtClean="0"/>
              <a:t> для </a:t>
            </a:r>
            <a:r>
              <a:rPr lang="ru-RU" dirty="0" err="1" smtClean="0"/>
              <a:t>першого</a:t>
            </a:r>
            <a:r>
              <a:rPr lang="ru-RU" dirty="0" smtClean="0"/>
              <a:t> </a:t>
            </a:r>
            <a:r>
              <a:rPr lang="ru-RU" dirty="0" err="1" smtClean="0"/>
              <a:t>знайомства</a:t>
            </a:r>
            <a:r>
              <a:rPr lang="ru-RU" dirty="0" smtClean="0"/>
              <a:t> </a:t>
            </a:r>
            <a:r>
              <a:rPr lang="ru-RU" dirty="0" err="1" smtClean="0"/>
              <a:t>дитини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осінню</a:t>
            </a:r>
            <a:r>
              <a:rPr lang="ru-RU" dirty="0" smtClean="0"/>
              <a:t>, тому </a:t>
            </a:r>
            <a:r>
              <a:rPr lang="ru-RU" dirty="0" err="1" smtClean="0"/>
              <a:t>що</a:t>
            </a:r>
            <a:r>
              <a:rPr lang="ru-RU" dirty="0" smtClean="0"/>
              <a:t> на </a:t>
            </a:r>
            <a:r>
              <a:rPr lang="ru-RU" dirty="0" err="1" smtClean="0"/>
              <a:t>ній</a:t>
            </a:r>
            <a:r>
              <a:rPr lang="ru-RU" dirty="0" smtClean="0"/>
              <a:t> </a:t>
            </a:r>
            <a:r>
              <a:rPr lang="ru-RU" dirty="0" err="1" smtClean="0"/>
              <a:t>зображено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початок. </a:t>
            </a:r>
            <a:r>
              <a:rPr lang="ru-RU" dirty="0" err="1" smtClean="0"/>
              <a:t>Незважаючи</a:t>
            </a:r>
            <a:r>
              <a:rPr lang="ru-RU" dirty="0" smtClean="0"/>
              <a:t> на те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основна</a:t>
            </a:r>
            <a:r>
              <a:rPr lang="ru-RU" dirty="0" smtClean="0"/>
              <a:t> гамма </a:t>
            </a:r>
            <a:r>
              <a:rPr lang="ru-RU" dirty="0" err="1" smtClean="0"/>
              <a:t>картини</a:t>
            </a:r>
            <a:r>
              <a:rPr lang="ru-RU" dirty="0" smtClean="0"/>
              <a:t> - </a:t>
            </a:r>
            <a:r>
              <a:rPr lang="ru-RU" dirty="0" err="1" smtClean="0"/>
              <a:t>жовта</a:t>
            </a:r>
            <a:r>
              <a:rPr lang="ru-RU" dirty="0" smtClean="0"/>
              <a:t>, </a:t>
            </a:r>
            <a:r>
              <a:rPr lang="ru-RU" dirty="0" err="1" smtClean="0"/>
              <a:t>осіння</a:t>
            </a:r>
            <a:r>
              <a:rPr lang="ru-RU" dirty="0" smtClean="0"/>
              <a:t>, поля </a:t>
            </a:r>
            <a:r>
              <a:rPr lang="ru-RU" dirty="0" err="1" smtClean="0"/>
              <a:t>вдалині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зеленіють</a:t>
            </a:r>
            <a:r>
              <a:rPr lang="ru-RU" dirty="0" smtClean="0"/>
              <a:t>, </a:t>
            </a:r>
            <a:r>
              <a:rPr lang="ru-RU" dirty="0" err="1" smtClean="0"/>
              <a:t>подекуди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непожовкла</a:t>
            </a:r>
            <a:r>
              <a:rPr lang="ru-RU" dirty="0" smtClean="0"/>
              <a:t>  трава,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гайок</a:t>
            </a:r>
            <a:r>
              <a:rPr lang="ru-RU" dirty="0" smtClean="0"/>
              <a:t> на правому </a:t>
            </a:r>
            <a:r>
              <a:rPr lang="ru-RU" dirty="0" err="1" smtClean="0"/>
              <a:t>березі</a:t>
            </a:r>
            <a:r>
              <a:rPr lang="ru-RU" dirty="0" smtClean="0"/>
              <a:t> </a:t>
            </a:r>
            <a:r>
              <a:rPr lang="ru-RU" dirty="0" err="1" smtClean="0"/>
              <a:t>привітно</a:t>
            </a:r>
            <a:r>
              <a:rPr lang="ru-RU" dirty="0" smtClean="0"/>
              <a:t> </a:t>
            </a:r>
            <a:r>
              <a:rPr lang="ru-RU" dirty="0" err="1" smtClean="0"/>
              <a:t>махає</a:t>
            </a:r>
            <a:r>
              <a:rPr lang="ru-RU" dirty="0" smtClean="0"/>
              <a:t> зеленим </a:t>
            </a:r>
            <a:r>
              <a:rPr lang="ru-RU" dirty="0" err="1" smtClean="0"/>
              <a:t>листям</a:t>
            </a:r>
            <a:r>
              <a:rPr lang="ru-RU" dirty="0" smtClean="0"/>
              <a:t>. Небо </a:t>
            </a:r>
            <a:r>
              <a:rPr lang="ru-RU" dirty="0" err="1" smtClean="0"/>
              <a:t>ясне</a:t>
            </a:r>
            <a:r>
              <a:rPr lang="ru-RU" dirty="0" smtClean="0"/>
              <a:t>, погода </a:t>
            </a:r>
            <a:r>
              <a:rPr lang="ru-RU" dirty="0" err="1" smtClean="0"/>
              <a:t>спокійна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приємна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188</TotalTime>
  <Words>360</Words>
  <PresentationFormat>Экран (4:3)</PresentationFormat>
  <Paragraphs>40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Солнцестояние</vt:lpstr>
      <vt:lpstr>  ЖАНРИ ОБРАЗОТВОРЧОГО  МИСТЕЦТВА ОЗНАЙОМЛЕННЯ ДОШКІЛЬНИКІВ З ПЕЙЗАЖЕМ</vt:lpstr>
      <vt:lpstr>Види природи вражають своєю красою, допомагають розслабитися, надихають на творчість. Не дивно, що закарбувати їх людина прагнула з давніх часів. Так з’явився особливий жанр мистецтва – пейзаж. Так що таке пейзаж? Слово «пейзаж» походить від французького pays – місцевість, країна. Це жанр образотворчого мистецтва, що передає реальні або уявні види природи. </vt:lpstr>
      <vt:lpstr>визначення французького слова "paysage" ("pays" - "країна", "місцевість") Близькі за значенням німецьке "Landschaft" і англійське "landscape". Всі вони позначають просторове середовище, що оточує людину на відкритому повітрі. Це середовище може складатися з елементів природного походження (рельєф, рослинність, водойми, повітряна атмосфера), створених або перетворених людиною (дороги, будівлі, сільгоспугіддя,  т.д.). слово "пейзаж" має кілька значень: це просто те, на чому зупиняється око людини поза приміщенням, опис природи в літературному творі, зображення навколишнього середовища засобами візуального мистецтва. Майже в кожному творі мистецтва присутні різні види пейзажів. Фото, кіно, відео, комп`ютерна графіка і, звичайно, живопис беруть участь у відображенні навколишнього світу. різноманіття тим У кожного справжнього художника існує свій погляд на навколишнє середовище. Щоб допомогти розібратися в цьому різноманітті прийняті розрізняти деякі види пейзажу. Для дошкільнят, учнів середньої школи, студентів та любителів живопису будь-якого віку існує градація пейзажних картин в залежності від тематики зображення природи і його характеру. Існують природний, сільський і міський види пейзажу в живописі. У кожного з них є різновиди і особливості. За характером виділяються пейзаж історичний і героїчний, епічний, романтичний і пейзаж настрою. </vt:lpstr>
      <vt:lpstr>природний пейзаж з`являтися картини, на яких для вираження почуттів і емоцій не використовувалися сюжети або фігури людей, головними героями в них були земля, ліси, небо, море в різних станах. </vt:lpstr>
      <vt:lpstr>Марина - картина про море У природному пейзажі особливе місце займають зображення водного середовища, завжди привертала увагу художників. Види пейзажу, пов`язані з мореплавством, і мариністика (марина - картина морської тематики) народилися в країнах, де кораблебудування було звичною справою - в Голландії, Англії і т. д.Спочатку море було складовою частиною зображення кораблів і водних баталій, але потім виразність і потужна краса стихії, її невловима мінливість стали самі по собі захоплювати живописців. Справжньою вершиною світового значення є творчість російського художника-мариніста І. К. Айвазовського (1817-1900). </vt:lpstr>
      <vt:lpstr>сільський пейзаж Сільський пейзаж завжди займав важливе місце в мальовничому мистецтві. </vt:lpstr>
      <vt:lpstr>Міський пейзаж У XVII столітті в Європі став дуже популярний жанр в живописі під назвою "ведута" ("veduta" (Італ.) - "вид"). Це були картини, види пейзажу, мета  яких - топографічно точне і детальне зображення міських будівель, вулиць і цілих кварталів </vt:lpstr>
      <vt:lpstr>Сама надихаюча пора року - осінь.  Вона багатогранна, пробуджує дуже суперечливі почуття, стала винуватицею виникнення безлічі прекрасних творів у літературі, музиці та образотворчому мистецтві. </vt:lpstr>
      <vt:lpstr>"Золота осінь" - І. Левітан </vt:lpstr>
      <vt:lpstr>Це чудове полотно допоможе дитині дізнатися перші ознаки осені і виділити її позитивні якості. Можна провести захоплюючу бесіду про поля і берізки. </vt:lpstr>
      <vt:lpstr> «Золота осінь" - В. Полєнов Це не менш чудова представниця  осінніх пейзажів.  Розглядаючи картину, ви зможете закріпити з дитиною знання про ранні,  перші  ознаки осені,  сформувати приємні асоціації. Можна спробувати познайомити малюка з поняттям "бабине літо". .</vt:lpstr>
      <vt:lpstr>"Літній сад восени "- І. Бродський Розглядаючи підібрані картини осені для дітей, ми потрапляємо в сад, де вже панує золота осінь. Що це означає? Пошукаємо відповідь разом з дитиною в поріділих кронах дерев, в опалому листі на доріжках саду. Відзначте, що день може бути приємним, ясним і сонячним навіть в середині осені.А як ми здогадалися, що сонце світить яскраво? Художник дає нам зрозуміти це, зобразивши яскраві тіні від дерев на землі. Про чудовому дні говорять і фігури численних перехожих в саду. А хто стане гуляти в погану погоду? </vt:lpstr>
      <vt:lpstr>"Осінь. Веранда" - С. Жуковський Трохи незвичайний для нас (юних дослідників) вид - це вже не ліс і не парк, але все одно - осінь. Багато пейзажів осені, картини показують нам будинки, дороги і села в золотом природному обрамленні, а тут - веранда. Столик, ваза, квіти ... До речі, про квіти. Які з них цвітуть саме восени? Примітно те, що тут також багато світла, тепла і сонця. А ще добре видно ялинки, які чомусь залишилися зеленими. Чому? </vt:lpstr>
      <vt:lpstr>“Осінній пейзаж з чотирма деревами "  В.Ван Гог Ось ми і дісталися до останньої картини осені. Для дітей важливо побачити, що пізня осінь - це не сумовитий кінець прекрасного, теплого, насиченого яскравими квітами пори року, а початок нового. Адже, незважаючи на те, що все листя опало, трава пожухла, повітря-то вже наповнений молочним туманом, а на що залишилися рідкісних листах і травинках лежить сніг. Ми стоїмо на порозі зими. </vt:lpstr>
      <vt:lpstr>Картина С.Шишко  “Дніпро восени”</vt:lpstr>
      <vt:lpstr>Картина С.Шишко “Ранок у лісі”</vt:lpstr>
      <vt:lpstr>Картина С. Шишко “Весна”</vt:lpstr>
      <vt:lpstr>Картина С. Шишко “Зима”</vt:lpstr>
      <vt:lpstr>Картина М. Глущенко  “Зимовий день”</vt:lpstr>
      <vt:lpstr>Картина М. Глущенко  “Перший сніг”</vt:lpstr>
      <vt:lpstr>Картина М. Глущенко “Повінь”</vt:lpstr>
      <vt:lpstr>Картина М. Глущенко</vt:lpstr>
      <vt:lpstr>Картина І. Грабар  “Лютнева блакить”</vt:lpstr>
      <vt:lpstr>Картина А.Куїнджі “Рання весна”</vt:lpstr>
      <vt:lpstr>А.Куїнджі “Вечір на Україні”</vt:lpstr>
      <vt:lpstr>  “Місячна ніч над  Дніпром”</vt:lpstr>
      <vt:lpstr>А.Куїнджі “Веселка”</vt:lpstr>
      <vt:lpstr>П. Суходольський “Весняний пейзаж із заходом сонця”</vt:lpstr>
      <vt:lpstr>І. Айвазовський “Чорне море”</vt:lpstr>
      <vt:lpstr>І. Айвазовський “Буря”</vt:lpstr>
      <vt:lpstr>І. Айвазовський “Дев`ятий вал”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ОЗНАЙОМЛЕННЯ ДОШКІЛЬНИКІВ З ПЕЙЗАЖЕМ</dc:title>
  <cp:lastModifiedBy>Пользователь</cp:lastModifiedBy>
  <cp:revision>25</cp:revision>
  <dcterms:modified xsi:type="dcterms:W3CDTF">2017-01-31T13:31:56Z</dcterms:modified>
</cp:coreProperties>
</file>