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93" r:id="rId4"/>
    <p:sldId id="294" r:id="rId5"/>
    <p:sldId id="295" r:id="rId6"/>
    <p:sldId id="296" r:id="rId7"/>
    <p:sldId id="292" r:id="rId8"/>
    <p:sldId id="297" r:id="rId9"/>
    <p:sldId id="279" r:id="rId10"/>
    <p:sldId id="298" r:id="rId11"/>
    <p:sldId id="275" r:id="rId12"/>
    <p:sldId id="271" r:id="rId13"/>
    <p:sldId id="274" r:id="rId14"/>
    <p:sldId id="273" r:id="rId15"/>
    <p:sldId id="344" r:id="rId16"/>
    <p:sldId id="290" r:id="rId17"/>
    <p:sldId id="289" r:id="rId18"/>
    <p:sldId id="288" r:id="rId19"/>
    <p:sldId id="280" r:id="rId20"/>
    <p:sldId id="281" r:id="rId21"/>
    <p:sldId id="285" r:id="rId22"/>
    <p:sldId id="286" r:id="rId23"/>
    <p:sldId id="284" r:id="rId24"/>
    <p:sldId id="266" r:id="rId25"/>
    <p:sldId id="282" r:id="rId26"/>
    <p:sldId id="283" r:id="rId27"/>
    <p:sldId id="260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262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263" r:id="rId52"/>
    <p:sldId id="325" r:id="rId53"/>
    <p:sldId id="324" r:id="rId54"/>
    <p:sldId id="321" r:id="rId55"/>
    <p:sldId id="322" r:id="rId56"/>
    <p:sldId id="323" r:id="rId57"/>
    <p:sldId id="326" r:id="rId58"/>
    <p:sldId id="327" r:id="rId59"/>
    <p:sldId id="328" r:id="rId60"/>
    <p:sldId id="329" r:id="rId61"/>
    <p:sldId id="330" r:id="rId62"/>
    <p:sldId id="331" r:id="rId63"/>
    <p:sldId id="264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1353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2037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6223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250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8670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066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616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4590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192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628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596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5A078E-6C1A-44A0-9E4C-79BB7E94AF0E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DA76B6-45F9-4859-AC14-C65199AAE44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59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>
    <p:comb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1.xml"/><Relationship Id="rId21" Type="http://schemas.openxmlformats.org/officeDocument/2006/relationships/slide" Target="slide41.xml"/><Relationship Id="rId34" Type="http://schemas.openxmlformats.org/officeDocument/2006/relationships/slide" Target="slide67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49.xml"/><Relationship Id="rId33" Type="http://schemas.openxmlformats.org/officeDocument/2006/relationships/slide" Target="slide65.xml"/><Relationship Id="rId38" Type="http://schemas.openxmlformats.org/officeDocument/2006/relationships/slide" Target="slide75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29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24" Type="http://schemas.openxmlformats.org/officeDocument/2006/relationships/slide" Target="slide47.xml"/><Relationship Id="rId32" Type="http://schemas.openxmlformats.org/officeDocument/2006/relationships/slide" Target="slide63.xml"/><Relationship Id="rId37" Type="http://schemas.openxmlformats.org/officeDocument/2006/relationships/slide" Target="slide73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28" Type="http://schemas.openxmlformats.org/officeDocument/2006/relationships/slide" Target="slide55.xml"/><Relationship Id="rId36" Type="http://schemas.openxmlformats.org/officeDocument/2006/relationships/slide" Target="slide71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31" Type="http://schemas.openxmlformats.org/officeDocument/2006/relationships/slide" Target="slide61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Relationship Id="rId22" Type="http://schemas.openxmlformats.org/officeDocument/2006/relationships/slide" Target="slide43.xml"/><Relationship Id="rId27" Type="http://schemas.openxmlformats.org/officeDocument/2006/relationships/slide" Target="slide53.xml"/><Relationship Id="rId30" Type="http://schemas.openxmlformats.org/officeDocument/2006/relationships/slide" Target="slide59.xml"/><Relationship Id="rId35" Type="http://schemas.openxmlformats.org/officeDocument/2006/relationships/slide" Target="slide69.xml"/><Relationship Id="rId8" Type="http://schemas.openxmlformats.org/officeDocument/2006/relationships/slide" Target="slide15.xml"/><Relationship Id="rId3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1805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uk.wikipedia.org/wiki/%D0%A4%D1%80%D0%B5%D0%BD%D1%81%D1%96%D1%81_%D0%91%D0%BE%D1%84%D0%BE%D1%80%D1%8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C%D0%B0%D0%BA%D1%81%D0%B8%D0%BC%D0%B0%D0%BB%D1%8C%D0%BD%D0%B8%D0%B9_%D0%BF%D0%BE%D1%81%D1%82%D1%96%D0%B9%D0%BD%D0%B8%D0%B9_%D0%B2%D1%96%D1%82%D0%B5%D1%80" TargetMode="External"/><Relationship Id="rId3" Type="http://schemas.openxmlformats.org/officeDocument/2006/relationships/hyperlink" Target="https://uk.wikipedia.org/wiki/%D0%A2%D1%80%D0%BE%D0%BF%D1%96%D1%87%D0%BD%D0%B8%D0%B9_%D1%86%D0%B8%D0%BA%D0%BB%D0%BE%D0%BD" TargetMode="External"/><Relationship Id="rId7" Type="http://schemas.openxmlformats.org/officeDocument/2006/relationships/hyperlink" Target="https://uk.wikipedia.org/wiki/%D0%91%D0%B0%D0%B3%D0%B0%D0%BC%D1%81%D1%8C%D0%BA%D1%96_%D0%BE%D1%81%D1%82%D1%80%D0%BE%D0%B2%D0%B8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2005" TargetMode="External"/><Relationship Id="rId11" Type="http://schemas.openxmlformats.org/officeDocument/2006/relationships/image" Target="../media/image39.jpeg"/><Relationship Id="rId5" Type="http://schemas.openxmlformats.org/officeDocument/2006/relationships/hyperlink" Target="https://uk.wikipedia.org/wiki/23_%D1%81%D0%B5%D1%80%D0%BF%D0%BD%D1%8F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s://uk.wikipedia.org/wiki/%D0%A1%D0%A8%D0%90" TargetMode="External"/><Relationship Id="rId9" Type="http://schemas.openxmlformats.org/officeDocument/2006/relationships/hyperlink" Target="https://uk.wikipedia.org/wiki/%D0%A1%D0%BF%D0%BE%D0%BB%D1%83%D1%87%D0%B5%D0%BD%D1%96_%D0%A8%D1%82%D0%B0%D1%82%D0%B8_%D0%90%D0%BC%D0%B5%D1%80%D0%B8%D0%BA%D0%B8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A%D0%B8%D1%97%D0%B2%D1%81%D1%8C%D0%BA%D0%B0_%D0%A0%D1%83%D1%81%D1%8C" TargetMode="External"/><Relationship Id="rId13" Type="http://schemas.openxmlformats.org/officeDocument/2006/relationships/hyperlink" Target="https://uk.wikipedia.org/wiki/%D0%9F%D0%B5%D1%80%D1%83%D0%BD#cite_note-perun1-4" TargetMode="External"/><Relationship Id="rId18" Type="http://schemas.openxmlformats.org/officeDocument/2006/relationships/hyperlink" Target="https://uk.wikipedia.org/wiki/%D0%9F%D0%B5%D1%80%D1%83%D0%BD#cite_note-:15-7" TargetMode="External"/><Relationship Id="rId3" Type="http://schemas.openxmlformats.org/officeDocument/2006/relationships/hyperlink" Target="https://uk.wikipedia.org/wiki/%D0%AF%D0%B7%D0%B8%D1%87%D0%BD%D0%B8%D1%86%D1%82%D0%B2%D0%BE" TargetMode="External"/><Relationship Id="rId21" Type="http://schemas.openxmlformats.org/officeDocument/2006/relationships/hyperlink" Target="https://uk.wikipedia.org/wiki/%D0%92%D0%BE%D0%BB%D0%BE%D0%B4%D0%B8%D0%BC%D0%B8%D1%80_%D0%A1%D0%B2%D1%8F%D1%82%D0%BE%D1%81%D0%BB%D0%B0%D0%B2%D0%B8%D1%87" TargetMode="External"/><Relationship Id="rId7" Type="http://schemas.openxmlformats.org/officeDocument/2006/relationships/hyperlink" Target="https://uk.wikipedia.org/wiki/%D0%9F%D0%B5%D1%80%D1%83%D0%BD#cite_note-1" TargetMode="External"/><Relationship Id="rId12" Type="http://schemas.openxmlformats.org/officeDocument/2006/relationships/hyperlink" Target="https://uk.wikipedia.org/wiki/%D0%9F%D0%B5%D1%80%D1%83%D0%BD#cite_note-3" TargetMode="External"/><Relationship Id="rId17" Type="http://schemas.openxmlformats.org/officeDocument/2006/relationships/hyperlink" Target="https://uk.wikipedia.org/wiki/%D0%9F%D0%B5%D1%80%D1%83%D0%BD#cite_note-:2-6" TargetMode="External"/><Relationship Id="rId2" Type="http://schemas.openxmlformats.org/officeDocument/2006/relationships/slide" Target="slide2.xml"/><Relationship Id="rId16" Type="http://schemas.openxmlformats.org/officeDocument/2006/relationships/hyperlink" Target="https://uk.wikipedia.org/wiki/%D0%94%D1%80%D1%83%D0%B6%D0%B8%D0%BD%D0%B0_(%D0%B2%D1%96%D0%B9%D1%81%D1%8C%D0%BA%D0%BE)" TargetMode="External"/><Relationship Id="rId20" Type="http://schemas.openxmlformats.org/officeDocument/2006/relationships/hyperlink" Target="https://uk.wikipedia.org/wiki/%D0%A1%D0%B2%D1%8F%D1%82%D0%BE%D1%81%D0%BB%D0%B0%D0%B2_%D0%86%D0%B3%D0%BE%D1%80%D0%BE%D0%B2%D0%B8%D1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1%D0%B0%D0%BB%D1%82%D0%B8" TargetMode="External"/><Relationship Id="rId11" Type="http://schemas.openxmlformats.org/officeDocument/2006/relationships/hyperlink" Target="https://uk.wikipedia.org/wiki/%D0%91%D0%BB%D0%B8%D1%81%D0%BA%D0%B0%D0%B2%D0%BA%D0%B0" TargetMode="External"/><Relationship Id="rId5" Type="http://schemas.openxmlformats.org/officeDocument/2006/relationships/hyperlink" Target="https://uk.wikipedia.org/wiki/%D0%A1%D0%BB%D0%BE%D0%B2%27%D1%8F%D0%BD%D0%B8" TargetMode="External"/><Relationship Id="rId15" Type="http://schemas.openxmlformats.org/officeDocument/2006/relationships/hyperlink" Target="https://uk.wikipedia.org/wiki/%D0%9A%D0%B8%D1%97%D0%B2%D1%81%D1%8C%D0%BA%D1%96_%D0%BA%D0%BD%D1%8F%D0%B7%D1%96" TargetMode="External"/><Relationship Id="rId10" Type="http://schemas.openxmlformats.org/officeDocument/2006/relationships/hyperlink" Target="https://uk.wikipedia.org/wiki/%D0%93%D1%80%D1%96%D0%BC" TargetMode="External"/><Relationship Id="rId19" Type="http://schemas.openxmlformats.org/officeDocument/2006/relationships/hyperlink" Target="https://uk.wikipedia.org/wiki/%D0%86%D0%B3%D0%BE%D1%80_%D0%A0%D1%8E%D1%80%D0%B8%D0%BA%D0%BE%D0%B2%D0%B8%D1%87" TargetMode="External"/><Relationship Id="rId4" Type="http://schemas.openxmlformats.org/officeDocument/2006/relationships/hyperlink" Target="https://uk.wikipedia.org/wiki/%D0%A1%D0%BF%D0%B8%D1%81%D0%BE%D0%BA_%D1%81%D0%BB%D0%BE%D0%B2%27%D1%8F%D0%BD%D1%81%D1%8C%D0%BA%D0%B8%D1%85_%D0%B1%D0%BE%D0%B3%D1%96%D0%B2" TargetMode="External"/><Relationship Id="rId9" Type="http://schemas.openxmlformats.org/officeDocument/2006/relationships/hyperlink" Target="https://uk.wikipedia.org/wiki/%D0%9F%D0%B5%D1%80%D1%83%D0%BD#cite_note-:9-2" TargetMode="External"/><Relationship Id="rId14" Type="http://schemas.openxmlformats.org/officeDocument/2006/relationships/hyperlink" Target="https://uk.wikipedia.org/wiki/%D0%9F%D0%B5%D1%80%D1%83%D0%BD#cite_note-:1-5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052736"/>
            <a:ext cx="764754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25400" cmpd="thickThin"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НАЙРОЗУМНІШИЙ</a:t>
            </a:r>
          </a:p>
          <a:p>
            <a:pPr algn="ctr"/>
            <a:r>
              <a:rPr lang="uk-UA" sz="7200" b="1" i="1" cap="none" spc="0" dirty="0" smtClean="0">
                <a:ln w="25400" cmpd="thickThin"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rgbClr val="00B0F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«АТМОСФЕРА»</a:t>
            </a:r>
            <a:endParaRPr lang="ru-RU" sz="7200" b="1" i="1" cap="none" spc="0" dirty="0">
              <a:ln w="25400" cmpd="thickThin"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rgbClr val="00B0F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4 </a:t>
            </a:r>
            <a:r>
              <a:rPr lang="uk-UA" sz="4400" b="1" dirty="0" err="1"/>
              <a:t>бала</a:t>
            </a:r>
            <a:endParaRPr lang="ru-RU" sz="4400" b="1" dirty="0"/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5157192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Кута падіння сонячних променів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LUCRARE DE LICENŢ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90072"/>
            <a:ext cx="5654006" cy="26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Будова атмосфери</a:t>
            </a: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4400" b="1" dirty="0" smtClean="0"/>
              <a:t>5 </a:t>
            </a:r>
            <a:r>
              <a:rPr lang="uk-UA" sz="4400" b="1" dirty="0" smtClean="0"/>
              <a:t>балів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02366" y="1777403"/>
            <a:ext cx="8424936" cy="452628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Визначте відносну висоту гори, якщо відомо, що біля її підніжжя температура становить +16°, а на її </a:t>
            </a:r>
            <a:r>
              <a:rPr lang="uk-UA" sz="2800" dirty="0" smtClean="0"/>
              <a:t>вершині- </a:t>
            </a:r>
          </a:p>
          <a:p>
            <a:r>
              <a:rPr lang="uk-UA" sz="2800" dirty="0" smtClean="0"/>
              <a:t>-</a:t>
            </a:r>
            <a:r>
              <a:rPr lang="uk-UA" sz="2800" dirty="0" smtClean="0"/>
              <a:t>8</a:t>
            </a:r>
            <a:r>
              <a:rPr lang="uk-UA" sz="2800" dirty="0"/>
              <a:t>°</a:t>
            </a:r>
            <a:endParaRPr lang="ru-RU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800" dirty="0" smtClean="0"/>
              <a:t>  </a:t>
            </a:r>
            <a:endParaRPr lang="ru-RU" sz="2800" dirty="0" smtClean="0"/>
          </a:p>
          <a:p>
            <a:endParaRPr lang="uk-UA" sz="2800" dirty="0" smtClean="0"/>
          </a:p>
          <a:p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pic>
        <p:nvPicPr>
          <p:cNvPr id="16" name="Picture 2" descr="C:\Users\User\Desktop\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70" y="2636912"/>
            <a:ext cx="4588694" cy="3059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9552" y="3173763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1км</a:t>
            </a:r>
            <a:endParaRPr lang="uk-UA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4161492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2км</a:t>
            </a:r>
            <a:endParaRPr lang="uk-UA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4283" y="5081647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4</a:t>
            </a:r>
            <a:r>
              <a:rPr lang="uk-UA" sz="2400" dirty="0"/>
              <a:t> </a:t>
            </a:r>
            <a:r>
              <a:rPr lang="uk-UA" sz="2400" b="1" dirty="0">
                <a:solidFill>
                  <a:srgbClr val="002060"/>
                </a:solidFill>
              </a:rPr>
              <a:t>км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283" y="6049381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6</a:t>
            </a:r>
            <a:r>
              <a:rPr lang="uk-UA" sz="2400" dirty="0" smtClean="0"/>
              <a:t> </a:t>
            </a:r>
            <a:r>
              <a:rPr lang="uk-UA" sz="2400" b="1" dirty="0">
                <a:solidFill>
                  <a:srgbClr val="002060"/>
                </a:solidFill>
              </a:rPr>
              <a:t>км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5 балів</a:t>
            </a:r>
            <a:endParaRPr lang="ru-RU" sz="4400" b="1" dirty="0"/>
          </a:p>
        </p:txBody>
      </p:sp>
      <p:sp>
        <p:nvSpPr>
          <p:cNvPr id="16" name="Пятиугольник 15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20" name="Picture 2" descr="C:\Users\User\Desktop\inx960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71" y="3388038"/>
            <a:ext cx="4588694" cy="3059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107521" y="2023271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2) 4 </a:t>
            </a:r>
            <a:r>
              <a:rPr lang="uk-UA" sz="2400" b="1" dirty="0" smtClean="0">
                <a:solidFill>
                  <a:srgbClr val="002060"/>
                </a:solidFill>
              </a:rPr>
              <a:t>км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Будова </a:t>
            </a:r>
            <a:r>
              <a:rPr lang="uk-UA" sz="5300" b="1" dirty="0" smtClean="0"/>
              <a:t>атмосфери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4400" b="1" dirty="0" smtClean="0"/>
              <a:t>6 балів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6280"/>
          </a:xfrm>
        </p:spPr>
        <p:txBody>
          <a:bodyPr>
            <a:normAutofit/>
          </a:bodyPr>
          <a:lstStyle/>
          <a:p>
            <a:endParaRPr lang="uk-UA" sz="2800" dirty="0" smtClean="0"/>
          </a:p>
          <a:p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1666081"/>
            <a:ext cx="5040560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2060"/>
                </a:solidFill>
              </a:rPr>
              <a:t>Продовжіть</a:t>
            </a:r>
            <a:r>
              <a:rPr lang="uk-UA" sz="2400" b="1" dirty="0" smtClean="0">
                <a:solidFill>
                  <a:srgbClr val="002060"/>
                </a:solidFill>
              </a:rPr>
              <a:t> твердження: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2708920"/>
            <a:ext cx="5040560" cy="30963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B0F0"/>
                </a:solidFill>
              </a:rPr>
              <a:t>«Без їжі людина може існувати 5 тижнів, без води – 5 днів, без повітря- …»</a:t>
            </a:r>
            <a:endParaRPr lang="ru-RU" sz="2400" b="1" dirty="0">
              <a:solidFill>
                <a:srgbClr val="00B0F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6 балів</a:t>
            </a:r>
            <a:endParaRPr lang="ru-RU" sz="4400" b="1" dirty="0"/>
          </a:p>
        </p:txBody>
      </p:sp>
      <p:sp>
        <p:nvSpPr>
          <p:cNvPr id="14" name="Пятиугольник 13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4077072"/>
            <a:ext cx="345638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00B0F0"/>
                </a:solidFill>
              </a:rPr>
              <a:t>5 хвилин</a:t>
            </a:r>
            <a:endParaRPr lang="ru-RU" sz="3000" b="1" dirty="0">
              <a:solidFill>
                <a:srgbClr val="00B0F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Яке значення має повітря, кисень для життя людини, рослин і всіх живих  організмів? Скільки здорова людина, мозок людини може прожити без повітря,  кисню? Який зафіксований рекорд затримки дихання людини під водою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00B0F0"/>
                </a:solidFill>
              </a:rPr>
              <a:t>Температура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1 бал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6280"/>
          </a:xfrm>
        </p:spPr>
        <p:txBody>
          <a:bodyPr>
            <a:norm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к </a:t>
            </a:r>
            <a:r>
              <a:rPr lang="uk-UA" sz="3600" dirty="0"/>
              <a:t>нагрівається повітря?</a:t>
            </a:r>
            <a:endParaRPr lang="ru-RU" sz="4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2802622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</a:t>
            </a:r>
            <a:r>
              <a:rPr lang="ru-RU" sz="2400" b="1" dirty="0" err="1" smtClean="0">
                <a:solidFill>
                  <a:srgbClr val="002060"/>
                </a:solidFill>
              </a:rPr>
              <a:t>онця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20" y="3969182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2)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земної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поверхні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5720" y="5143512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3)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</a:rPr>
              <a:t> води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521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>
                <a:solidFill>
                  <a:srgbClr val="00B0F0"/>
                </a:solidFill>
              </a:rPr>
              <a:t>1 бал</a:t>
            </a:r>
            <a:endParaRPr lang="ru-RU" sz="4400" b="1" dirty="0"/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5301208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2)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земної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поверхні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Як нагрівається атмосферне повітря - Географія. 6 клас. Гільбер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85" y="1916832"/>
            <a:ext cx="511256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Температура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2 </a:t>
            </a:r>
            <a:r>
              <a:rPr lang="uk-UA" sz="4400" b="1" dirty="0" err="1" smtClean="0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628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</a:rPr>
              <a:t>змінюється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температура </a:t>
            </a:r>
            <a:r>
              <a:rPr lang="ru-RU" sz="2800" b="1" dirty="0" err="1" smtClean="0">
                <a:solidFill>
                  <a:schemeClr val="bg1"/>
                </a:solidFill>
              </a:rPr>
              <a:t>повітря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 </a:t>
            </a:r>
            <a:r>
              <a:rPr lang="ru-RU" sz="2800" b="1" dirty="0" err="1" smtClean="0">
                <a:solidFill>
                  <a:schemeClr val="bg1"/>
                </a:solidFill>
              </a:rPr>
              <a:t>висотою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2571744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Збільшується</a:t>
            </a:r>
            <a:r>
              <a:rPr lang="ru-RU" sz="2400" b="1" dirty="0" smtClean="0">
                <a:solidFill>
                  <a:srgbClr val="002060"/>
                </a:solidFill>
              </a:rPr>
              <a:t> на 1 км на 6°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20" y="3500438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2) </a:t>
            </a:r>
            <a:r>
              <a:rPr lang="ru-RU" sz="2400" b="1" dirty="0" err="1" smtClean="0">
                <a:solidFill>
                  <a:srgbClr val="002060"/>
                </a:solidFill>
              </a:rPr>
              <a:t>Зменшується</a:t>
            </a:r>
            <a:r>
              <a:rPr lang="ru-RU" sz="2400" b="1" dirty="0" smtClean="0">
                <a:solidFill>
                  <a:srgbClr val="002060"/>
                </a:solidFill>
              </a:rPr>
              <a:t> на 1 км на 6°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5720" y="4429132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3) </a:t>
            </a:r>
            <a:r>
              <a:rPr lang="ru-RU" sz="2400" b="1" dirty="0" err="1" smtClean="0">
                <a:solidFill>
                  <a:srgbClr val="002060"/>
                </a:solidFill>
              </a:rPr>
              <a:t>Збільшується</a:t>
            </a:r>
            <a:r>
              <a:rPr lang="ru-RU" sz="2400" b="1" dirty="0" smtClean="0">
                <a:solidFill>
                  <a:srgbClr val="002060"/>
                </a:solidFill>
              </a:rPr>
              <a:t> на 100 м на 10°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5720" y="5357826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4) </a:t>
            </a:r>
            <a:r>
              <a:rPr lang="ru-RU" sz="2400" b="1" dirty="0" smtClean="0">
                <a:solidFill>
                  <a:srgbClr val="002060"/>
                </a:solidFill>
              </a:rPr>
              <a:t>Не </a:t>
            </a:r>
            <a:r>
              <a:rPr lang="ru-RU" sz="2400" b="1" dirty="0" err="1" smtClean="0">
                <a:solidFill>
                  <a:srgbClr val="002060"/>
                </a:solidFill>
              </a:rPr>
              <a:t>змінюється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47" y="2712007"/>
            <a:ext cx="404812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>
                <a:solidFill>
                  <a:srgbClr val="00B0F0"/>
                </a:solidFill>
              </a:rPr>
              <a:t>2 </a:t>
            </a:r>
            <a:r>
              <a:rPr lang="uk-UA" sz="4400" b="1" dirty="0" err="1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10" name="Пятиугольник 9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720" y="3500438"/>
            <a:ext cx="400052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2) </a:t>
            </a:r>
            <a:r>
              <a:rPr lang="ru-RU" sz="2400" b="1" dirty="0" err="1" smtClean="0">
                <a:solidFill>
                  <a:srgbClr val="002060"/>
                </a:solidFill>
              </a:rPr>
              <a:t>Зменшується</a:t>
            </a:r>
            <a:r>
              <a:rPr lang="ru-RU" sz="2400" b="1" dirty="0" smtClean="0">
                <a:solidFill>
                  <a:srgbClr val="002060"/>
                </a:solidFill>
              </a:rPr>
              <a:t> на 1 км на 6°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Тест: Добовий хід температури повітря | MERK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272011" cy="41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00B0F0"/>
                </a:solidFill>
              </a:rPr>
              <a:t>Температура</a:t>
            </a:r>
            <a:br>
              <a:rPr lang="uk-UA" sz="5300" b="1" dirty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3 </a:t>
            </a:r>
            <a:r>
              <a:rPr lang="uk-UA" sz="4400" b="1" dirty="0" err="1" smtClean="0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628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Різниця </a:t>
            </a:r>
            <a:r>
              <a:rPr lang="uk-UA" sz="2800" b="1" dirty="0">
                <a:solidFill>
                  <a:schemeClr val="bg1"/>
                </a:solidFill>
              </a:rPr>
              <a:t>між сумарною радіацією і </a:t>
            </a:r>
            <a:r>
              <a:rPr lang="uk-UA" sz="2800" b="1" dirty="0" smtClean="0">
                <a:solidFill>
                  <a:schemeClr val="bg1"/>
                </a:solidFill>
              </a:rPr>
              <a:t>відбитою утворює…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8955" y="260028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Пряму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радіацію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219723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2)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Розсіяну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радіацію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76056" y="260028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3)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Відбиту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радіацію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48064" y="4324640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4) </a:t>
            </a:r>
            <a:r>
              <a:rPr lang="ru-RU" sz="2400" b="1" dirty="0" err="1" smtClean="0">
                <a:solidFill>
                  <a:srgbClr val="002060"/>
                </a:solidFill>
              </a:rPr>
              <a:t>Радіаційниий</a:t>
            </a:r>
            <a:r>
              <a:rPr lang="ru-RU" sz="2400" b="1" dirty="0" smtClean="0">
                <a:solidFill>
                  <a:srgbClr val="002060"/>
                </a:solidFill>
              </a:rPr>
              <a:t> баланс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5361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/>
              <a:t>КАТЕГОРІЇ</a:t>
            </a:r>
            <a:endParaRPr lang="ru-RU" sz="4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994498"/>
              </p:ext>
            </p:extLst>
          </p:nvPr>
        </p:nvGraphicFramePr>
        <p:xfrm>
          <a:off x="357158" y="785794"/>
          <a:ext cx="8429686" cy="43891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baseline="0" dirty="0" smtClean="0"/>
                        <a:t>Будова атмосфери</a:t>
                      </a:r>
                      <a:endParaRPr lang="uk-UA" sz="2800" b="1" baseline="0" dirty="0" smtClean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2" action="ppaction://hlinksldjump"/>
                        </a:rPr>
                        <a:t>1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3" action="ppaction://hlinksldjump"/>
                        </a:rPr>
                        <a:t>2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4" action="ppaction://hlinksldjump"/>
                        </a:rPr>
                        <a:t>3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4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6" action="ppaction://hlinksldjump"/>
                        </a:rPr>
                        <a:t>5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u="sng" dirty="0" smtClean="0">
                          <a:solidFill>
                            <a:srgbClr val="FF0000"/>
                          </a:solidFill>
                          <a:hlinkClick r:id="rId7" action="ppaction://hlinksldjump"/>
                        </a:rPr>
                        <a:t>6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dirty="0" smtClean="0"/>
                        <a:t>Температура </a:t>
                      </a:r>
                      <a:endParaRPr lang="ru-RU" sz="2800" b="1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8" action="ppaction://hlinksldjump"/>
                        </a:rPr>
                        <a:t>1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9" action="ppaction://hlinksldjump"/>
                        </a:rPr>
                        <a:t>2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0" action="ppaction://hlinksldjump"/>
                        </a:rPr>
                        <a:t>3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1" action="ppaction://hlinksldjump"/>
                        </a:rPr>
                        <a:t>4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2" action="ppaction://hlinksldjump"/>
                        </a:rPr>
                        <a:t>5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3" action="ppaction://hlinksldjump"/>
                        </a:rPr>
                        <a:t>6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dirty="0" smtClean="0"/>
                        <a:t>Атмосферний тиск</a:t>
                      </a:r>
                      <a:endParaRPr lang="uk-UA" sz="2800" b="1" dirty="0" smtClean="0"/>
                    </a:p>
                    <a:p>
                      <a:pPr algn="l"/>
                      <a:endParaRPr lang="ru-RU" sz="2800" b="1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4" action="ppaction://hlinksldjump"/>
                        </a:rPr>
                        <a:t>1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5" action="ppaction://hlinksldjump"/>
                        </a:rPr>
                        <a:t>2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6" action="ppaction://hlinksldjump"/>
                        </a:rPr>
                        <a:t>3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7" action="ppaction://hlinksldjump"/>
                        </a:rPr>
                        <a:t>4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8" action="ppaction://hlinksldjump"/>
                        </a:rPr>
                        <a:t>5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19" action="ppaction://hlinksldjump"/>
                        </a:rPr>
                        <a:t>6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dirty="0" smtClean="0"/>
                        <a:t>Вітер. Повітряні маси</a:t>
                      </a:r>
                      <a:endParaRPr lang="uk-UA" sz="2800" b="1" dirty="0" smtClean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0" action="ppaction://hlinksldjump"/>
                        </a:rPr>
                        <a:t>1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1" action="ppaction://hlinksldjump"/>
                        </a:rPr>
                        <a:t>2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2" action="ppaction://hlinksldjump"/>
                        </a:rPr>
                        <a:t>3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3" action="ppaction://hlinksldjump"/>
                        </a:rPr>
                        <a:t>4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4" action="ppaction://hlinksldjump"/>
                        </a:rPr>
                        <a:t>5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5" action="ppaction://hlinksldjump"/>
                        </a:rPr>
                        <a:t>6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dirty="0" smtClean="0"/>
                        <a:t>Погода</a:t>
                      </a:r>
                      <a:endParaRPr lang="uk-UA" sz="2800" b="1" dirty="0" smtClean="0"/>
                    </a:p>
                    <a:p>
                      <a:pPr algn="l"/>
                      <a:endParaRPr lang="ru-RU" sz="2800" b="1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6" action="ppaction://hlinksldjump"/>
                        </a:rPr>
                        <a:t>1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7" action="ppaction://hlinksldjump"/>
                        </a:rPr>
                        <a:t>2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8" action="ppaction://hlinksldjump"/>
                        </a:rPr>
                        <a:t>3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29" action="ppaction://hlinksldjump"/>
                        </a:rPr>
                        <a:t>4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0" action="ppaction://hlinksldjump"/>
                        </a:rPr>
                        <a:t>5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1" action="ppaction://hlinksldjump"/>
                        </a:rPr>
                        <a:t>6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800" b="1" dirty="0" smtClean="0"/>
                        <a:t>Клімат</a:t>
                      </a:r>
                      <a:endParaRPr lang="uk-UA" sz="2800" b="1" dirty="0" smtClean="0"/>
                    </a:p>
                    <a:p>
                      <a:pPr algn="l"/>
                      <a:endParaRPr lang="ru-RU" sz="2800" b="1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2" action="ppaction://hlinksldjump"/>
                        </a:rPr>
                        <a:t>1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3" action="ppaction://hlinksldjump"/>
                        </a:rPr>
                        <a:t>2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4" action="ppaction://hlinksldjump"/>
                        </a:rPr>
                        <a:t>3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5" action="ppaction://hlinksldjump"/>
                        </a:rPr>
                        <a:t>4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6" action="ppaction://hlinksldjump"/>
                        </a:rPr>
                        <a:t>5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hlinkClick r:id="rId37" action="ppaction://hlinksldjump"/>
                        </a:rPr>
                        <a:t>6</a:t>
                      </a:r>
                      <a:endParaRPr lang="ru-RU" sz="2800" b="1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ятиугольник 6">
            <a:hlinkClick r:id="rId38" action="ppaction://hlinksldjump"/>
          </p:cNvPr>
          <p:cNvSpPr/>
          <p:nvPr/>
        </p:nvSpPr>
        <p:spPr>
          <a:xfrm>
            <a:off x="7072330" y="6500834"/>
            <a:ext cx="1928826" cy="214314"/>
          </a:xfrm>
          <a:prstGeom prst="homePlate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КІНЕЦЬ ГРИ</a:t>
            </a:r>
            <a:endParaRPr lang="ru-RU" sz="16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>
                <a:solidFill>
                  <a:srgbClr val="00B0F0"/>
                </a:solidFill>
              </a:rPr>
              <a:t>3 </a:t>
            </a:r>
            <a:r>
              <a:rPr lang="uk-UA" sz="4400" b="1" dirty="0" err="1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10" name="Пятиугольник 9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472514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4) </a:t>
            </a:r>
            <a:r>
              <a:rPr lang="ru-RU" sz="2400" b="1" dirty="0" err="1" smtClean="0">
                <a:solidFill>
                  <a:schemeClr val="bg1"/>
                </a:solidFill>
              </a:rPr>
              <a:t>Радіаційниий</a:t>
            </a:r>
            <a:r>
              <a:rPr lang="ru-RU" sz="2400" b="1" dirty="0" smtClean="0">
                <a:solidFill>
                  <a:schemeClr val="bg1"/>
                </a:solidFill>
              </a:rPr>
              <a:t> баланс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9218" name="Picture 2" descr="Географічні задачі. Радіаційний баланс. Пояснення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Температура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4 </a:t>
            </a:r>
            <a:r>
              <a:rPr lang="uk-UA" sz="4400" b="1" dirty="0" err="1" smtClean="0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628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Які</a:t>
            </a:r>
            <a:r>
              <a:rPr lang="ru-RU" sz="3200" dirty="0" smtClean="0">
                <a:solidFill>
                  <a:schemeClr val="bg1"/>
                </a:solidFill>
              </a:rPr>
              <a:t> з </a:t>
            </a:r>
            <a:r>
              <a:rPr lang="ru-RU" sz="3200" dirty="0" err="1" smtClean="0">
                <a:solidFill>
                  <a:schemeClr val="bg1"/>
                </a:solidFill>
              </a:rPr>
              <a:t>тверджень</a:t>
            </a:r>
            <a:r>
              <a:rPr lang="ru-RU" sz="3200" dirty="0" smtClean="0">
                <a:solidFill>
                  <a:schemeClr val="bg1"/>
                </a:solidFill>
              </a:rPr>
              <a:t> є </a:t>
            </a:r>
            <a:r>
              <a:rPr lang="ru-RU" sz="3200" dirty="0" err="1" smtClean="0">
                <a:solidFill>
                  <a:schemeClr val="bg1"/>
                </a:solidFill>
              </a:rPr>
              <a:t>правильними</a:t>
            </a:r>
            <a:r>
              <a:rPr lang="ru-RU" sz="3200" dirty="0" smtClean="0">
                <a:solidFill>
                  <a:schemeClr val="bg1"/>
                </a:solidFill>
              </a:rPr>
              <a:t> : «</a:t>
            </a:r>
            <a:r>
              <a:rPr lang="ru-RU" sz="3200" dirty="0" err="1" smtClean="0">
                <a:solidFill>
                  <a:schemeClr val="bg1"/>
                </a:solidFill>
              </a:rPr>
              <a:t>Річні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амплітуди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коливання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температури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повітря</a:t>
            </a:r>
            <a:r>
              <a:rPr lang="ru-RU" sz="3200" dirty="0" smtClean="0">
                <a:solidFill>
                  <a:schemeClr val="bg1"/>
                </a:solidFill>
              </a:rPr>
              <a:t>…»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1780" y="2882624"/>
            <a:ext cx="3286148" cy="978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1)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/>
              <a:t>Найм</a:t>
            </a:r>
            <a:r>
              <a:rPr lang="ru-RU" sz="2400" b="1" dirty="0" err="1" smtClean="0"/>
              <a:t>енші</a:t>
            </a:r>
            <a:r>
              <a:rPr lang="ru-RU" sz="2400" b="1" dirty="0" smtClean="0"/>
              <a:t>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екватора</a:t>
            </a:r>
            <a:r>
              <a:rPr lang="ru-RU" sz="2400" b="1" dirty="0"/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39988" y="2882624"/>
            <a:ext cx="3286148" cy="978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2) </a:t>
            </a:r>
            <a:r>
              <a:rPr lang="ru-RU" sz="2400" b="1" dirty="0" err="1"/>
              <a:t>З</a:t>
            </a:r>
            <a:r>
              <a:rPr lang="ru-RU" sz="2400" b="1" dirty="0" err="1" smtClean="0"/>
              <a:t>начно</a:t>
            </a:r>
            <a:r>
              <a:rPr lang="ru-RU" sz="2400" b="1" dirty="0" smtClean="0"/>
              <a:t> </a:t>
            </a:r>
            <a:r>
              <a:rPr lang="ru-RU" sz="2400" b="1" dirty="0" err="1"/>
              <a:t>більші</a:t>
            </a:r>
            <a:r>
              <a:rPr lang="ru-RU" sz="2400" b="1" dirty="0"/>
              <a:t> у </a:t>
            </a:r>
            <a:r>
              <a:rPr lang="ru-RU" sz="2400" b="1" dirty="0" err="1"/>
              <a:t>середніх</a:t>
            </a:r>
            <a:r>
              <a:rPr lang="ru-RU" sz="2400" b="1" dirty="0"/>
              <a:t> широтах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1780" y="4231651"/>
            <a:ext cx="3286148" cy="9975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3) </a:t>
            </a:r>
            <a:r>
              <a:rPr lang="ru-RU" sz="2400" b="1" dirty="0" err="1" smtClean="0">
                <a:solidFill>
                  <a:schemeClr val="bg1"/>
                </a:solidFill>
              </a:rPr>
              <a:t>Найменші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біля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полюсів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4876" y="4231650"/>
            <a:ext cx="3286148" cy="9975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4) </a:t>
            </a:r>
            <a:r>
              <a:rPr lang="ru-RU" sz="2400" b="1" dirty="0" smtClean="0">
                <a:solidFill>
                  <a:schemeClr val="bg1"/>
                </a:solidFill>
              </a:rPr>
              <a:t>Ч</a:t>
            </a:r>
            <a:r>
              <a:rPr lang="ru-RU" sz="2400" b="1" dirty="0" smtClean="0">
                <a:solidFill>
                  <a:schemeClr val="bg1"/>
                </a:solidFill>
              </a:rPr>
              <a:t>им </a:t>
            </a:r>
            <a:r>
              <a:rPr lang="ru-RU" sz="2400" b="1" dirty="0" err="1">
                <a:solidFill>
                  <a:schemeClr val="bg1"/>
                </a:solidFill>
              </a:rPr>
              <a:t>далі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океану, </a:t>
            </a:r>
            <a:r>
              <a:rPr lang="ru-RU" sz="2400" b="1" dirty="0" err="1">
                <a:solidFill>
                  <a:schemeClr val="bg1"/>
                </a:solidFill>
              </a:rPr>
              <a:t>тим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менша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річна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амплітуда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03524" y="5454950"/>
            <a:ext cx="4664237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) </a:t>
            </a:r>
            <a:r>
              <a:rPr lang="ru-RU" sz="2400" b="1" dirty="0" smtClean="0">
                <a:solidFill>
                  <a:schemeClr val="bg1"/>
                </a:solidFill>
              </a:rPr>
              <a:t>Ч</a:t>
            </a:r>
            <a:r>
              <a:rPr lang="ru-RU" sz="2400" b="1" dirty="0" smtClean="0">
                <a:solidFill>
                  <a:schemeClr val="bg1"/>
                </a:solidFill>
              </a:rPr>
              <a:t>им </a:t>
            </a:r>
            <a:r>
              <a:rPr lang="ru-RU" sz="2400" b="1" dirty="0" err="1">
                <a:solidFill>
                  <a:schemeClr val="bg1"/>
                </a:solidFill>
              </a:rPr>
              <a:t>далі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океану, </a:t>
            </a:r>
            <a:r>
              <a:rPr lang="ru-RU" sz="2400" b="1" dirty="0" err="1">
                <a:solidFill>
                  <a:schemeClr val="bg1"/>
                </a:solidFill>
              </a:rPr>
              <a:t>тим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вища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річна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амплітуда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>
                <a:solidFill>
                  <a:srgbClr val="00B0F0"/>
                </a:solidFill>
              </a:rPr>
              <a:t>4 </a:t>
            </a:r>
            <a:r>
              <a:rPr lang="uk-UA" sz="4400" b="1" dirty="0" err="1">
                <a:solidFill>
                  <a:srgbClr val="00B0F0"/>
                </a:solidFill>
              </a:rPr>
              <a:t>бала</a:t>
            </a:r>
            <a:endParaRPr lang="ru-RU" sz="4400" b="1" dirty="0"/>
          </a:p>
        </p:txBody>
      </p:sp>
      <p:sp>
        <p:nvSpPr>
          <p:cNvPr id="11" name="Пятиугольник 10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9641" y="1874504"/>
            <a:ext cx="3286148" cy="978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1)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/>
              <a:t>Найм</a:t>
            </a:r>
            <a:r>
              <a:rPr lang="ru-RU" sz="2400" b="1" dirty="0" err="1" smtClean="0"/>
              <a:t>енші</a:t>
            </a:r>
            <a:r>
              <a:rPr lang="ru-RU" sz="2400" b="1" dirty="0" smtClean="0"/>
              <a:t>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екватора</a:t>
            </a:r>
            <a:r>
              <a:rPr lang="ru-RU" sz="2400" b="1" dirty="0"/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2515" y="3264578"/>
            <a:ext cx="3286148" cy="978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2) </a:t>
            </a:r>
            <a:r>
              <a:rPr lang="ru-RU" sz="2400" b="1" dirty="0" err="1"/>
              <a:t>З</a:t>
            </a:r>
            <a:r>
              <a:rPr lang="ru-RU" sz="2400" b="1" dirty="0" err="1" smtClean="0"/>
              <a:t>начно</a:t>
            </a:r>
            <a:r>
              <a:rPr lang="ru-RU" sz="2400" b="1" dirty="0" smtClean="0"/>
              <a:t> </a:t>
            </a:r>
            <a:r>
              <a:rPr lang="ru-RU" sz="2400" b="1" dirty="0" err="1"/>
              <a:t>більші</a:t>
            </a:r>
            <a:r>
              <a:rPr lang="ru-RU" sz="2400" b="1" dirty="0"/>
              <a:t> у </a:t>
            </a:r>
            <a:r>
              <a:rPr lang="ru-RU" sz="2400" b="1" dirty="0" err="1"/>
              <a:t>середніх</a:t>
            </a:r>
            <a:r>
              <a:rPr lang="ru-RU" sz="2400" b="1" dirty="0"/>
              <a:t> широтах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6002" y="4654652"/>
            <a:ext cx="3282661" cy="10065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) </a:t>
            </a:r>
            <a:r>
              <a:rPr lang="ru-RU" sz="2400" b="1" dirty="0" smtClean="0">
                <a:solidFill>
                  <a:schemeClr val="bg1"/>
                </a:solidFill>
              </a:rPr>
              <a:t>Ч</a:t>
            </a:r>
            <a:r>
              <a:rPr lang="ru-RU" sz="2400" b="1" dirty="0" smtClean="0">
                <a:solidFill>
                  <a:schemeClr val="bg1"/>
                </a:solidFill>
              </a:rPr>
              <a:t>им </a:t>
            </a:r>
            <a:r>
              <a:rPr lang="ru-RU" sz="2400" b="1" dirty="0" err="1">
                <a:solidFill>
                  <a:schemeClr val="bg1"/>
                </a:solidFill>
              </a:rPr>
              <a:t>далі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океану, </a:t>
            </a:r>
            <a:r>
              <a:rPr lang="ru-RU" sz="2400" b="1" dirty="0" err="1">
                <a:solidFill>
                  <a:schemeClr val="bg1"/>
                </a:solidFill>
              </a:rPr>
              <a:t>тим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вища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річна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амплітуда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 descr="Погода.Температура повітря. | Тест з географії – «На Уро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92971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Температура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5 балів</a:t>
            </a:r>
            <a:endParaRPr lang="ru-RU" sz="4400" b="1" dirty="0">
              <a:solidFill>
                <a:srgbClr val="00B0F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У день 23 вересня:</a:t>
            </a:r>
          </a:p>
          <a:p>
            <a:endParaRPr lang="ru-RU" dirty="0" smtClean="0"/>
          </a:p>
          <a:p>
            <a:endParaRPr lang="ru-RU" i="1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0139" y="2591902"/>
            <a:ext cx="3286148" cy="1059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Сонце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стоїть</a:t>
            </a:r>
            <a:r>
              <a:rPr lang="ru-RU" sz="2400" b="1" dirty="0" smtClean="0">
                <a:solidFill>
                  <a:srgbClr val="002060"/>
                </a:solidFill>
              </a:rPr>
              <a:t> над </a:t>
            </a:r>
            <a:r>
              <a:rPr lang="ru-RU" sz="2400" b="1" dirty="0" err="1" smtClean="0">
                <a:solidFill>
                  <a:srgbClr val="002060"/>
                </a:solidFill>
              </a:rPr>
              <a:t>екватором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2607" y="4069220"/>
            <a:ext cx="3286148" cy="10879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Сонце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знаходиться</a:t>
            </a:r>
            <a:r>
              <a:rPr lang="ru-RU" sz="2400" b="1" dirty="0" smtClean="0">
                <a:solidFill>
                  <a:srgbClr val="002060"/>
                </a:solidFill>
              </a:rPr>
              <a:t> над </a:t>
            </a:r>
            <a:r>
              <a:rPr lang="ru-RU" sz="2400" b="1" dirty="0" err="1" smtClean="0">
                <a:solidFill>
                  <a:srgbClr val="002060"/>
                </a:solidFill>
              </a:rPr>
              <a:t>Південним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тропіком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94616" y="4008870"/>
            <a:ext cx="3286148" cy="1148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Сонце</a:t>
            </a:r>
            <a:r>
              <a:rPr lang="ru-RU" sz="2400" b="1" dirty="0" smtClean="0">
                <a:solidFill>
                  <a:srgbClr val="002060"/>
                </a:solidFill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</a:rPr>
              <a:t>виходить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із</a:t>
            </a:r>
            <a:r>
              <a:rPr lang="ru-RU" sz="2400" b="1" dirty="0" smtClean="0">
                <a:solidFill>
                  <a:srgbClr val="002060"/>
                </a:solidFill>
              </a:rPr>
              <a:t>-за горизонту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94616" y="2611654"/>
            <a:ext cx="3286148" cy="1033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Сонце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знаходиться</a:t>
            </a:r>
            <a:r>
              <a:rPr lang="ru-RU" sz="2400" b="1" dirty="0" smtClean="0">
                <a:solidFill>
                  <a:srgbClr val="002060"/>
                </a:solidFill>
              </a:rPr>
              <a:t> над </a:t>
            </a:r>
            <a:r>
              <a:rPr lang="ru-RU" sz="2400" b="1" dirty="0" err="1" smtClean="0">
                <a:solidFill>
                  <a:srgbClr val="002060"/>
                </a:solidFill>
              </a:rPr>
              <a:t>Північним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тропіком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>
                <a:solidFill>
                  <a:srgbClr val="00B0F0"/>
                </a:solidFill>
              </a:rPr>
              <a:t>5 балів</a:t>
            </a:r>
            <a:endParaRPr lang="ru-RU" sz="4400" b="1" dirty="0">
              <a:solidFill>
                <a:srgbClr val="00B0F0"/>
              </a:solidFill>
            </a:endParaRP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3284984"/>
            <a:ext cx="3286148" cy="1059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Сонце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стоїть</a:t>
            </a:r>
            <a:r>
              <a:rPr lang="ru-RU" sz="2400" b="1" dirty="0" smtClean="0">
                <a:solidFill>
                  <a:srgbClr val="002060"/>
                </a:solidFill>
              </a:rPr>
              <a:t> над </a:t>
            </a:r>
            <a:r>
              <a:rPr lang="ru-RU" sz="2400" b="1" dirty="0" err="1" smtClean="0">
                <a:solidFill>
                  <a:srgbClr val="002060"/>
                </a:solidFill>
              </a:rPr>
              <a:t>екватором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22 вересня: день осіннього рівнодення і народний календар – Кіцмань.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75" y="3651793"/>
            <a:ext cx="3810000" cy="258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День осіннього рівнодення (23 Вересня 2022 р., П'ятниця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75" y="1412776"/>
            <a:ext cx="3827649" cy="211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Температура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4400" b="1" dirty="0" smtClean="0">
                <a:solidFill>
                  <a:srgbClr val="00B0F0"/>
                </a:solidFill>
              </a:rPr>
              <a:t>6 балів</a:t>
            </a:r>
            <a:endParaRPr lang="ru-RU" sz="4400" b="1" dirty="0">
              <a:solidFill>
                <a:srgbClr val="00B0F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  </a:t>
            </a:r>
            <a:r>
              <a:rPr lang="ru-RU" sz="2800" b="1" dirty="0">
                <a:solidFill>
                  <a:schemeClr val="bg1"/>
                </a:solidFill>
              </a:rPr>
              <a:t>Температура </a:t>
            </a:r>
            <a:r>
              <a:rPr lang="ru-RU" sz="2800" b="1" dirty="0" err="1">
                <a:solidFill>
                  <a:schemeClr val="bg1"/>
                </a:solidFill>
              </a:rPr>
              <a:t>повітря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біля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земної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поверхні</a:t>
            </a:r>
            <a:r>
              <a:rPr lang="ru-RU" sz="2800" b="1" dirty="0">
                <a:solidFill>
                  <a:schemeClr val="bg1"/>
                </a:solidFill>
              </a:rPr>
              <a:t> становить +29 °С. Яка температура за бортом </a:t>
            </a:r>
            <a:r>
              <a:rPr lang="ru-RU" sz="2800" b="1" dirty="0" err="1">
                <a:solidFill>
                  <a:schemeClr val="bg1"/>
                </a:solidFill>
              </a:rPr>
              <a:t>літака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летить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висоті</a:t>
            </a:r>
            <a:r>
              <a:rPr lang="ru-RU" sz="2800" b="1" dirty="0">
                <a:solidFill>
                  <a:schemeClr val="bg1"/>
                </a:solidFill>
              </a:rPr>
              <a:t> 8 км?</a:t>
            </a:r>
            <a:endParaRPr lang="ru-RU" sz="2800" b="1" i="1" dirty="0" smtClean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0136" y="3198089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>
                <a:solidFill>
                  <a:srgbClr val="002060"/>
                </a:solidFill>
              </a:rPr>
              <a:t>+29 °С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0136" y="455044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>
                <a:solidFill>
                  <a:srgbClr val="002060"/>
                </a:solidFill>
              </a:rPr>
              <a:t>) -45 °С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08453" y="458365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>
                <a:solidFill>
                  <a:srgbClr val="002060"/>
                </a:solidFill>
              </a:rPr>
              <a:t>) -19 °С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32040" y="321469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>
                <a:solidFill>
                  <a:srgbClr val="002060"/>
                </a:solidFill>
              </a:rPr>
              <a:t>) +77 °С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32" y="188640"/>
            <a:ext cx="8229600" cy="2160240"/>
          </a:xfrm>
        </p:spPr>
        <p:txBody>
          <a:bodyPr>
            <a:normAutofit/>
          </a:bodyPr>
          <a:lstStyle/>
          <a:p>
            <a:pPr algn="ctr"/>
            <a:r>
              <a:rPr lang="uk-UA" sz="5300" b="1" dirty="0" smtClean="0">
                <a:solidFill>
                  <a:srgbClr val="00B0F0"/>
                </a:solidFill>
              </a:rPr>
              <a:t>ВІДПОВІДЬ</a:t>
            </a:r>
            <a:br>
              <a:rPr lang="uk-UA" sz="5300" b="1" dirty="0" smtClean="0">
                <a:solidFill>
                  <a:srgbClr val="00B0F0"/>
                </a:solidFill>
              </a:rPr>
            </a:br>
            <a:r>
              <a:rPr lang="uk-UA" sz="5400" b="1" dirty="0">
                <a:solidFill>
                  <a:srgbClr val="00B0F0"/>
                </a:solidFill>
              </a:rPr>
              <a:t>6 балів</a:t>
            </a:r>
            <a:r>
              <a:rPr lang="uk-UA" sz="5300" b="1" dirty="0" smtClean="0">
                <a:solidFill>
                  <a:srgbClr val="00B0F0"/>
                </a:solidFill>
              </a:rPr>
              <a:t/>
            </a:r>
            <a:br>
              <a:rPr lang="uk-UA" sz="5300" b="1" dirty="0" smtClean="0">
                <a:solidFill>
                  <a:srgbClr val="00B0F0"/>
                </a:solidFill>
              </a:rPr>
            </a:br>
            <a:endParaRPr lang="ru-RU" sz="3100" b="1" dirty="0">
              <a:solidFill>
                <a:srgbClr val="00B0F0"/>
              </a:solidFill>
            </a:endParaRP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12290" name="Picture 2" descr="Скільки років аерофлоту, яким літають українц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61" y="1916832"/>
            <a:ext cx="5591671" cy="31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5353030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>
                <a:solidFill>
                  <a:srgbClr val="002060"/>
                </a:solidFill>
              </a:rPr>
              <a:t>) -19 °С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тиск</a:t>
            </a:r>
            <a:br>
              <a:rPr lang="uk-UA" sz="5300" b="1" dirty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1 </a:t>
            </a:r>
            <a:r>
              <a:rPr lang="uk-UA" sz="4400" b="1" dirty="0" smtClean="0">
                <a:solidFill>
                  <a:srgbClr val="FFFF00"/>
                </a:solidFill>
              </a:rPr>
              <a:t>бал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3568713"/>
          </a:xfrm>
        </p:spPr>
        <p:txBody>
          <a:bodyPr>
            <a:normAutofit/>
          </a:bodyPr>
          <a:lstStyle/>
          <a:p>
            <a:r>
              <a:rPr lang="uk-UA" sz="2800" dirty="0"/>
              <a:t>Прилад для вимірювання </a:t>
            </a:r>
            <a:r>
              <a:rPr lang="uk-UA" sz="2800" dirty="0" smtClean="0"/>
              <a:t>атмосферного тиску - …</a:t>
            </a:r>
          </a:p>
          <a:p>
            <a:endParaRPr lang="uk-UA" sz="28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0671" y="259008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smtClean="0">
                <a:solidFill>
                  <a:srgbClr val="002060"/>
                </a:solidFill>
              </a:rPr>
              <a:t>Флюгер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0671" y="401580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Барометр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74203" y="402417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Гігрометр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48064" y="2643198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Термометр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1 бал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3568713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800" dirty="0" smtClean="0"/>
          </a:p>
          <a:p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pPr marL="0" indent="0">
              <a:buNone/>
            </a:pPr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pPr>
              <a:buNone/>
            </a:pPr>
            <a:endParaRPr lang="ru-RU" sz="2800" dirty="0"/>
          </a:p>
        </p:txBody>
      </p:sp>
      <p:sp>
        <p:nvSpPr>
          <p:cNvPr id="6" name="Пятиугольник 5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3" name="AutoShape 2" descr="Для чого в смартфони встановлюють датчик барометра - GSMin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05" y="2276872"/>
            <a:ext cx="4351412" cy="310239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11560" y="4661370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Барометр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тиск</a:t>
            </a:r>
            <a:br>
              <a:rPr lang="uk-UA" sz="5300" b="1" dirty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2 </a:t>
            </a:r>
            <a:r>
              <a:rPr lang="uk-UA" sz="4400" b="1" dirty="0" err="1" smtClean="0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3568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err="1"/>
              <a:t>Чому</a:t>
            </a:r>
            <a:r>
              <a:rPr lang="ru-RU" sz="3200" dirty="0"/>
              <a:t> </a:t>
            </a:r>
            <a:r>
              <a:rPr lang="ru-RU" sz="3200" dirty="0" err="1"/>
              <a:t>дорівнює</a:t>
            </a:r>
            <a:r>
              <a:rPr lang="ru-RU" sz="3200" dirty="0"/>
              <a:t> </a:t>
            </a:r>
            <a:r>
              <a:rPr lang="ru-RU" sz="3200" dirty="0" err="1"/>
              <a:t>нормальний</a:t>
            </a:r>
            <a:r>
              <a:rPr lang="ru-RU" sz="3200" dirty="0"/>
              <a:t> </a:t>
            </a:r>
            <a:r>
              <a:rPr lang="ru-RU" sz="3200" dirty="0" err="1"/>
              <a:t>атмосферний</a:t>
            </a:r>
            <a:r>
              <a:rPr lang="ru-RU" sz="3200" dirty="0"/>
              <a:t> </a:t>
            </a:r>
            <a:r>
              <a:rPr lang="ru-RU" sz="3200" dirty="0" err="1"/>
              <a:t>тиск</a:t>
            </a:r>
            <a:r>
              <a:rPr lang="ru-RU" sz="3200" dirty="0"/>
              <a:t> на </a:t>
            </a:r>
            <a:r>
              <a:rPr lang="ru-RU" sz="3200" dirty="0" err="1"/>
              <a:t>рівні</a:t>
            </a:r>
            <a:r>
              <a:rPr lang="ru-RU" sz="3200" dirty="0"/>
              <a:t> моря?</a:t>
            </a:r>
            <a:endParaRPr lang="uk-UA" sz="40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5734" y="2749572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smtClean="0">
                <a:solidFill>
                  <a:srgbClr val="002060"/>
                </a:solidFill>
              </a:rPr>
              <a:t>66</a:t>
            </a:r>
            <a:r>
              <a:rPr lang="ru-RU" sz="2400" b="1" dirty="0" smtClean="0">
                <a:solidFill>
                  <a:srgbClr val="002060"/>
                </a:solidFill>
              </a:rPr>
              <a:t>0 </a:t>
            </a:r>
            <a:r>
              <a:rPr lang="ru-RU" sz="2400" b="1" dirty="0">
                <a:solidFill>
                  <a:srgbClr val="002060"/>
                </a:solidFill>
              </a:rPr>
              <a:t>мм.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5734" y="436510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730 </a:t>
            </a:r>
            <a:r>
              <a:rPr lang="ru-RU" sz="2400" b="1" dirty="0">
                <a:solidFill>
                  <a:srgbClr val="002060"/>
                </a:solidFill>
              </a:rPr>
              <a:t>мм. рт. ст.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2665" y="436510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>
                <a:solidFill>
                  <a:srgbClr val="002060"/>
                </a:solidFill>
              </a:rPr>
              <a:t>760 мм.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2665" y="274248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700 </a:t>
            </a:r>
            <a:r>
              <a:rPr lang="ru-RU" sz="2400" b="1" dirty="0">
                <a:solidFill>
                  <a:srgbClr val="002060"/>
                </a:solidFill>
              </a:rPr>
              <a:t>мм.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50689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Будова </a:t>
            </a:r>
            <a:r>
              <a:rPr lang="uk-UA" sz="5300" b="1" dirty="0" smtClean="0"/>
              <a:t>атмосфери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4400" b="1" dirty="0" smtClean="0"/>
              <a:t>1 бал</a:t>
            </a:r>
            <a:endParaRPr lang="ru-RU" sz="44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00034" y="1646237"/>
            <a:ext cx="8358246" cy="199707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Шар </a:t>
            </a:r>
            <a:r>
              <a:rPr lang="ru-RU" sz="2800" dirty="0" err="1" smtClean="0"/>
              <a:t>атмосфери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/>
              <a:t>прийнятою</a:t>
            </a:r>
            <a:r>
              <a:rPr lang="ru-RU" sz="2800" dirty="0"/>
              <a:t> </a:t>
            </a:r>
            <a:r>
              <a:rPr lang="ru-RU" sz="2800" dirty="0" err="1"/>
              <a:t>називати</a:t>
            </a:r>
            <a:r>
              <a:rPr lang="ru-RU" sz="2800" dirty="0"/>
              <a:t> </a:t>
            </a:r>
            <a:r>
              <a:rPr lang="ru-RU" sz="2800" dirty="0" smtClean="0"/>
              <a:t>«фабрикою»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smtClean="0"/>
              <a:t>«</a:t>
            </a:r>
            <a:r>
              <a:rPr lang="ru-RU" sz="2800" dirty="0" err="1" smtClean="0"/>
              <a:t>кухнею</a:t>
            </a:r>
            <a:r>
              <a:rPr lang="ru-RU" sz="2800" dirty="0" smtClean="0"/>
              <a:t> погоди».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552" y="2857496"/>
            <a:ext cx="292895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Тропосфера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3852" y="4425945"/>
            <a:ext cx="292895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Стратосфера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31988" y="2857496"/>
            <a:ext cx="292895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Екзосфера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92080" y="4607727"/>
            <a:ext cx="292895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Мезосфера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2 </a:t>
            </a:r>
            <a:r>
              <a:rPr lang="uk-UA" sz="4400" b="1" dirty="0" err="1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3568713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pPr>
              <a:buNone/>
            </a:pPr>
            <a:endParaRPr lang="uk-UA" sz="2800" dirty="0" smtClean="0"/>
          </a:p>
        </p:txBody>
      </p:sp>
      <p:sp>
        <p:nvSpPr>
          <p:cNvPr id="8" name="Пятиугольник 7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5036355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>
                <a:solidFill>
                  <a:srgbClr val="002060"/>
                </a:solidFill>
              </a:rPr>
              <a:t>760 мм.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Атмосферний тиск - Фізика. 7 клас. Засєкі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966924"/>
            <a:ext cx="2651794" cy="38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тиск</a:t>
            </a:r>
            <a:br>
              <a:rPr lang="uk-UA" sz="5300" b="1" dirty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3 </a:t>
            </a:r>
            <a:r>
              <a:rPr lang="uk-UA" sz="4400" b="1" dirty="0" err="1" smtClean="0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628800"/>
            <a:ext cx="8643998" cy="3784737"/>
          </a:xfrm>
        </p:spPr>
        <p:txBody>
          <a:bodyPr>
            <a:normAutofit/>
          </a:bodyPr>
          <a:lstStyle/>
          <a:p>
            <a:r>
              <a:rPr lang="ru-RU" sz="3000" dirty="0" err="1" smtClean="0"/>
              <a:t>Лінії</a:t>
            </a:r>
            <a:r>
              <a:rPr lang="ru-RU" sz="3000" dirty="0" smtClean="0"/>
              <a:t> на </a:t>
            </a:r>
            <a:r>
              <a:rPr lang="ru-RU" sz="3000" dirty="0" err="1" smtClean="0"/>
              <a:t>карті</a:t>
            </a:r>
            <a:r>
              <a:rPr lang="ru-RU" sz="3000" dirty="0" smtClean="0"/>
              <a:t>, </a:t>
            </a:r>
            <a:r>
              <a:rPr lang="ru-RU" sz="3000" dirty="0" err="1"/>
              <a:t>які</a:t>
            </a:r>
            <a:r>
              <a:rPr lang="ru-RU" sz="3000" dirty="0"/>
              <a:t> </a:t>
            </a:r>
            <a:r>
              <a:rPr lang="ru-RU" sz="3000" dirty="0" err="1"/>
              <a:t>з’єднують</a:t>
            </a:r>
            <a:r>
              <a:rPr lang="ru-RU" sz="3000" dirty="0"/>
              <a:t> точки з </a:t>
            </a:r>
            <a:r>
              <a:rPr lang="ru-RU" sz="3000" dirty="0" err="1"/>
              <a:t>однаковим</a:t>
            </a:r>
            <a:r>
              <a:rPr lang="ru-RU" sz="3000" dirty="0"/>
              <a:t> </a:t>
            </a:r>
            <a:r>
              <a:rPr lang="ru-RU" sz="3000" dirty="0" err="1"/>
              <a:t>тиском</a:t>
            </a:r>
            <a:r>
              <a:rPr lang="ru-RU" sz="3000" dirty="0"/>
              <a:t>, </a:t>
            </a:r>
            <a:r>
              <a:rPr lang="ru-RU" sz="3000" dirty="0" err="1" smtClean="0"/>
              <a:t>називаються</a:t>
            </a:r>
            <a:r>
              <a:rPr lang="ru-RU" sz="3000" dirty="0" smtClean="0"/>
              <a:t>… </a:t>
            </a:r>
          </a:p>
          <a:p>
            <a:r>
              <a:rPr lang="uk-UA" sz="3000" b="1" dirty="0" smtClean="0"/>
              <a:t>		</a:t>
            </a:r>
            <a:endParaRPr lang="ru-RU" sz="3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pic>
        <p:nvPicPr>
          <p:cNvPr id="15362" name="Picture 2" descr="Атмосферний тиск. Пояси атмосферного тиску на Землі - Атмосфера -  ГЕОГРАФІЧНА ОБОЛОНКА - Географія 6 клас - В.Ю. Пестушко - Генеза - 2006 рі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b="10227"/>
          <a:stretch/>
        </p:blipFill>
        <p:spPr bwMode="auto">
          <a:xfrm>
            <a:off x="5220072" y="2596270"/>
            <a:ext cx="2969890" cy="329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50361" y="256412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err="1" smtClean="0">
                <a:solidFill>
                  <a:srgbClr val="002060"/>
                </a:solidFill>
              </a:rPr>
              <a:t>ізотерми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7995" y="352971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ізобари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7995" y="437993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ізогіпси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5883" y="5413537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ізогієти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3 </a:t>
            </a:r>
            <a:r>
              <a:rPr lang="uk-UA" sz="4400" b="1" dirty="0" err="1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356871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000" dirty="0" smtClean="0"/>
          </a:p>
          <a:p>
            <a:endParaRPr lang="uk-UA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000" b="1" dirty="0" smtClean="0"/>
              <a:t>			 		</a:t>
            </a:r>
          </a:p>
          <a:p>
            <a:pPr marL="0" indent="0">
              <a:lnSpc>
                <a:spcPct val="150000"/>
              </a:lnSpc>
              <a:buNone/>
            </a:pPr>
            <a:endParaRPr lang="ru-RU" sz="3000" b="1" dirty="0"/>
          </a:p>
        </p:txBody>
      </p:sp>
      <p:sp>
        <p:nvSpPr>
          <p:cNvPr id="6" name="Пятиугольник 5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5219575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ізобари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Як створювалася перша синоптична кар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3873"/>
            <a:ext cx="5499447" cy="30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</a:t>
            </a:r>
            <a:r>
              <a:rPr lang="uk-UA" sz="5300" b="1" dirty="0" smtClean="0">
                <a:solidFill>
                  <a:srgbClr val="FFFF00"/>
                </a:solidFill>
              </a:rPr>
              <a:t>тиск</a:t>
            </a: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4 </a:t>
            </a:r>
            <a:r>
              <a:rPr lang="uk-UA" sz="4400" b="1" dirty="0" err="1" smtClean="0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4640283"/>
          </a:xfrm>
        </p:spPr>
        <p:txBody>
          <a:bodyPr>
            <a:normAutofit/>
          </a:bodyPr>
          <a:lstStyle/>
          <a:p>
            <a:r>
              <a:rPr lang="ru-RU" sz="2800" dirty="0" err="1"/>
              <a:t>Якими</a:t>
            </a:r>
            <a:r>
              <a:rPr lang="ru-RU" sz="2800" dirty="0"/>
              <a:t> буквами на </a:t>
            </a:r>
            <a:r>
              <a:rPr lang="ru-RU" sz="2800" dirty="0" err="1"/>
              <a:t>карті</a:t>
            </a:r>
            <a:r>
              <a:rPr lang="ru-RU" sz="2800" dirty="0"/>
              <a:t> </a:t>
            </a:r>
            <a:r>
              <a:rPr lang="ru-RU" sz="2800" dirty="0" err="1"/>
              <a:t>позначені</a:t>
            </a:r>
            <a:r>
              <a:rPr lang="ru-RU" sz="2800" dirty="0"/>
              <a:t> </a:t>
            </a:r>
            <a:r>
              <a:rPr lang="ru-RU" sz="2800" dirty="0" err="1"/>
              <a:t>пояси</a:t>
            </a:r>
            <a:r>
              <a:rPr lang="ru-RU" sz="2800" dirty="0"/>
              <a:t> </a:t>
            </a:r>
            <a:r>
              <a:rPr lang="ru-RU" sz="2800" dirty="0" err="1"/>
              <a:t>низького</a:t>
            </a:r>
            <a:r>
              <a:rPr lang="ru-RU" sz="2800" dirty="0"/>
              <a:t> атмосферного </a:t>
            </a:r>
            <a:r>
              <a:rPr lang="ru-RU" sz="2800" dirty="0" err="1"/>
              <a:t>тиску</a:t>
            </a:r>
            <a:r>
              <a:rPr lang="ru-RU" sz="2800" dirty="0" smtClean="0"/>
              <a:t>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pic>
        <p:nvPicPr>
          <p:cNvPr id="21506" name="Picture 2" descr="Подпись отсутству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047603" cy="31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00034" y="2589920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smtClean="0">
                <a:solidFill>
                  <a:srgbClr val="002060"/>
                </a:solidFill>
              </a:rPr>
              <a:t>В,Г,Д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353667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А, Б, В, Г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4500792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А,В,Д,Є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544" y="542937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Б, Г, 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4 </a:t>
            </a:r>
            <a:r>
              <a:rPr lang="uk-UA" sz="4400" b="1" dirty="0" err="1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3568713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3000" dirty="0" smtClean="0"/>
          </a:p>
          <a:p>
            <a:pPr marL="0" indent="0">
              <a:lnSpc>
                <a:spcPct val="150000"/>
              </a:lnSpc>
              <a:buNone/>
            </a:pPr>
            <a:endParaRPr lang="uk-UA" sz="3000" b="1" dirty="0" smtClean="0"/>
          </a:p>
          <a:p>
            <a:pPr marL="0" indent="0">
              <a:lnSpc>
                <a:spcPct val="150000"/>
              </a:lnSpc>
              <a:buNone/>
            </a:pPr>
            <a:endParaRPr lang="uk-UA" sz="2800" dirty="0" smtClean="0"/>
          </a:p>
          <a:p>
            <a:pPr marL="0" indent="0">
              <a:lnSpc>
                <a:spcPct val="150000"/>
              </a:lnSpc>
              <a:buNone/>
            </a:pPr>
            <a:endParaRPr lang="uk-UA" sz="2800" dirty="0"/>
          </a:p>
        </p:txBody>
      </p:sp>
      <p:sp>
        <p:nvSpPr>
          <p:cNvPr id="8" name="Пятиугольник 7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93207" y="5393545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Б, Г, 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2530" name="Picture 2" descr="Атмосферний тиск. Пояси атмосферного тиску на Землі - Атмосфера -  ГЕОГРАФІЧНА ОБОЛОНКА - Географія 6 клас - В.Ю. Пестушко - Генеза - 2006 рі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25642"/>
            <a:ext cx="32385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дпись отсутству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86054"/>
            <a:ext cx="3047603" cy="31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тиск</a:t>
            </a:r>
            <a:br>
              <a:rPr lang="uk-UA" sz="5300" b="1" dirty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5 </a:t>
            </a:r>
            <a:r>
              <a:rPr lang="uk-UA" sz="4400" b="1" dirty="0" smtClean="0">
                <a:solidFill>
                  <a:srgbClr val="FFFF00"/>
                </a:solidFill>
              </a:rPr>
              <a:t>балів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3568713"/>
          </a:xfrm>
        </p:spPr>
        <p:txBody>
          <a:bodyPr>
            <a:normAutofit/>
          </a:bodyPr>
          <a:lstStyle/>
          <a:p>
            <a:r>
              <a:rPr lang="ru-RU" sz="2800" dirty="0"/>
              <a:t>Яка </a:t>
            </a:r>
            <a:r>
              <a:rPr lang="ru-RU" sz="2800" dirty="0" err="1"/>
              <a:t>відносна</a:t>
            </a:r>
            <a:r>
              <a:rPr lang="ru-RU" sz="2800" dirty="0"/>
              <a:t> </a:t>
            </a:r>
            <a:r>
              <a:rPr lang="ru-RU" sz="2800" dirty="0" err="1"/>
              <a:t>висота</a:t>
            </a:r>
            <a:r>
              <a:rPr lang="ru-RU" sz="2800" dirty="0"/>
              <a:t> гори, </a:t>
            </a:r>
            <a:r>
              <a:rPr lang="ru-RU" sz="2800" dirty="0" err="1"/>
              <a:t>якщо</a:t>
            </a:r>
            <a:r>
              <a:rPr lang="ru-RU" sz="2800" dirty="0"/>
              <a:t> </a:t>
            </a:r>
            <a:r>
              <a:rPr lang="ru-RU" sz="2800" dirty="0" err="1"/>
              <a:t>біля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підніжжя</a:t>
            </a:r>
            <a:r>
              <a:rPr lang="ru-RU" sz="2800" dirty="0"/>
              <a:t> </a:t>
            </a:r>
            <a:r>
              <a:rPr lang="ru-RU" sz="2800" dirty="0" err="1"/>
              <a:t>атмосферний</a:t>
            </a:r>
            <a:r>
              <a:rPr lang="ru-RU" sz="2800" dirty="0"/>
              <a:t> </a:t>
            </a:r>
            <a:r>
              <a:rPr lang="ru-RU" sz="2800" dirty="0" err="1"/>
              <a:t>тиск</a:t>
            </a:r>
            <a:r>
              <a:rPr lang="ru-RU" sz="2800" dirty="0"/>
              <a:t> становить 730 мм рт. ст., а на </a:t>
            </a:r>
            <a:r>
              <a:rPr lang="ru-RU" sz="2800" dirty="0" err="1"/>
              <a:t>вершині</a:t>
            </a:r>
            <a:r>
              <a:rPr lang="ru-RU" sz="2800" dirty="0"/>
              <a:t> – 530 мм рт. ст.?</a:t>
            </a:r>
            <a:endParaRPr lang="uk-UA" sz="3000" b="1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7725" y="307358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>
                <a:solidFill>
                  <a:srgbClr val="002060"/>
                </a:solidFill>
              </a:rPr>
              <a:t>200 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136" y="4012789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2500 </a:t>
            </a:r>
            <a:r>
              <a:rPr lang="ru-RU" sz="2400" b="1" dirty="0">
                <a:solidFill>
                  <a:srgbClr val="002060"/>
                </a:solidFill>
              </a:rPr>
              <a:t>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136" y="4986353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2000 </a:t>
            </a:r>
            <a:r>
              <a:rPr lang="ru-RU" sz="2400" b="1" dirty="0">
                <a:solidFill>
                  <a:srgbClr val="002060"/>
                </a:solidFill>
              </a:rPr>
              <a:t>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8896" y="592555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4000 </a:t>
            </a:r>
            <a:r>
              <a:rPr lang="ru-RU" sz="2400" b="1" dirty="0">
                <a:solidFill>
                  <a:srgbClr val="002060"/>
                </a:solidFill>
              </a:rPr>
              <a:t>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18" y="2996952"/>
            <a:ext cx="4369768" cy="2928604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714375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5 балів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8" name="Пятиугольник 7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17410" name="Picture 2" descr="Атмосферний тиск - Географія. 6 клас. Бой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09" y="2132856"/>
            <a:ext cx="357735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87725" y="307358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>
                <a:solidFill>
                  <a:srgbClr val="002060"/>
                </a:solidFill>
              </a:rPr>
              <a:t>200 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56" y="788934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FF00"/>
                </a:solidFill>
              </a:rPr>
              <a:t>Атмосферний тиск</a:t>
            </a:r>
            <a:br>
              <a:rPr lang="uk-UA" sz="5300" b="1" dirty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6 </a:t>
            </a:r>
            <a:r>
              <a:rPr lang="uk-UA" sz="4400" b="1" dirty="0" smtClean="0">
                <a:solidFill>
                  <a:srgbClr val="FFFF00"/>
                </a:solidFill>
              </a:rPr>
              <a:t>балів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3854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 </a:t>
            </a:r>
            <a:r>
              <a:rPr lang="ru-RU" sz="2800" dirty="0" err="1"/>
              <a:t>Атмосферний</a:t>
            </a:r>
            <a:r>
              <a:rPr lang="ru-RU" sz="2800" dirty="0"/>
              <a:t> </a:t>
            </a:r>
            <a:r>
              <a:rPr lang="ru-RU" sz="2800" dirty="0" err="1"/>
              <a:t>тиск</a:t>
            </a:r>
            <a:r>
              <a:rPr lang="ru-RU" sz="2800" dirty="0"/>
              <a:t> на </a:t>
            </a:r>
            <a:r>
              <a:rPr lang="ru-RU" sz="2800" dirty="0" err="1"/>
              <a:t>рівні</a:t>
            </a:r>
            <a:r>
              <a:rPr lang="ru-RU" sz="2800" dirty="0"/>
              <a:t> моря становить 760 мм рт. ст.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тиск</a:t>
            </a:r>
            <a:r>
              <a:rPr lang="ru-RU" sz="2800" dirty="0"/>
              <a:t> за бортом </a:t>
            </a:r>
            <a:r>
              <a:rPr lang="ru-RU" sz="2800" dirty="0" err="1"/>
              <a:t>літака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летить</a:t>
            </a:r>
            <a:r>
              <a:rPr lang="ru-RU" sz="2800" dirty="0"/>
              <a:t> на </a:t>
            </a:r>
            <a:r>
              <a:rPr lang="ru-RU" sz="2800" dirty="0" err="1"/>
              <a:t>висоті</a:t>
            </a:r>
            <a:r>
              <a:rPr lang="ru-RU" sz="2800" dirty="0"/>
              <a:t> 4 км?</a:t>
            </a:r>
            <a:endParaRPr lang="uk-UA" sz="3000" b="1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pic>
        <p:nvPicPr>
          <p:cNvPr id="19458" name="Picture 2" descr="Звідки в салоні літака, що летить на висоті 10 000 метрів, береться кисень  - Antonivtour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15" y="3068960"/>
            <a:ext cx="4546203" cy="25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3444" y="2744478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>
                <a:solidFill>
                  <a:srgbClr val="002060"/>
                </a:solidFill>
              </a:rPr>
              <a:t>720 мм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3444" y="3782629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760 </a:t>
            </a:r>
            <a:r>
              <a:rPr lang="ru-RU" sz="2400" b="1" dirty="0">
                <a:solidFill>
                  <a:srgbClr val="002060"/>
                </a:solidFill>
              </a:rPr>
              <a:t>мм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8973" y="4786322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13</a:t>
            </a:r>
            <a:r>
              <a:rPr lang="ru-RU" sz="2400" b="1" dirty="0" smtClean="0">
                <a:solidFill>
                  <a:srgbClr val="002060"/>
                </a:solidFill>
              </a:rPr>
              <a:t>0 </a:t>
            </a:r>
            <a:r>
              <a:rPr lang="ru-RU" sz="2400" b="1" dirty="0">
                <a:solidFill>
                  <a:srgbClr val="002060"/>
                </a:solidFill>
              </a:rPr>
              <a:t>мм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725" y="5786454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36</a:t>
            </a:r>
            <a:r>
              <a:rPr lang="ru-RU" sz="2400" b="1" dirty="0" smtClean="0">
                <a:solidFill>
                  <a:srgbClr val="002060"/>
                </a:solidFill>
              </a:rPr>
              <a:t>0 </a:t>
            </a:r>
            <a:r>
              <a:rPr lang="ru-RU" sz="2400" b="1" dirty="0">
                <a:solidFill>
                  <a:srgbClr val="002060"/>
                </a:solidFill>
              </a:rPr>
              <a:t>мм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FF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FF00"/>
                </a:solidFill>
              </a:rPr>
            </a:br>
            <a:r>
              <a:rPr lang="uk-UA" sz="4400" b="1" dirty="0">
                <a:solidFill>
                  <a:srgbClr val="FFFF00"/>
                </a:solidFill>
              </a:rPr>
              <a:t>6 балів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214422"/>
            <a:ext cx="8643998" cy="4497407"/>
          </a:xfrm>
        </p:spPr>
        <p:txBody>
          <a:bodyPr>
            <a:normAutofit/>
          </a:bodyPr>
          <a:lstStyle/>
          <a:p>
            <a:endParaRPr lang="ru-RU" sz="3000" dirty="0" smtClean="0"/>
          </a:p>
          <a:p>
            <a:pPr>
              <a:buNone/>
            </a:pPr>
            <a:r>
              <a:rPr lang="ru-RU" sz="3000" dirty="0" smtClean="0"/>
              <a:t> </a:t>
            </a:r>
            <a:r>
              <a:rPr lang="uk-UA" sz="3000" dirty="0"/>
              <a:t> </a:t>
            </a:r>
            <a:r>
              <a:rPr lang="uk-UA" sz="3000" dirty="0" smtClean="0"/>
              <a:t>        </a:t>
            </a:r>
            <a:endParaRPr lang="uk-UA" sz="3000" b="1" dirty="0" smtClean="0"/>
          </a:p>
        </p:txBody>
      </p:sp>
      <p:sp>
        <p:nvSpPr>
          <p:cNvPr id="12" name="Пятиугольник 11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9577" y="5284795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36</a:t>
            </a:r>
            <a:r>
              <a:rPr lang="ru-RU" sz="2400" b="1" dirty="0" smtClean="0">
                <a:solidFill>
                  <a:srgbClr val="002060"/>
                </a:solidFill>
              </a:rPr>
              <a:t>0 </a:t>
            </a:r>
            <a:r>
              <a:rPr lang="ru-RU" sz="2400" b="1" dirty="0">
                <a:solidFill>
                  <a:srgbClr val="002060"/>
                </a:solidFill>
              </a:rPr>
              <a:t>мм рт. ст.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482" name="Picture 2" descr="Презентація до уроку з теми&quot; Атмосферний тиск&quot; для учнів 6 - х клас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12" y="1662927"/>
            <a:ext cx="5990568" cy="33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C000"/>
                </a:solidFill>
              </a:rPr>
              <a:t>Вітер. Повітряні </a:t>
            </a:r>
            <a:r>
              <a:rPr lang="uk-UA" sz="5300" b="1" dirty="0" smtClean="0">
                <a:solidFill>
                  <a:srgbClr val="FFC000"/>
                </a:solidFill>
              </a:rPr>
              <a:t>маси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1 бал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Що</a:t>
            </a:r>
            <a:r>
              <a:rPr lang="ru-RU" sz="2800" dirty="0"/>
              <a:t> є причиною </a:t>
            </a:r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вітру</a:t>
            </a:r>
            <a:r>
              <a:rPr lang="ru-RU" sz="2800" dirty="0"/>
              <a:t>?</a:t>
            </a:r>
          </a:p>
          <a:p>
            <a:endParaRPr lang="uk-UA" sz="28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86" y="2786058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Різниця вологості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4005064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Різниця хмарності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5786" y="5085184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Різниця атмосферного тиску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1 бал</a:t>
            </a:r>
            <a:endParaRPr lang="ru-RU" sz="4400" b="1" dirty="0"/>
          </a:p>
        </p:txBody>
      </p:sp>
      <p:graphicFrame>
        <p:nvGraphicFramePr>
          <p:cNvPr id="11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333956"/>
              </p:ext>
            </p:extLst>
          </p:nvPr>
        </p:nvGraphicFramePr>
        <p:xfrm>
          <a:off x="3357554" y="3500438"/>
          <a:ext cx="5143536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ятиугольник 12">
            <a:hlinkClick r:id="rId3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2853805"/>
            <a:ext cx="292895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>
                <a:solidFill>
                  <a:srgbClr val="002060"/>
                </a:solidFill>
              </a:rPr>
              <a:t>Тропосфера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28. Атмосфера | Загальна географія, 6 кла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1" y="2304218"/>
            <a:ext cx="3431474" cy="32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C000"/>
                </a:solidFill>
              </a:rPr>
            </a:br>
            <a:r>
              <a:rPr lang="uk-UA" sz="4400" b="1" dirty="0">
                <a:solidFill>
                  <a:srgbClr val="FFC000"/>
                </a:solidFill>
              </a:rPr>
              <a:t>1 бал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3" name="Пятиугольник 12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786" y="5085184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Різниця атмосферного тиску</a:t>
            </a:r>
            <a:endParaRPr lang="ru-RU" sz="2400" b="1" dirty="0"/>
          </a:p>
        </p:txBody>
      </p:sp>
      <p:pic>
        <p:nvPicPr>
          <p:cNvPr id="23554" name="Picture 2" descr="37. Рух повітря, закономірності переміщення повітряних мас. — Гипермаркет  знани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 bwMode="auto">
          <a:xfrm>
            <a:off x="4644008" y="1988840"/>
            <a:ext cx="41726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C000"/>
                </a:solidFill>
              </a:rPr>
              <a:t>Вітер. Повітряні </a:t>
            </a:r>
            <a:r>
              <a:rPr lang="uk-UA" sz="5300" b="1" dirty="0" smtClean="0">
                <a:solidFill>
                  <a:srgbClr val="FFC000"/>
                </a:solidFill>
              </a:rPr>
              <a:t>маси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2 </a:t>
            </a:r>
            <a:r>
              <a:rPr lang="uk-UA" sz="4400" b="1" dirty="0" err="1" smtClean="0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Що зображене на рисунку?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2958" y="4500570"/>
            <a:ext cx="3074485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Утворення вітру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0870" y="3450266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Флюгер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348" y="235743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/>
              <a:t>Роза вітрів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5609" y="5547901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Циклон</a:t>
            </a:r>
            <a:endParaRPr lang="ru-RU" sz="2400" b="1" dirty="0"/>
          </a:p>
        </p:txBody>
      </p:sp>
      <p:pic>
        <p:nvPicPr>
          <p:cNvPr id="24578" name="Picture 2" descr="Подпись отсутству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2136"/>
            <a:ext cx="3166095" cy="30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C000"/>
                </a:solidFill>
              </a:rPr>
            </a:br>
            <a:r>
              <a:rPr lang="uk-UA" sz="4400" b="1" dirty="0">
                <a:solidFill>
                  <a:srgbClr val="FFC000"/>
                </a:solidFill>
              </a:rPr>
              <a:t>2 </a:t>
            </a:r>
            <a:r>
              <a:rPr lang="uk-UA" sz="4400" b="1" dirty="0" err="1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0" name="Пятиугольник 9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235743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/>
              <a:t>Роза вітрів</a:t>
            </a:r>
            <a:endParaRPr lang="ru-RU" sz="2400" b="1" dirty="0"/>
          </a:p>
        </p:txBody>
      </p:sp>
      <p:pic>
        <p:nvPicPr>
          <p:cNvPr id="8" name="Picture 2" descr="Подпись отсутству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2136"/>
            <a:ext cx="3166095" cy="30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C000"/>
                </a:solidFill>
              </a:rPr>
              <a:t>Вітер. Повітряні </a:t>
            </a:r>
            <a:r>
              <a:rPr lang="uk-UA" sz="5300" b="1" dirty="0" smtClean="0">
                <a:solidFill>
                  <a:srgbClr val="FFC000"/>
                </a:solidFill>
              </a:rPr>
              <a:t>маси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3 </a:t>
            </a:r>
            <a:r>
              <a:rPr lang="uk-UA" sz="4400" b="1" dirty="0" err="1" smtClean="0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Найсильніші</a:t>
            </a:r>
            <a:r>
              <a:rPr lang="ru-RU" sz="2800" dirty="0"/>
              <a:t> </a:t>
            </a:r>
            <a:r>
              <a:rPr lang="ru-RU" sz="2800" dirty="0" err="1"/>
              <a:t>вітри</a:t>
            </a:r>
            <a:r>
              <a:rPr lang="ru-RU" sz="2800" dirty="0"/>
              <a:t> </a:t>
            </a:r>
            <a:r>
              <a:rPr lang="ru-RU" sz="2800" dirty="0" err="1"/>
              <a:t>біля</a:t>
            </a:r>
            <a:r>
              <a:rPr lang="ru-RU" sz="2800" dirty="0"/>
              <a:t> </a:t>
            </a:r>
            <a:r>
              <a:rPr lang="ru-RU" sz="2800" dirty="0" err="1"/>
              <a:t>земної</a:t>
            </a:r>
            <a:r>
              <a:rPr lang="ru-RU" sz="2800" dirty="0"/>
              <a:t> </a:t>
            </a:r>
            <a:r>
              <a:rPr lang="ru-RU" sz="2800" dirty="0" err="1"/>
              <a:t>поверхні</a:t>
            </a:r>
            <a:r>
              <a:rPr lang="ru-RU" sz="2800" dirty="0"/>
              <a:t> </a:t>
            </a:r>
            <a:r>
              <a:rPr lang="ru-RU" sz="2800" dirty="0" err="1"/>
              <a:t>дмуть</a:t>
            </a:r>
            <a:r>
              <a:rPr lang="ru-RU" sz="2800" dirty="0"/>
              <a:t> </a:t>
            </a:r>
            <a:r>
              <a:rPr lang="ru-RU" sz="2800" dirty="0" smtClean="0"/>
              <a:t>…</a:t>
            </a:r>
            <a:endParaRPr lang="uk-UA" sz="28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7664" y="3645024"/>
            <a:ext cx="3143272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На екваторі</a:t>
            </a:r>
            <a:endParaRPr lang="ru-RU" sz="2400" b="1" dirty="0" smtClean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52695" y="2588665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 Сахарі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5616" y="2588665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 Антарктиді</a:t>
            </a:r>
            <a:endParaRPr lang="ru-RU" sz="2400" b="1" dirty="0" smtClean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52695" y="3645024"/>
            <a:ext cx="3143272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 Гімалаях</a:t>
            </a:r>
            <a:endParaRPr lang="ru-RU" sz="2400" b="1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47664" y="4725144"/>
            <a:ext cx="3143272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5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 Тихому океані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C000"/>
                </a:solidFill>
              </a:rPr>
            </a:br>
            <a:r>
              <a:rPr lang="uk-UA" sz="4400" b="1" dirty="0">
                <a:solidFill>
                  <a:srgbClr val="FFC000"/>
                </a:solidFill>
              </a:rPr>
              <a:t>3 </a:t>
            </a:r>
            <a:r>
              <a:rPr lang="uk-UA" sz="4400" b="1" dirty="0" err="1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3" name="Пятиугольник 12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5070094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 Антарктиді</a:t>
            </a:r>
            <a:endParaRPr lang="ru-RU" sz="2400" b="1" dirty="0" smtClean="0"/>
          </a:p>
        </p:txBody>
      </p:sp>
      <p:pic>
        <p:nvPicPr>
          <p:cNvPr id="25602" name="Picture 2" descr="Где дуют самые быстрые ветры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8" y="2326896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Регіони та країни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4 </a:t>
            </a:r>
            <a:r>
              <a:rPr lang="uk-UA" sz="4400" b="1" dirty="0" err="1" smtClean="0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Знайдіть</a:t>
            </a:r>
            <a:r>
              <a:rPr lang="ru-RU" sz="2800" dirty="0"/>
              <a:t> </a:t>
            </a:r>
            <a:r>
              <a:rPr lang="ru-RU" sz="2800" dirty="0" err="1"/>
              <a:t>правильний</a:t>
            </a:r>
            <a:r>
              <a:rPr lang="ru-RU" sz="2800" dirty="0"/>
              <a:t> </a:t>
            </a:r>
            <a:r>
              <a:rPr lang="ru-RU" sz="2800" dirty="0" err="1"/>
              <a:t>напрям</a:t>
            </a:r>
            <a:r>
              <a:rPr lang="ru-RU" sz="2800" dirty="0"/>
              <a:t> </a:t>
            </a:r>
            <a:r>
              <a:rPr lang="ru-RU" sz="2800" dirty="0" err="1"/>
              <a:t>вітру</a:t>
            </a:r>
            <a:r>
              <a:rPr lang="ru-RU" sz="2800" dirty="0"/>
              <a:t> </a:t>
            </a:r>
            <a:r>
              <a:rPr lang="ru-RU" sz="2800" dirty="0" err="1"/>
              <a:t>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різниці</a:t>
            </a:r>
            <a:r>
              <a:rPr lang="ru-RU" sz="2800" dirty="0"/>
              <a:t> атмосферного </a:t>
            </a:r>
            <a:r>
              <a:rPr lang="ru-RU" sz="2800" dirty="0" err="1"/>
              <a:t>тиску</a:t>
            </a:r>
            <a:r>
              <a:rPr lang="ru-RU" sz="2800" dirty="0"/>
              <a:t>:</a:t>
            </a:r>
            <a:endParaRPr lang="uk-UA" sz="28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4791" y="4590883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r>
              <a:rPr lang="uk-UA" sz="2400" b="1" dirty="0" smtClean="0"/>
              <a:t>) </a:t>
            </a:r>
            <a:r>
              <a:rPr lang="ru-RU" sz="2400" b="1" dirty="0"/>
              <a:t>з 752 мм рт. </a:t>
            </a:r>
            <a:r>
              <a:rPr lang="ru-RU" sz="2400" b="1" dirty="0" err="1"/>
              <a:t>ст</a:t>
            </a:r>
            <a:r>
              <a:rPr lang="ru-RU" sz="2400" b="1" dirty="0"/>
              <a:t> до 744 мм рт. </a:t>
            </a:r>
            <a:r>
              <a:rPr lang="ru-RU" sz="2400" b="1" dirty="0" err="1"/>
              <a:t>ст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5786" y="2786058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ru-RU" sz="2400" b="1" dirty="0"/>
              <a:t>з 737 мм рт. </a:t>
            </a:r>
            <a:r>
              <a:rPr lang="ru-RU" sz="2400" b="1" dirty="0" err="1"/>
              <a:t>ст</a:t>
            </a:r>
            <a:r>
              <a:rPr lang="ru-RU" sz="2400" b="1" dirty="0"/>
              <a:t> до 742 мм рт. </a:t>
            </a:r>
            <a:r>
              <a:rPr lang="ru-RU" sz="2400" b="1" dirty="0" err="1"/>
              <a:t>ст</a:t>
            </a:r>
            <a:endParaRPr lang="ru-RU" sz="2400" b="1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8024" y="4583638"/>
            <a:ext cx="3143272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r>
              <a:rPr lang="uk-UA" sz="2400" b="1" dirty="0" smtClean="0"/>
              <a:t>) </a:t>
            </a:r>
            <a:r>
              <a:rPr lang="ru-RU" sz="2400" b="1" dirty="0"/>
              <a:t>з 749 мм рт. </a:t>
            </a:r>
            <a:r>
              <a:rPr lang="ru-RU" sz="2400" b="1" dirty="0" err="1"/>
              <a:t>ст</a:t>
            </a:r>
            <a:r>
              <a:rPr lang="ru-RU" sz="2400" b="1" dirty="0"/>
              <a:t> до 758 мм рт. </a:t>
            </a:r>
            <a:r>
              <a:rPr lang="ru-RU" sz="2400" b="1" dirty="0" err="1"/>
              <a:t>ст</a:t>
            </a:r>
            <a:endParaRPr lang="ru-RU" sz="2400" b="1" dirty="0" smtClean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4876" y="2786058"/>
            <a:ext cx="3143272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r>
              <a:rPr lang="uk-UA" sz="2400" b="1" dirty="0" smtClean="0"/>
              <a:t>) </a:t>
            </a:r>
            <a:r>
              <a:rPr lang="ru-RU" sz="2400" b="1" dirty="0"/>
              <a:t>з 742 мм рт. </a:t>
            </a:r>
            <a:r>
              <a:rPr lang="ru-RU" sz="2400" b="1" dirty="0" err="1"/>
              <a:t>ст</a:t>
            </a:r>
            <a:r>
              <a:rPr lang="ru-RU" sz="2400" b="1" dirty="0"/>
              <a:t> до 748 мм рт. </a:t>
            </a:r>
            <a:r>
              <a:rPr lang="ru-RU" sz="2400" b="1" dirty="0" err="1"/>
              <a:t>ст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C000"/>
                </a:solidFill>
              </a:rPr>
            </a:br>
            <a:r>
              <a:rPr lang="uk-UA" sz="4400" b="1" dirty="0">
                <a:solidFill>
                  <a:srgbClr val="FFC000"/>
                </a:solidFill>
              </a:rPr>
              <a:t>4 </a:t>
            </a:r>
            <a:r>
              <a:rPr lang="uk-UA" sz="4400" b="1" dirty="0" err="1">
                <a:solidFill>
                  <a:srgbClr val="FFC000"/>
                </a:solidFill>
              </a:rPr>
              <a:t>бала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6" name="Пятиугольник 15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4791" y="4590883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r>
              <a:rPr lang="uk-UA" sz="2400" b="1" dirty="0" smtClean="0"/>
              <a:t>) </a:t>
            </a:r>
            <a:r>
              <a:rPr lang="ru-RU" sz="2400" b="1" dirty="0"/>
              <a:t>з 752 мм рт. </a:t>
            </a:r>
            <a:r>
              <a:rPr lang="ru-RU" sz="2400" b="1" dirty="0" err="1"/>
              <a:t>ст</a:t>
            </a:r>
            <a:r>
              <a:rPr lang="ru-RU" sz="2400" b="1" dirty="0"/>
              <a:t> до 744 мм рт. </a:t>
            </a:r>
            <a:r>
              <a:rPr lang="ru-RU" sz="2400" b="1" dirty="0" err="1"/>
              <a:t>ст</a:t>
            </a:r>
            <a:endParaRPr lang="ru-RU" sz="2400" b="1" dirty="0"/>
          </a:p>
        </p:txBody>
      </p:sp>
      <p:pic>
        <p:nvPicPr>
          <p:cNvPr id="27650" name="Picture 2" descr="V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92" y="1988840"/>
            <a:ext cx="446319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C000"/>
                </a:solidFill>
              </a:rPr>
              <a:t>Вітер. Повітряні </a:t>
            </a:r>
            <a:r>
              <a:rPr lang="uk-UA" sz="5300" b="1" dirty="0" smtClean="0">
                <a:solidFill>
                  <a:srgbClr val="FFC000"/>
                </a:solidFill>
              </a:rPr>
              <a:t>маси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5 балів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Існує</a:t>
            </a:r>
            <a:r>
              <a:rPr lang="ru-RU" sz="2800" dirty="0"/>
              <a:t> </a:t>
            </a:r>
            <a:r>
              <a:rPr lang="ru-RU" sz="2800" dirty="0" err="1"/>
              <a:t>розроблена</a:t>
            </a:r>
            <a:r>
              <a:rPr lang="ru-RU" sz="2800" dirty="0"/>
              <a:t> 12-бальна шкала. Вона </a:t>
            </a:r>
            <a:r>
              <a:rPr lang="ru-RU" sz="2800" dirty="0" err="1"/>
              <a:t>дозволяє</a:t>
            </a:r>
            <a:r>
              <a:rPr lang="ru-RU" sz="2800" dirty="0"/>
              <a:t> </a:t>
            </a:r>
            <a:r>
              <a:rPr lang="ru-RU" sz="2800" dirty="0" err="1"/>
              <a:t>визначити</a:t>
            </a:r>
            <a:r>
              <a:rPr lang="ru-RU" sz="2800" dirty="0"/>
              <a:t> силу </a:t>
            </a:r>
            <a:r>
              <a:rPr lang="ru-RU" sz="2800" dirty="0" err="1"/>
              <a:t>вітру</a:t>
            </a:r>
            <a:r>
              <a:rPr lang="ru-RU" sz="2800" dirty="0"/>
              <a:t> в балах, а </a:t>
            </a:r>
            <a:r>
              <a:rPr lang="ru-RU" sz="2800" dirty="0" err="1"/>
              <a:t>потім</a:t>
            </a:r>
            <a:r>
              <a:rPr lang="ru-RU" sz="2800" dirty="0"/>
              <a:t> і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швидкість</a:t>
            </a:r>
            <a:r>
              <a:rPr lang="ru-RU" sz="2800" dirty="0"/>
              <a:t>.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називають</a:t>
            </a:r>
            <a:r>
              <a:rPr lang="ru-RU" sz="2800" dirty="0" smtClean="0"/>
              <a:t>:</a:t>
            </a:r>
          </a:p>
          <a:p>
            <a:pPr marL="0" indent="0">
              <a:buNone/>
            </a:pPr>
            <a:endParaRPr lang="ru-RU" sz="2800" dirty="0" smtClean="0"/>
          </a:p>
          <a:p>
            <a:endParaRPr lang="uk-UA" sz="28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3122628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/>
              <a:t>шкала Цельсія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64975" y="3082881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/>
              <a:t>шкала Ріхтера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17851" y="5220551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/>
              <a:t>шкала Бофорта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5256778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/>
              <a:t>шкала Фарадея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br>
              <a:rPr lang="uk-UA" sz="5300" b="1" dirty="0" smtClean="0">
                <a:solidFill>
                  <a:srgbClr val="FFC000"/>
                </a:solidFill>
              </a:rPr>
            </a:br>
            <a:r>
              <a:rPr lang="uk-UA" sz="4400" b="1" dirty="0">
                <a:solidFill>
                  <a:srgbClr val="FFC000"/>
                </a:solidFill>
              </a:rPr>
              <a:t>5 балів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2" name="Пятиугольник 11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083" y="1981549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/>
              <a:t>шкала Бофорта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08024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Шкала розроблена у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3" tooltip="1805"/>
              </a:rPr>
              <a:t>1805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році британським адміралом і гідрографом </a:t>
            </a:r>
            <a:r>
              <a:rPr lang="uk-UA" u="sng" dirty="0" err="1">
                <a:solidFill>
                  <a:srgbClr val="FAA700"/>
                </a:solidFill>
                <a:latin typeface="Arial" panose="020B0604020202020204" pitchFamily="34" charset="0"/>
                <a:hlinkClick r:id="rId4" tooltip="Френсіс Бофорт"/>
              </a:rPr>
              <a:t>Френсісом</a:t>
            </a:r>
            <a:r>
              <a:rPr lang="uk-UA" u="sng" dirty="0">
                <a:solidFill>
                  <a:srgbClr val="FAA700"/>
                </a:solidFill>
                <a:latin typeface="Arial" panose="020B0604020202020204" pitchFamily="34" charset="0"/>
                <a:hlinkClick r:id="rId4" tooltip="Френсіс Бофорт"/>
              </a:rPr>
              <a:t> Бофортом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. Від 1874 р. прийнята для використання в міжнародній синоптичній практиці. Спочатку в ній не вказувалась швидкість вітру (додана в 1926 році).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12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Подається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шкала Бофорта (для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діапазону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0 — 12 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балів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прийнята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за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Міжнародною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угодою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1946 р. </a:t>
            </a:r>
            <a:endParaRPr lang="en-US" dirty="0"/>
          </a:p>
        </p:txBody>
      </p:sp>
      <p:pic>
        <p:nvPicPr>
          <p:cNvPr id="28674" name="Picture 2" descr="Презентація. &quot;Вітер. Постійні і змінні вітри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35707"/>
          <a:stretch/>
        </p:blipFill>
        <p:spPr bwMode="auto">
          <a:xfrm>
            <a:off x="2051720" y="4368787"/>
            <a:ext cx="4627339" cy="178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714375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rgbClr val="FFC000"/>
                </a:solidFill>
              </a:rPr>
              <a:t>Вітер. Повітряні </a:t>
            </a:r>
            <a:r>
              <a:rPr lang="uk-UA" sz="5300" b="1" dirty="0" smtClean="0">
                <a:solidFill>
                  <a:srgbClr val="FFC000"/>
                </a:solidFill>
              </a:rPr>
              <a:t>маси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sz="4400" b="1" dirty="0" smtClean="0">
                <a:solidFill>
                  <a:srgbClr val="FFC000"/>
                </a:solidFill>
              </a:rPr>
              <a:t>6 балів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788" y="1772816"/>
            <a:ext cx="8601692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/>
              <a:t>«</a:t>
            </a:r>
            <a:r>
              <a:rPr lang="ru-RU" sz="2400" dirty="0" err="1"/>
              <a:t>Узимку</a:t>
            </a:r>
            <a:r>
              <a:rPr lang="ru-RU" sz="2400" dirty="0"/>
              <a:t> з приходом антициклону погода </a:t>
            </a:r>
            <a:r>
              <a:rPr lang="ru-RU" sz="2400" dirty="0" err="1"/>
              <a:t>встановлюється</a:t>
            </a:r>
            <a:r>
              <a:rPr lang="ru-RU" sz="2400" dirty="0"/>
              <a:t>…</a:t>
            </a:r>
            <a:endParaRPr lang="uk-UA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8859" y="2826401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Морозна і ясна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3871" y="4681333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Тепла і суха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3871" y="3765038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Тепла з опадами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8859" y="5623885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Дощова</a:t>
            </a:r>
            <a:endParaRPr lang="ru-RU" sz="2400" b="1" dirty="0"/>
          </a:p>
        </p:txBody>
      </p:sp>
      <p:sp>
        <p:nvSpPr>
          <p:cNvPr id="3" name="AutoShape 2" descr="Прогноз погоды 5 декабря - антициклон"/>
          <p:cNvSpPr>
            <a:spLocks noChangeAspect="1" noChangeArrowheads="1"/>
          </p:cNvSpPr>
          <p:nvPr/>
        </p:nvSpPr>
        <p:spPr bwMode="auto">
          <a:xfrm>
            <a:off x="155575" y="-144463"/>
            <a:ext cx="1716082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43" y="2826402"/>
            <a:ext cx="2694817" cy="1854932"/>
          </a:xfrm>
          <a:prstGeom prst="rect">
            <a:avLst/>
          </a:prstGeom>
        </p:spPr>
      </p:pic>
      <p:pic>
        <p:nvPicPr>
          <p:cNvPr id="31748" name="Picture 4" descr="Сезонні зміни у природі: Сезонні змін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4479468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Будова </a:t>
            </a:r>
            <a:r>
              <a:rPr lang="uk-UA" b="1" dirty="0" smtClean="0"/>
              <a:t>атмосфери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4400" b="1" dirty="0" smtClean="0"/>
              <a:t>2 </a:t>
            </a:r>
            <a:r>
              <a:rPr lang="uk-UA" sz="4400" b="1" dirty="0" err="1" smtClean="0"/>
              <a:t>бала</a:t>
            </a:r>
            <a:endParaRPr lang="ru-RU" sz="44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27286" y="1444905"/>
            <a:ext cx="8358246" cy="1282697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Який</a:t>
            </a:r>
            <a:r>
              <a:rPr lang="ru-RU" sz="2800" dirty="0" smtClean="0"/>
              <a:t> шар </a:t>
            </a:r>
            <a:r>
              <a:rPr lang="ru-RU" sz="2800" dirty="0" err="1" smtClean="0"/>
              <a:t>атмосфери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виконує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захисну</a:t>
            </a:r>
            <a:r>
              <a:rPr lang="ru-RU" sz="2800" dirty="0" smtClean="0"/>
              <a:t> </a:t>
            </a:r>
            <a:r>
              <a:rPr lang="ru-RU" sz="2800" dirty="0" err="1" smtClean="0"/>
              <a:t>функцію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через </a:t>
            </a:r>
            <a:r>
              <a:rPr lang="ru-RU" sz="2800" dirty="0" err="1" smtClean="0"/>
              <a:t>наявність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ньому</a:t>
            </a:r>
            <a:r>
              <a:rPr lang="ru-RU" sz="2800" dirty="0" smtClean="0"/>
              <a:t> шару озону,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/>
              <a:t>поглинає</a:t>
            </a:r>
            <a:r>
              <a:rPr lang="ru-RU" sz="2800" dirty="0"/>
              <a:t> </a:t>
            </a:r>
            <a:r>
              <a:rPr lang="ru-RU" sz="2800" dirty="0" err="1"/>
              <a:t>ультрафіолетові</a:t>
            </a:r>
            <a:r>
              <a:rPr lang="ru-RU" sz="2800" dirty="0"/>
              <a:t> </a:t>
            </a:r>
            <a:r>
              <a:rPr lang="ru-RU" sz="2800" dirty="0" err="1" smtClean="0"/>
              <a:t>промені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142" y="2790972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1) </a:t>
            </a:r>
            <a:r>
              <a:rPr lang="ru-RU" sz="2400" b="1" dirty="0" smtClean="0">
                <a:solidFill>
                  <a:srgbClr val="002060"/>
                </a:solidFill>
              </a:rPr>
              <a:t>Тропосфера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20" y="449829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Стратосфера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76056" y="2790972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3) </a:t>
            </a:r>
            <a:r>
              <a:rPr lang="ru-RU" sz="2400" b="1" dirty="0" smtClean="0">
                <a:solidFill>
                  <a:srgbClr val="002060"/>
                </a:solidFill>
              </a:rPr>
              <a:t>Мезосфера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48064" y="4538746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err="1" smtClean="0">
                <a:solidFill>
                  <a:srgbClr val="002060"/>
                </a:solidFill>
              </a:rPr>
              <a:t>Екзосфера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FFC000"/>
                </a:solidFill>
              </a:rPr>
              <a:t>ВІДПОВІДЬ</a:t>
            </a:r>
            <a:r>
              <a:rPr lang="uk-UA" sz="5300" b="1" smtClean="0">
                <a:solidFill>
                  <a:srgbClr val="FFC000"/>
                </a:solidFill>
              </a:rPr>
              <a:t/>
            </a:r>
            <a:br>
              <a:rPr lang="uk-UA" sz="5300" b="1" smtClean="0">
                <a:solidFill>
                  <a:srgbClr val="FFC000"/>
                </a:solidFill>
              </a:rPr>
            </a:br>
            <a:r>
              <a:rPr lang="uk-UA" sz="4400" b="1">
                <a:solidFill>
                  <a:srgbClr val="FFC000"/>
                </a:solidFill>
              </a:rPr>
              <a:t>6 балів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5" name="Пятиугольник 14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522920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Морозна і ясна</a:t>
            </a:r>
            <a:endParaRPr lang="ru-RU" sz="2400" b="1" dirty="0"/>
          </a:p>
        </p:txBody>
      </p:sp>
      <p:pic>
        <p:nvPicPr>
          <p:cNvPr id="30722" name="Picture 2" descr="Як описати погоду англійською мово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62" y="2060848"/>
            <a:ext cx="454476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chemeClr val="tx1"/>
                </a:solidFill>
              </a:rPr>
              <a:t>Погода</a:t>
            </a:r>
            <a:br>
              <a:rPr lang="uk-UA" sz="53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1 </a:t>
            </a:r>
            <a:r>
              <a:rPr lang="uk-UA" sz="4400" b="1" dirty="0" smtClean="0">
                <a:solidFill>
                  <a:schemeClr val="tx1"/>
                </a:solidFill>
              </a:rPr>
              <a:t>бал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348" y="1688650"/>
            <a:ext cx="7543801" cy="4023360"/>
          </a:xfrm>
        </p:spPr>
        <p:txBody>
          <a:bodyPr>
            <a:normAutofit/>
          </a:bodyPr>
          <a:lstStyle/>
          <a:p>
            <a:r>
              <a:rPr lang="ru-RU" sz="2800" dirty="0"/>
              <a:t>Яка наука </a:t>
            </a:r>
            <a:r>
              <a:rPr lang="ru-RU" sz="2800" dirty="0" err="1"/>
              <a:t>займається</a:t>
            </a:r>
            <a:r>
              <a:rPr lang="ru-RU" sz="2800" dirty="0"/>
              <a:t> </a:t>
            </a:r>
            <a:r>
              <a:rPr lang="ru-RU" sz="2800" dirty="0" err="1"/>
              <a:t>вивченням</a:t>
            </a:r>
            <a:r>
              <a:rPr lang="ru-RU" sz="2800" dirty="0"/>
              <a:t> погоди та </a:t>
            </a:r>
            <a:r>
              <a:rPr lang="ru-RU" sz="2800" dirty="0" err="1"/>
              <a:t>складанням</a:t>
            </a:r>
            <a:r>
              <a:rPr lang="ru-RU" sz="2800" dirty="0"/>
              <a:t> </a:t>
            </a:r>
            <a:r>
              <a:rPr lang="ru-RU" sz="2800" dirty="0" err="1"/>
              <a:t>прогнозів</a:t>
            </a:r>
            <a:r>
              <a:rPr lang="ru-RU" sz="2800" dirty="0"/>
              <a:t>?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822959" y="2638865"/>
            <a:ext cx="3209580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Синоптика </a:t>
            </a:r>
            <a:endParaRPr lang="ru-RU" sz="2400" b="1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699792" y="3864984"/>
            <a:ext cx="3209580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Метеорологія </a:t>
            </a:r>
            <a:endParaRPr lang="ru-RU" sz="2400" b="1" dirty="0"/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5520054" y="4914632"/>
            <a:ext cx="3209580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Кліматологія 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1 бал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" name="Пятиугольник 7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Прямоугольник с двумя вырезанными противолежащими углами 8"/>
          <p:cNvSpPr/>
          <p:nvPr/>
        </p:nvSpPr>
        <p:spPr>
          <a:xfrm>
            <a:off x="500034" y="4817508"/>
            <a:ext cx="3209580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Метеорологія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906451"/>
            <a:ext cx="4664918" cy="2907361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chemeClr val="tx1"/>
                </a:solidFill>
              </a:rPr>
              <a:t>Погода</a:t>
            </a:r>
            <a:br>
              <a:rPr lang="uk-UA" sz="53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2 </a:t>
            </a:r>
            <a:r>
              <a:rPr lang="uk-UA" sz="4400" b="1" dirty="0" err="1" smtClean="0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2959" y="1571628"/>
            <a:ext cx="7543801" cy="4297466"/>
          </a:xfrm>
        </p:spPr>
        <p:txBody>
          <a:bodyPr>
            <a:normAutofit/>
          </a:bodyPr>
          <a:lstStyle/>
          <a:p>
            <a:r>
              <a:rPr lang="uk-UA" sz="3200" dirty="0"/>
              <a:t>Які хмари приносять зливу?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214414" y="2357430"/>
            <a:ext cx="3071834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/>
              <a:t>купчасті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214414" y="3786190"/>
            <a:ext cx="3071834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купчасті</a:t>
            </a:r>
            <a:endParaRPr lang="ru-RU" sz="2400" b="1" dirty="0"/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786314" y="3786190"/>
            <a:ext cx="3071834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/>
              <a:t>шаруваті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4786314" y="2357430"/>
            <a:ext cx="3071834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/>
              <a:t>перисті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2 </a:t>
            </a:r>
            <a:r>
              <a:rPr lang="uk-UA" sz="4400" b="1" dirty="0" err="1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5630804" y="4869160"/>
            <a:ext cx="3071834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/>
              <a:t>купчасто - дощові</a:t>
            </a:r>
            <a:endParaRPr lang="ru-RU" sz="2400" b="1" dirty="0"/>
          </a:p>
        </p:txBody>
      </p:sp>
      <p:pic>
        <p:nvPicPr>
          <p:cNvPr id="33794" name="Picture 2" descr="Купчасті хма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49011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chemeClr val="tx1"/>
                </a:solidFill>
              </a:rPr>
              <a:t>Погода</a:t>
            </a:r>
            <a:br>
              <a:rPr lang="uk-UA" sz="53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3 </a:t>
            </a:r>
            <a:r>
              <a:rPr lang="uk-UA" sz="4400" b="1" dirty="0" err="1" smtClean="0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2959" y="1772816"/>
            <a:ext cx="7543801" cy="409627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Як називають тропічні </a:t>
            </a:r>
            <a:r>
              <a:rPr lang="uk-UA" sz="2800" dirty="0"/>
              <a:t>циклони в </a:t>
            </a:r>
            <a:r>
              <a:rPr lang="uk-UA" sz="2800" dirty="0" smtClean="0"/>
              <a:t>Азії, Австралії, Америці?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81532" y="2740382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тайфуни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401737" y="4954694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смерчі</a:t>
            </a:r>
            <a:endParaRPr lang="ru-RU" sz="2400" b="1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4774720" y="2726535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урагани</a:t>
            </a:r>
            <a:endParaRPr lang="ru-RU" sz="2400" b="1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4964909" y="4940224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err="1" smtClean="0"/>
              <a:t>вілі-вілі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3 </a:t>
            </a:r>
            <a:r>
              <a:rPr lang="uk-UA" sz="4400" b="1" dirty="0" err="1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3" name="Пятиугольник 12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4"/>
          <p:cNvSpPr/>
          <p:nvPr/>
        </p:nvSpPr>
        <p:spPr>
          <a:xfrm>
            <a:off x="281532" y="2740382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тайфуни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213285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АЗІЯ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0272" y="2132856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АВСТРАЛІЯ</a:t>
            </a:r>
            <a:endParaRPr lang="en-US" dirty="0"/>
          </a:p>
        </p:txBody>
      </p:sp>
      <p:sp>
        <p:nvSpPr>
          <p:cNvPr id="9" name="Прямоугольник с двумя вырезанными противолежащими углами 11"/>
          <p:cNvSpPr/>
          <p:nvPr/>
        </p:nvSpPr>
        <p:spPr>
          <a:xfrm>
            <a:off x="4984289" y="2740382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err="1" smtClean="0"/>
              <a:t>вілі-вілі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43711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АМЕРИКА</a:t>
            </a:r>
            <a:endParaRPr lang="en-US" dirty="0"/>
          </a:p>
        </p:txBody>
      </p:sp>
      <p:sp>
        <p:nvSpPr>
          <p:cNvPr id="11" name="Прямоугольник с двумя вырезанными противолежащими углами 8"/>
          <p:cNvSpPr/>
          <p:nvPr/>
        </p:nvSpPr>
        <p:spPr>
          <a:xfrm>
            <a:off x="281532" y="5085184"/>
            <a:ext cx="4071966" cy="914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урагани</a:t>
            </a:r>
            <a:endParaRPr lang="ru-RU" sz="2400" b="1" dirty="0"/>
          </a:p>
        </p:txBody>
      </p:sp>
      <p:pic>
        <p:nvPicPr>
          <p:cNvPr id="34818" name="Picture 2" descr="Тайфун Хайянь - Філіппіни сьогодні - В Тихому океані зародився новий  циклон, який може знову атакувати Філіппіни — Світ — tsn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89" y="4051039"/>
            <a:ext cx="3939598" cy="20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Погода</a:t>
            </a:r>
            <a:r>
              <a:rPr lang="uk-UA" b="1" dirty="0" smtClean="0">
                <a:solidFill>
                  <a:schemeClr val="tx1"/>
                </a:solidFill>
              </a:rPr>
              <a:t/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4 </a:t>
            </a:r>
            <a:r>
              <a:rPr lang="uk-UA" sz="4400" b="1" dirty="0" err="1" smtClean="0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Найбільш</a:t>
            </a:r>
            <a:r>
              <a:rPr lang="ru-RU" sz="2800" dirty="0" smtClean="0"/>
              <a:t> </a:t>
            </a:r>
            <a:r>
              <a:rPr lang="ru-RU" sz="2800" dirty="0" err="1"/>
              <a:t>дощовим</a:t>
            </a:r>
            <a:r>
              <a:rPr lang="ru-RU" sz="2800" dirty="0"/>
              <a:t> </a:t>
            </a:r>
            <a:r>
              <a:rPr lang="ru-RU" sz="2800" dirty="0" err="1"/>
              <a:t>місцем</a:t>
            </a:r>
            <a:r>
              <a:rPr lang="ru-RU" sz="2800" dirty="0"/>
              <a:t> на </a:t>
            </a:r>
            <a:r>
              <a:rPr lang="ru-RU" sz="2800" dirty="0" err="1"/>
              <a:t>планеті</a:t>
            </a:r>
            <a:r>
              <a:rPr lang="ru-RU" sz="2800" dirty="0"/>
              <a:t> </a:t>
            </a:r>
            <a:r>
              <a:rPr lang="ru-RU" sz="2800" dirty="0" err="1" smtClean="0"/>
              <a:t>вважають</a:t>
            </a:r>
            <a:r>
              <a:rPr lang="ru-RU" sz="2800" dirty="0" smtClean="0"/>
              <a:t>…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28596" y="314324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1) </a:t>
            </a:r>
            <a:r>
              <a:rPr lang="uk-UA" sz="2400" b="1" dirty="0" smtClean="0"/>
              <a:t>Філіппінські острови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451955" y="394282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Канарські острови</a:t>
            </a:r>
            <a:endParaRPr lang="ru-RU" sz="2400" b="1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4644008" y="314324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Гавайські острови</a:t>
            </a:r>
            <a:endParaRPr lang="ru-RU" sz="2400" b="1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4669997" y="394282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Великі </a:t>
            </a:r>
            <a:r>
              <a:rPr lang="uk-UA" sz="2400" b="1" dirty="0" err="1" smtClean="0"/>
              <a:t>Зондські</a:t>
            </a:r>
            <a:r>
              <a:rPr lang="uk-UA" sz="2400" b="1" dirty="0" smtClean="0"/>
              <a:t> острови</a:t>
            </a:r>
            <a:endParaRPr lang="ru-RU" sz="2400" b="1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28596" y="4696294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5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Карибські острови</a:t>
            </a:r>
            <a:endParaRPr lang="ru-RU" sz="2400" b="1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4644008" y="4696294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6</a:t>
            </a:r>
            <a:r>
              <a:rPr lang="uk-UA" sz="2400" b="1" dirty="0" smtClean="0"/>
              <a:t>) </a:t>
            </a:r>
            <a:r>
              <a:rPr lang="uk-UA" sz="2400" b="1" dirty="0" smtClean="0"/>
              <a:t>Японські острови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4 </a:t>
            </a:r>
            <a:r>
              <a:rPr lang="uk-UA" sz="4400" b="1" dirty="0" err="1">
                <a:solidFill>
                  <a:schemeClr val="tx1"/>
                </a:solidFill>
              </a:rPr>
              <a:t>бала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3" name="Пятиугольник 12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2223" y="4221088"/>
            <a:ext cx="3159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omfortaa"/>
              </a:rPr>
              <a:t>Найбільш</a:t>
            </a:r>
            <a:r>
              <a:rPr lang="ru-RU" dirty="0">
                <a:latin typeface="Comfortaa"/>
              </a:rPr>
              <a:t> </a:t>
            </a:r>
            <a:r>
              <a:rPr lang="ru-RU" dirty="0" err="1">
                <a:latin typeface="Comfortaa"/>
              </a:rPr>
              <a:t>дощовим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місцем</a:t>
            </a:r>
            <a:r>
              <a:rPr lang="ru-RU" dirty="0">
                <a:latin typeface="Comfortaa"/>
              </a:rPr>
              <a:t> на </a:t>
            </a:r>
            <a:r>
              <a:rPr lang="ru-RU" dirty="0" err="1">
                <a:latin typeface="Comfortaa"/>
              </a:rPr>
              <a:t>планеті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вважаються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Гавайські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острови</a:t>
            </a:r>
            <a:r>
              <a:rPr lang="ru-RU" dirty="0">
                <a:latin typeface="Comfortaa"/>
              </a:rPr>
              <a:t>, де 335 </a:t>
            </a:r>
            <a:r>
              <a:rPr lang="ru-RU" dirty="0" err="1">
                <a:latin typeface="Comfortaa"/>
              </a:rPr>
              <a:t>днів</a:t>
            </a:r>
            <a:r>
              <a:rPr lang="ru-RU" dirty="0">
                <a:latin typeface="Comfortaa"/>
              </a:rPr>
              <a:t> на </a:t>
            </a:r>
            <a:r>
              <a:rPr lang="ru-RU" dirty="0" err="1">
                <a:latin typeface="Comfortaa"/>
              </a:rPr>
              <a:t>рік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буває</a:t>
            </a:r>
            <a:r>
              <a:rPr lang="ru-RU" dirty="0">
                <a:latin typeface="Comfortaa"/>
              </a:rPr>
              <a:t> з </a:t>
            </a:r>
            <a:r>
              <a:rPr lang="ru-RU" dirty="0" err="1">
                <a:latin typeface="Comfortaa"/>
              </a:rPr>
              <a:t>дощем</a:t>
            </a:r>
            <a:r>
              <a:rPr lang="ru-RU" dirty="0">
                <a:latin typeface="Comfortaa"/>
              </a:rPr>
              <a:t>, </a:t>
            </a:r>
            <a:r>
              <a:rPr lang="ru-RU" dirty="0" err="1">
                <a:latin typeface="Comfortaa"/>
              </a:rPr>
              <a:t>який</a:t>
            </a:r>
            <a:r>
              <a:rPr lang="ru-RU" dirty="0">
                <a:latin typeface="Comfortaa"/>
              </a:rPr>
              <a:t> приносить 12 000 мм води.</a:t>
            </a:r>
            <a:endParaRPr lang="en-US" dirty="0"/>
          </a:p>
        </p:txBody>
      </p:sp>
      <p:sp>
        <p:nvSpPr>
          <p:cNvPr id="6" name="Прямоугольник с двумя вырезанными противолежащими углами 8"/>
          <p:cNvSpPr/>
          <p:nvPr/>
        </p:nvSpPr>
        <p:spPr>
          <a:xfrm>
            <a:off x="500034" y="1914480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Гавайські острови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85" y="2636912"/>
            <a:ext cx="5210212" cy="347347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chemeClr val="tx1"/>
                </a:solidFill>
              </a:rPr>
              <a:t>Погода</a:t>
            </a:r>
            <a:br>
              <a:rPr lang="uk-UA" sz="53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5 </a:t>
            </a:r>
            <a:r>
              <a:rPr lang="uk-UA" sz="4400" b="1" dirty="0" smtClean="0">
                <a:solidFill>
                  <a:schemeClr val="tx1"/>
                </a:solidFill>
              </a:rPr>
              <a:t>балів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Рекордно </a:t>
            </a:r>
            <a:r>
              <a:rPr lang="ru-RU" sz="3200" dirty="0" err="1" smtClean="0"/>
              <a:t>посушливим</a:t>
            </a:r>
            <a:r>
              <a:rPr lang="ru-RU" sz="3200" dirty="0" smtClean="0"/>
              <a:t> </a:t>
            </a:r>
            <a:r>
              <a:rPr lang="ru-RU" sz="3200" dirty="0" err="1" smtClean="0"/>
              <a:t>місцем</a:t>
            </a:r>
            <a:r>
              <a:rPr lang="ru-RU" sz="3200" dirty="0" smtClean="0"/>
              <a:t>, </a:t>
            </a:r>
            <a:r>
              <a:rPr lang="ru-RU" sz="3200" dirty="0"/>
              <a:t>де опади не </a:t>
            </a:r>
            <a:r>
              <a:rPr lang="ru-RU" sz="3200" dirty="0" err="1"/>
              <a:t>випадають</a:t>
            </a:r>
            <a:r>
              <a:rPr lang="ru-RU" sz="3200" dirty="0"/>
              <a:t> роками</a:t>
            </a:r>
            <a:r>
              <a:rPr lang="ru-RU" dirty="0"/>
              <a:t>, </a:t>
            </a:r>
            <a:r>
              <a:rPr lang="ru-RU" sz="3200" dirty="0"/>
              <a:t>є</a:t>
            </a:r>
            <a:r>
              <a:rPr lang="ru-RU" dirty="0"/>
              <a:t> </a:t>
            </a:r>
            <a:r>
              <a:rPr lang="ru-RU" dirty="0" smtClean="0"/>
              <a:t>…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500034" y="307181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1) </a:t>
            </a:r>
            <a:r>
              <a:rPr lang="uk-UA" sz="2400" b="1" dirty="0" smtClean="0"/>
              <a:t>Пустеля </a:t>
            </a:r>
            <a:r>
              <a:rPr lang="uk-UA" sz="2400" b="1" dirty="0"/>
              <a:t>Атакама 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8"/>
          <p:cNvSpPr/>
          <p:nvPr/>
        </p:nvSpPr>
        <p:spPr>
          <a:xfrm>
            <a:off x="4788024" y="307181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Пустеля Сахара</a:t>
            </a:r>
            <a:endParaRPr lang="ru-RU" sz="2400" b="1" dirty="0"/>
          </a:p>
        </p:txBody>
      </p:sp>
      <p:sp>
        <p:nvSpPr>
          <p:cNvPr id="8" name="Прямоугольник с двумя вырезанными противолежащими углами 6"/>
          <p:cNvSpPr/>
          <p:nvPr/>
        </p:nvSpPr>
        <p:spPr>
          <a:xfrm>
            <a:off x="542868" y="456454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Пустеля Наміб</a:t>
            </a:r>
            <a:endParaRPr lang="ru-RU" sz="2400" b="1" dirty="0"/>
          </a:p>
        </p:txBody>
      </p:sp>
      <p:sp>
        <p:nvSpPr>
          <p:cNvPr id="9" name="Прямоугольник с двумя вырезанными противолежащими углами 11"/>
          <p:cNvSpPr/>
          <p:nvPr/>
        </p:nvSpPr>
        <p:spPr>
          <a:xfrm>
            <a:off x="4755836" y="456454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Пустеля Калахарі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2 </a:t>
            </a:r>
            <a:r>
              <a:rPr lang="uk-UA" sz="4400" b="1" dirty="0" err="1"/>
              <a:t>бала</a:t>
            </a:r>
            <a:endParaRPr lang="ru-RU" sz="4400" b="1" dirty="0"/>
          </a:p>
        </p:txBody>
      </p:sp>
      <p:sp>
        <p:nvSpPr>
          <p:cNvPr id="11" name="Пятиугольник 10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3500438"/>
            <a:ext cx="328614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</a:rPr>
              <a:t>Стратосфера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Озоновий шар - 3D-сцена - Цифрова освіта та навчання від Moza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42" y="2708920"/>
            <a:ext cx="4909691" cy="26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5 балів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3" name="Пятиугольник 12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Прямоугольник с двумя вырезанными противолежащими углами 4"/>
          <p:cNvSpPr/>
          <p:nvPr/>
        </p:nvSpPr>
        <p:spPr>
          <a:xfrm>
            <a:off x="683568" y="1988840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1) </a:t>
            </a:r>
            <a:r>
              <a:rPr lang="uk-UA" sz="2400" b="1" dirty="0" smtClean="0"/>
              <a:t>Пустеля </a:t>
            </a:r>
            <a:r>
              <a:rPr lang="uk-UA" sz="2400" b="1" dirty="0"/>
              <a:t>Атакама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02" y="2944268"/>
            <a:ext cx="4246232" cy="2978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3140968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fortaa"/>
              </a:rPr>
              <a:t>Рекордно </a:t>
            </a:r>
            <a:r>
              <a:rPr lang="ru-RU" dirty="0" err="1">
                <a:latin typeface="Comfortaa"/>
              </a:rPr>
              <a:t>посушливими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місцями</a:t>
            </a:r>
            <a:r>
              <a:rPr lang="ru-RU" dirty="0">
                <a:latin typeface="Comfortaa"/>
              </a:rPr>
              <a:t>, де опади не </a:t>
            </a:r>
            <a:r>
              <a:rPr lang="ru-RU" dirty="0" err="1">
                <a:latin typeface="Comfortaa"/>
              </a:rPr>
              <a:t>випадають</a:t>
            </a:r>
            <a:r>
              <a:rPr lang="ru-RU" dirty="0">
                <a:latin typeface="Comfortaa"/>
              </a:rPr>
              <a:t> роками, є </a:t>
            </a:r>
            <a:r>
              <a:rPr lang="ru-RU" dirty="0" err="1">
                <a:latin typeface="Comfortaa"/>
              </a:rPr>
              <a:t>пустелі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Атакама</a:t>
            </a:r>
            <a:r>
              <a:rPr lang="ru-RU" dirty="0">
                <a:latin typeface="Comfortaa"/>
              </a:rPr>
              <a:t> в </a:t>
            </a:r>
            <a:r>
              <a:rPr lang="ru-RU" dirty="0" err="1">
                <a:latin typeface="Comfortaa"/>
              </a:rPr>
              <a:t>Південній</a:t>
            </a:r>
            <a:r>
              <a:rPr lang="ru-RU" dirty="0">
                <a:latin typeface="Comfortaa"/>
              </a:rPr>
              <a:t> </a:t>
            </a:r>
            <a:r>
              <a:rPr lang="ru-RU" dirty="0" err="1">
                <a:latin typeface="Comfortaa"/>
              </a:rPr>
              <a:t>Америці</a:t>
            </a:r>
            <a:r>
              <a:rPr lang="ru-RU" dirty="0">
                <a:latin typeface="Comfortaa"/>
              </a:rPr>
              <a:t> (1 мм за </a:t>
            </a:r>
            <a:r>
              <a:rPr lang="ru-RU" dirty="0" err="1">
                <a:latin typeface="Comfortaa"/>
              </a:rPr>
              <a:t>рік</a:t>
            </a:r>
            <a:r>
              <a:rPr lang="ru-RU" dirty="0">
                <a:latin typeface="Comfortaa"/>
              </a:rPr>
              <a:t>) і Сахара в </a:t>
            </a:r>
            <a:r>
              <a:rPr lang="ru-RU" dirty="0" err="1">
                <a:latin typeface="Comfortaa"/>
              </a:rPr>
              <a:t>Африці</a:t>
            </a:r>
            <a:r>
              <a:rPr lang="ru-RU" dirty="0">
                <a:latin typeface="Comfortaa"/>
              </a:rPr>
              <a:t> (5 мм за </a:t>
            </a:r>
            <a:r>
              <a:rPr lang="ru-RU" dirty="0" err="1">
                <a:latin typeface="Comfortaa"/>
              </a:rPr>
              <a:t>рік</a:t>
            </a:r>
            <a:r>
              <a:rPr lang="ru-RU" dirty="0">
                <a:latin typeface="Comfortaa"/>
              </a:rPr>
              <a:t>).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>
                <a:solidFill>
                  <a:schemeClr val="tx1"/>
                </a:solidFill>
              </a:rPr>
              <a:t>Погода</a:t>
            </a:r>
            <a:br>
              <a:rPr lang="uk-UA" sz="53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6 </a:t>
            </a:r>
            <a:r>
              <a:rPr lang="uk-UA" sz="4400" b="1" dirty="0" smtClean="0">
                <a:solidFill>
                  <a:schemeClr val="tx1"/>
                </a:solidFill>
              </a:rPr>
              <a:t>балів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646237"/>
            <a:ext cx="8363272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/>
              <a:t>Який</a:t>
            </a:r>
            <a:r>
              <a:rPr lang="ru-RU" sz="2800" dirty="0" smtClean="0"/>
              <a:t> з </a:t>
            </a:r>
            <a:r>
              <a:rPr lang="ru-RU" sz="2800" dirty="0" err="1" smtClean="0"/>
              <a:t>ураганів</a:t>
            </a:r>
            <a:r>
              <a:rPr lang="ru-RU" sz="2800" dirty="0" smtClean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о</a:t>
            </a:r>
            <a:r>
              <a:rPr lang="ru-RU" sz="2800" dirty="0" smtClean="0"/>
              <a:t>дним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найжорстокіших</a:t>
            </a:r>
            <a:r>
              <a:rPr lang="ru-RU" sz="2800" dirty="0"/>
              <a:t> за </a:t>
            </a:r>
            <a:r>
              <a:rPr lang="ru-RU" sz="2800" dirty="0" err="1"/>
              <a:t>останній</a:t>
            </a:r>
            <a:r>
              <a:rPr lang="ru-RU" sz="2800" dirty="0"/>
              <a:t> </a:t>
            </a:r>
            <a:r>
              <a:rPr lang="ru-RU" sz="2800" dirty="0" smtClean="0"/>
              <a:t>час</a:t>
            </a:r>
            <a:r>
              <a:rPr lang="ru-RU" sz="2800" dirty="0"/>
              <a:t> </a:t>
            </a:r>
            <a:r>
              <a:rPr lang="ru-RU" sz="2800" dirty="0" smtClean="0"/>
              <a:t>в </a:t>
            </a:r>
            <a:r>
              <a:rPr lang="ru-RU" sz="2800" dirty="0" err="1" smtClean="0"/>
              <a:t>Америці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/>
              <a:t>завдав</a:t>
            </a:r>
            <a:r>
              <a:rPr lang="ru-RU" sz="2800" dirty="0"/>
              <a:t> </a:t>
            </a:r>
            <a:r>
              <a:rPr lang="ru-RU" sz="2800" dirty="0" err="1"/>
              <a:t>страшних</a:t>
            </a:r>
            <a:r>
              <a:rPr lang="ru-RU" sz="2800" dirty="0"/>
              <a:t> </a:t>
            </a:r>
            <a:r>
              <a:rPr lang="ru-RU" sz="2800" dirty="0" err="1"/>
              <a:t>руйнувань</a:t>
            </a:r>
            <a:r>
              <a:rPr lang="ru-RU" sz="2800" dirty="0"/>
              <a:t>, забрав </a:t>
            </a:r>
            <a:r>
              <a:rPr lang="ru-RU" sz="2800" dirty="0" err="1"/>
              <a:t>життя</a:t>
            </a:r>
            <a:r>
              <a:rPr lang="ru-RU" sz="2800" dirty="0"/>
              <a:t> </a:t>
            </a:r>
            <a:r>
              <a:rPr lang="ru-RU" sz="2800" dirty="0" err="1"/>
              <a:t>багатьох</a:t>
            </a:r>
            <a:r>
              <a:rPr lang="ru-RU" sz="2800" dirty="0"/>
              <a:t> людей?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500034" y="307181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1) </a:t>
            </a:r>
            <a:r>
              <a:rPr lang="uk-UA" sz="2400" b="1" dirty="0" smtClean="0"/>
              <a:t>Ураган </a:t>
            </a:r>
            <a:r>
              <a:rPr lang="uk-UA" sz="2400" b="1" dirty="0" err="1" smtClean="0"/>
              <a:t>Саллі</a:t>
            </a:r>
            <a:endParaRPr lang="ru-RU" sz="2400" b="1" dirty="0"/>
          </a:p>
        </p:txBody>
      </p:sp>
      <p:sp>
        <p:nvSpPr>
          <p:cNvPr id="7" name="Прямоугольник с двумя вырезанными противолежащими углами 8"/>
          <p:cNvSpPr/>
          <p:nvPr/>
        </p:nvSpPr>
        <p:spPr>
          <a:xfrm>
            <a:off x="4788024" y="3071818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 Іда</a:t>
            </a:r>
            <a:endParaRPr lang="ru-RU" sz="2400" b="1" dirty="0"/>
          </a:p>
        </p:txBody>
      </p:sp>
      <p:sp>
        <p:nvSpPr>
          <p:cNvPr id="8" name="Прямоугольник с двумя вырезанными противолежащими углами 6"/>
          <p:cNvSpPr/>
          <p:nvPr/>
        </p:nvSpPr>
        <p:spPr>
          <a:xfrm>
            <a:off x="542868" y="456454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 </a:t>
            </a:r>
            <a:r>
              <a:rPr lang="uk-UA" sz="2400" b="1" dirty="0" err="1" smtClean="0"/>
              <a:t>Баррі</a:t>
            </a:r>
            <a:endParaRPr lang="ru-RU" sz="2400" b="1" dirty="0"/>
          </a:p>
        </p:txBody>
      </p:sp>
      <p:sp>
        <p:nvSpPr>
          <p:cNvPr id="9" name="Прямоугольник с двумя вырезанными противолежащими углами 11"/>
          <p:cNvSpPr/>
          <p:nvPr/>
        </p:nvSpPr>
        <p:spPr>
          <a:xfrm>
            <a:off x="4755836" y="4564546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 </a:t>
            </a:r>
            <a:r>
              <a:rPr lang="uk-UA" sz="2400" b="1" dirty="0" err="1" smtClean="0"/>
              <a:t>Катріна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chemeClr val="tx1"/>
                </a:solidFill>
              </a:rPr>
              <a:t>ВІДПОВІДЬ</a:t>
            </a:r>
            <a:r>
              <a:rPr lang="en-US" sz="5300" b="1" dirty="0" smtClean="0">
                <a:solidFill>
                  <a:schemeClr val="tx1"/>
                </a:solidFill>
              </a:rPr>
              <a:t/>
            </a:r>
            <a:br>
              <a:rPr lang="en-US" sz="5300" b="1" dirty="0" smtClean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6 балів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2" name="Пятиугольник 11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Прямоугольник с двумя вырезанными противолежащими углами 11"/>
          <p:cNvSpPr/>
          <p:nvPr/>
        </p:nvSpPr>
        <p:spPr>
          <a:xfrm>
            <a:off x="611560" y="1916832"/>
            <a:ext cx="4071966" cy="57150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Ураган </a:t>
            </a:r>
            <a:r>
              <a:rPr lang="uk-UA" sz="2400" b="1" dirty="0" err="1" smtClean="0"/>
              <a:t>Катріна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8335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Найбільш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руйнівний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3" tooltip="Тропічний циклон"/>
              </a:rPr>
              <a:t>ураган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в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історії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4" tooltip="США"/>
              </a:rPr>
              <a:t>США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uk-UA" dirty="0"/>
              <a:t>Він сформувався </a:t>
            </a:r>
            <a:r>
              <a:rPr lang="uk-UA" dirty="0">
                <a:hlinkClick r:id="rId5" tooltip="23 серпня"/>
              </a:rPr>
              <a:t>23 серпня</a:t>
            </a:r>
            <a:r>
              <a:rPr lang="uk-UA" dirty="0"/>
              <a:t> </a:t>
            </a:r>
            <a:r>
              <a:rPr lang="uk-UA" dirty="0">
                <a:hlinkClick r:id="rId6" tooltip="2005"/>
              </a:rPr>
              <a:t>2005</a:t>
            </a:r>
            <a:r>
              <a:rPr lang="uk-UA" dirty="0"/>
              <a:t> року в районі </a:t>
            </a:r>
            <a:r>
              <a:rPr lang="uk-UA" dirty="0">
                <a:hlinkClick r:id="rId7" tooltip="Багамські острови"/>
              </a:rPr>
              <a:t>Багамських </a:t>
            </a:r>
            <a:r>
              <a:rPr lang="uk-UA" dirty="0" smtClean="0">
                <a:hlinkClick r:id="rId7" tooltip="Багамські острови"/>
              </a:rPr>
              <a:t>островів</a:t>
            </a:r>
            <a:r>
              <a:rPr lang="uk-UA" dirty="0" smtClean="0"/>
              <a:t>. </a:t>
            </a:r>
            <a:r>
              <a:rPr lang="uk-UA" dirty="0"/>
              <a:t>Швидкість вітру (</a:t>
            </a:r>
            <a:r>
              <a:rPr lang="uk-UA" dirty="0">
                <a:hlinkClick r:id="rId8" tooltip="Максимальний постійний вітер"/>
              </a:rPr>
              <a:t>постійна</a:t>
            </a:r>
            <a:r>
              <a:rPr lang="uk-UA" dirty="0"/>
              <a:t> за 1 хвилину) досягала 77 м/с. </a:t>
            </a:r>
            <a:endParaRPr lang="uk-UA" dirty="0" smtClean="0"/>
          </a:p>
          <a:p>
            <a:r>
              <a:rPr lang="ru-RU" dirty="0" err="1"/>
              <a:t>Катріна</a:t>
            </a:r>
            <a:r>
              <a:rPr lang="ru-RU" dirty="0"/>
              <a:t> сильно </a:t>
            </a:r>
            <a:r>
              <a:rPr lang="ru-RU" dirty="0" err="1"/>
              <a:t>спустошила</a:t>
            </a:r>
            <a:r>
              <a:rPr lang="ru-RU" dirty="0"/>
              <a:t> </a:t>
            </a:r>
            <a:r>
              <a:rPr lang="ru-RU" dirty="0" err="1"/>
              <a:t>північне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Мексиканської</a:t>
            </a:r>
            <a:r>
              <a:rPr lang="ru-RU" dirty="0"/>
              <a:t> затоки </a:t>
            </a:r>
            <a:r>
              <a:rPr lang="ru-RU" dirty="0" err="1">
                <a:hlinkClick r:id="rId9" tooltip="Сполучені Штати Америки"/>
              </a:rPr>
              <a:t>Сполучених</a:t>
            </a:r>
            <a:r>
              <a:rPr lang="ru-RU" dirty="0">
                <a:hlinkClick r:id="rId9" tooltip="Сполучені Штати Америки"/>
              </a:rPr>
              <a:t> </a:t>
            </a:r>
            <a:r>
              <a:rPr lang="ru-RU" dirty="0" err="1">
                <a:hlinkClick r:id="rId9" tooltip="Сполучені Штати Америки"/>
              </a:rPr>
              <a:t>Штатів</a:t>
            </a:r>
            <a:r>
              <a:rPr lang="ru-RU" dirty="0"/>
              <a:t>. </a:t>
            </a:r>
            <a:endParaRPr lang="ru-RU" dirty="0" smtClean="0"/>
          </a:p>
          <a:p>
            <a:r>
              <a:rPr lang="ru-RU" dirty="0" err="1"/>
              <a:t>Кількість</a:t>
            </a:r>
            <a:r>
              <a:rPr lang="ru-RU" dirty="0"/>
              <a:t> жертв </a:t>
            </a:r>
            <a:r>
              <a:rPr lang="ru-RU" dirty="0" err="1"/>
              <a:t>перевищила</a:t>
            </a:r>
            <a:r>
              <a:rPr lang="ru-RU" dirty="0"/>
              <a:t> 80 </a:t>
            </a:r>
            <a:r>
              <a:rPr lang="ru-RU" dirty="0" err="1"/>
              <a:t>осіб</a:t>
            </a:r>
            <a:r>
              <a:rPr lang="ru-RU" dirty="0"/>
              <a:t>;</a:t>
            </a:r>
          </a:p>
          <a:p>
            <a:r>
              <a:rPr lang="ru-RU" dirty="0" err="1"/>
              <a:t>матеріальна</a:t>
            </a:r>
            <a:r>
              <a:rPr lang="ru-RU" dirty="0"/>
              <a:t> шкода, </a:t>
            </a:r>
            <a:r>
              <a:rPr lang="ru-RU" dirty="0" err="1"/>
              <a:t>завдана</a:t>
            </a:r>
            <a:r>
              <a:rPr lang="ru-RU" dirty="0"/>
              <a:t> </a:t>
            </a:r>
            <a:r>
              <a:rPr lang="ru-RU" dirty="0" err="1"/>
              <a:t>буревієм</a:t>
            </a:r>
            <a:r>
              <a:rPr lang="ru-RU" dirty="0"/>
              <a:t>, </a:t>
            </a:r>
            <a:r>
              <a:rPr lang="ru-RU" dirty="0" err="1"/>
              <a:t>перевищує</a:t>
            </a:r>
            <a:r>
              <a:rPr lang="ru-RU" dirty="0"/>
              <a:t> 100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доларів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pic>
        <p:nvPicPr>
          <p:cNvPr id="36866" name="Picture 2" descr="Ураган «Ида» в США ослаб до тропического шторма - ИА REGN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11" y="191683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Уроки «Катрины»: 15 лет после самого разрушительного урагана в истории СШ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64490"/>
            <a:ext cx="3206279" cy="180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Клімат</a:t>
            </a:r>
            <a:br>
              <a:rPr lang="uk-UA" sz="5400" b="1" dirty="0"/>
            </a:br>
            <a:r>
              <a:rPr lang="uk-UA" sz="4400" b="1" dirty="0" smtClean="0">
                <a:solidFill>
                  <a:srgbClr val="FFFF00"/>
                </a:solidFill>
              </a:rPr>
              <a:t>1 </a:t>
            </a:r>
            <a:r>
              <a:rPr lang="uk-UA" sz="4400" b="1" dirty="0" smtClean="0">
                <a:solidFill>
                  <a:srgbClr val="FFFF00"/>
                </a:solidFill>
              </a:rPr>
              <a:t>бал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Назва </a:t>
            </a:r>
            <a:r>
              <a:rPr lang="uk-UA" sz="2800" dirty="0"/>
              <a:t>якого вітру </a:t>
            </a:r>
            <a:r>
              <a:rPr lang="uk-UA" sz="2800" dirty="0" smtClean="0"/>
              <a:t>з арабської означає «сезон»?</a:t>
            </a:r>
            <a:endParaRPr lang="uk-UA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2044" y="284640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пасат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713" y="4495861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фен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4926" y="450912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бриз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8064" y="2846400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мусон</a:t>
            </a:r>
            <a:endParaRPr lang="ru-RU" sz="24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1 бал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72144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36096" y="2143116"/>
            <a:ext cx="307183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мусон</a:t>
            </a:r>
            <a:endParaRPr lang="ru-RU" sz="2400" b="1" dirty="0"/>
          </a:p>
        </p:txBody>
      </p:sp>
      <p:pic>
        <p:nvPicPr>
          <p:cNvPr id="37890" name="Picture 2" descr="Мусон - це явище, що впливає на клімат цілих материкі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6" y="3221243"/>
            <a:ext cx="4550668" cy="27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6172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Клімат</a:t>
            </a:r>
            <a:r>
              <a:rPr lang="uk-UA" b="1" dirty="0"/>
              <a:t/>
            </a:r>
            <a:br>
              <a:rPr lang="uk-UA" b="1" dirty="0"/>
            </a:br>
            <a:r>
              <a:rPr lang="uk-UA" sz="4400" b="1" dirty="0" smtClean="0">
                <a:solidFill>
                  <a:srgbClr val="FFFF00"/>
                </a:solidFill>
              </a:rPr>
              <a:t> </a:t>
            </a:r>
            <a:r>
              <a:rPr lang="uk-UA" sz="4400" b="1" dirty="0" err="1" smtClean="0">
                <a:solidFill>
                  <a:srgbClr val="FFFF00"/>
                </a:solidFill>
              </a:rPr>
              <a:t>бала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6237"/>
            <a:ext cx="7931224" cy="185477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Як </a:t>
            </a:r>
            <a:r>
              <a:rPr lang="ru-RU" sz="3200" dirty="0" err="1" smtClean="0"/>
              <a:t>називали</a:t>
            </a:r>
            <a:r>
              <a:rPr lang="ru-RU" sz="3200" dirty="0" smtClean="0"/>
              <a:t> </a:t>
            </a:r>
            <a:r>
              <a:rPr lang="ru-RU" sz="3200" dirty="0" err="1" smtClean="0"/>
              <a:t>язичницького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слов'янського</a:t>
            </a:r>
            <a:r>
              <a:rPr lang="ru-RU" sz="3200" dirty="0" smtClean="0"/>
              <a:t> бога </a:t>
            </a:r>
            <a:r>
              <a:rPr lang="ru-RU" sz="3200" dirty="0" err="1"/>
              <a:t>блискавки</a:t>
            </a:r>
            <a:r>
              <a:rPr lang="ru-RU" sz="3200" dirty="0"/>
              <a:t> та </a:t>
            </a:r>
            <a:r>
              <a:rPr lang="ru-RU" sz="3200" dirty="0" smtClean="0"/>
              <a:t>грому?</a:t>
            </a:r>
            <a:endParaRPr lang="en-US" sz="3200" dirty="0"/>
          </a:p>
          <a:p>
            <a:pPr marL="0" indent="0">
              <a:buNone/>
            </a:pPr>
            <a:endParaRPr lang="uk-UA" sz="2400" dirty="0" smtClean="0"/>
          </a:p>
          <a:p>
            <a:pPr marL="457200" indent="-457200">
              <a:buAutoNum type="arabicParenR"/>
            </a:pPr>
            <a:endParaRPr lang="uk-UA" sz="2400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5786" y="321468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Ярило</a:t>
            </a:r>
            <a:endParaRPr lang="ru-RU" sz="2400" b="1" dirty="0" smtClean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0071" y="4005064"/>
            <a:ext cx="3071834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Перун</a:t>
            </a:r>
            <a:endParaRPr lang="ru-RU" sz="2400" b="1" dirty="0" smtClean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5786" y="4843109"/>
            <a:ext cx="3071834" cy="55080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Нептун</a:t>
            </a:r>
            <a:endParaRPr lang="ru-RU" sz="2400" b="1" dirty="0" smtClean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1715" y="5659264"/>
            <a:ext cx="3071834" cy="55080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Велес</a:t>
            </a:r>
            <a:endParaRPr lang="ru-RU" sz="24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378" y="2492896"/>
            <a:ext cx="3277028" cy="3277028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2 </a:t>
            </a:r>
            <a:r>
              <a:rPr lang="uk-UA" sz="4400" b="1" dirty="0" err="1">
                <a:solidFill>
                  <a:srgbClr val="00B050"/>
                </a:solidFill>
              </a:rPr>
              <a:t>бала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10" name="Пятиугольник 9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2780928"/>
            <a:ext cx="3071834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Перун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213285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uk-UA" dirty="0" smtClean="0">
                <a:solidFill>
                  <a:srgbClr val="0645AD"/>
                </a:solidFill>
                <a:latin typeface="Arial" panose="020B0604020202020204" pitchFamily="34" charset="0"/>
              </a:rPr>
              <a:t>Я</a:t>
            </a:r>
            <a:r>
              <a:rPr lang="uk-UA" dirty="0" smtClean="0">
                <a:solidFill>
                  <a:srgbClr val="0645AD"/>
                </a:solidFill>
                <a:latin typeface="Arial" panose="020B0604020202020204" pitchFamily="34" charset="0"/>
                <a:hlinkClick r:id="rId3" tooltip="Язичництво"/>
              </a:rPr>
              <a:t>зичницький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4" tooltip="Список слов'янських богів"/>
              </a:rPr>
              <a:t>бог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5" tooltip="Слов'яни"/>
              </a:rPr>
              <a:t>слов'ян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і </a:t>
            </a:r>
            <a:r>
              <a:rPr lang="uk-UA" dirty="0" err="1">
                <a:solidFill>
                  <a:srgbClr val="0645AD"/>
                </a:solidFill>
                <a:latin typeface="Arial" panose="020B0604020202020204" pitchFamily="34" charset="0"/>
                <a:hlinkClick r:id="rId6" tooltip="Балти"/>
              </a:rPr>
              <a:t>балтів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7"/>
              </a:rPr>
              <a:t>[1]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верховний бог у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8" tooltip="Київська Русь"/>
              </a:rPr>
              <a:t>Київській Русі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IX—X 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ст.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9"/>
              </a:rPr>
              <a:t>[2]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володар неба, повелитель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10" tooltip="Грім"/>
              </a:rPr>
              <a:t>грому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і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11" tooltip="Блискавка"/>
              </a:rPr>
              <a:t>блискавки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12"/>
              </a:rPr>
              <a:t>[3]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13"/>
              </a:rPr>
              <a:t>[4]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бог родючості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14"/>
              </a:rPr>
              <a:t>[5]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пізніше покровитель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15" tooltip="Київські князі"/>
              </a:rPr>
              <a:t>князів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та їхніх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16" tooltip="Дружина (військо)"/>
              </a:rPr>
              <a:t>дружинників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17"/>
              </a:rPr>
              <a:t>[6]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18"/>
              </a:rPr>
              <a:t>[7]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військової справи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9"/>
              </a:rPr>
              <a:t>[2]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. Верховним богом усієї Київської Русі Перун став за князів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19" tooltip="Ігор Рюрикович"/>
              </a:rPr>
              <a:t>Ігоря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20" tooltip="Святослав Ігорович"/>
              </a:rPr>
              <a:t>Святослава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і </a:t>
            </a:r>
            <a:r>
              <a:rPr lang="uk-UA" dirty="0">
                <a:solidFill>
                  <a:srgbClr val="0645AD"/>
                </a:solidFill>
                <a:latin typeface="Arial" panose="020B0604020202020204" pitchFamily="34" charset="0"/>
                <a:hlinkClick r:id="rId21" tooltip="Володимир Святославич"/>
              </a:rPr>
              <a:t>Володимира Великого</a:t>
            </a:r>
            <a:r>
              <a:rPr lang="uk-UA" baseline="30000" dirty="0">
                <a:solidFill>
                  <a:srgbClr val="0645AD"/>
                </a:solidFill>
                <a:latin typeface="Arial" panose="020B0604020202020204" pitchFamily="34" charset="0"/>
                <a:hlinkClick r:id="rId9"/>
              </a:rPr>
              <a:t>[2]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59" y="20944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4400" b="1" dirty="0"/>
              <a:t>Клімат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2959" y="1066718"/>
            <a:ext cx="7543801" cy="4802376"/>
          </a:xfrm>
        </p:spPr>
        <p:txBody>
          <a:bodyPr>
            <a:normAutofit/>
          </a:bodyPr>
          <a:lstStyle/>
          <a:p>
            <a:r>
              <a:rPr lang="uk-UA" sz="2600" dirty="0" smtClean="0"/>
              <a:t>Скільки існує кліматичних поясів?</a:t>
            </a:r>
            <a:endParaRPr lang="ru-RU" sz="2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1871" y="260116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/>
              <a:t>5</a:t>
            </a:r>
            <a:endParaRPr lang="ru-RU" sz="2400" b="1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1144" y="3643323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7</a:t>
            </a:r>
            <a:endParaRPr lang="ru-RU" sz="2400" b="1" dirty="0" smtClean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4486" y="457892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11</a:t>
            </a:r>
            <a:endParaRPr lang="ru-RU" sz="2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9259" y="558191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13</a:t>
            </a:r>
            <a:endParaRPr lang="ru-RU" sz="2400" b="1" dirty="0" smtClean="0"/>
          </a:p>
        </p:txBody>
      </p:sp>
      <p:pic>
        <p:nvPicPr>
          <p:cNvPr id="39938" name="Picture 2" descr="Кліматичні пояси і типи клімату Землі | Тест на 12 запитань. Географ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33" y="2888344"/>
            <a:ext cx="4263526" cy="25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3 </a:t>
            </a:r>
            <a:r>
              <a:rPr lang="uk-UA" sz="4400" b="1" dirty="0" err="1">
                <a:solidFill>
                  <a:srgbClr val="00B050"/>
                </a:solidFill>
              </a:rPr>
              <a:t>бала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2348880"/>
            <a:ext cx="3071834" cy="1728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13, </a:t>
            </a:r>
          </a:p>
          <a:p>
            <a:pPr algn="ctr"/>
            <a:endParaRPr lang="uk-UA" sz="2400" b="1" dirty="0"/>
          </a:p>
          <a:p>
            <a:pPr algn="ctr"/>
            <a:r>
              <a:rPr lang="uk-UA" sz="2400" b="1" dirty="0" smtClean="0"/>
              <a:t>з них 7 – основні, 6- перехідні</a:t>
            </a:r>
            <a:endParaRPr lang="ru-RU" sz="2400" b="1" dirty="0" smtClean="0"/>
          </a:p>
        </p:txBody>
      </p:sp>
      <p:pic>
        <p:nvPicPr>
          <p:cNvPr id="40962" name="Picture 2" descr="Презентація «Кліматичні пояси і типи клімату Землі». 7 кла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52" y="2204864"/>
            <a:ext cx="4798319" cy="2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FFFF00"/>
                </a:solidFill>
              </a:rPr>
              <a:t> </a:t>
            </a:r>
            <a:r>
              <a:rPr lang="uk-UA" sz="4400" b="1" dirty="0"/>
              <a:t>Клімат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2959" y="1035987"/>
            <a:ext cx="7906675" cy="4023360"/>
          </a:xfrm>
        </p:spPr>
        <p:txBody>
          <a:bodyPr/>
          <a:lstStyle/>
          <a:p>
            <a:r>
              <a:rPr lang="uk-UA" sz="2600" dirty="0" smtClean="0"/>
              <a:t>Як називають клімат, який з </a:t>
            </a:r>
            <a:r>
              <a:rPr lang="uk-UA" sz="2600" dirty="0"/>
              <a:t>віддаленням від океанів у глиб континентів </a:t>
            </a:r>
            <a:r>
              <a:rPr lang="uk-UA" sz="2600" dirty="0" smtClean="0"/>
              <a:t>утворює безхмарну сонячну погоду. </a:t>
            </a:r>
            <a:r>
              <a:rPr lang="uk-UA" sz="2600" dirty="0"/>
              <a:t>Літо стає жарким, а зима морозною (збільшується амплітуда коливання температури), менше випадає опадів (вологі повітряні маси не доходять).</a:t>
            </a:r>
            <a:endParaRPr lang="uk-UA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2959" y="3429000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морський</a:t>
            </a:r>
            <a:endParaRPr lang="ru-RU" sz="2400" b="1" dirty="0" smtClean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17506" y="530510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мусонний</a:t>
            </a:r>
            <a:endParaRPr lang="ru-RU" sz="2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2959" y="5229255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континентальний</a:t>
            </a:r>
            <a:endParaRPr lang="ru-RU" sz="2400" b="1" dirty="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92080" y="3356992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перехідний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Будова </a:t>
            </a:r>
            <a:r>
              <a:rPr lang="uk-UA" sz="5300" b="1" dirty="0" smtClean="0"/>
              <a:t>атмосфери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4400" b="1" dirty="0" smtClean="0"/>
              <a:t>3 </a:t>
            </a:r>
            <a:r>
              <a:rPr lang="uk-UA" sz="4400" b="1" dirty="0" err="1" smtClean="0"/>
              <a:t>бала</a:t>
            </a:r>
            <a:endParaRPr lang="ru-RU" sz="44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9969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err="1"/>
              <a:t>Найпотужніший</a:t>
            </a:r>
            <a:r>
              <a:rPr lang="ru-RU" sz="2800" dirty="0"/>
              <a:t> шар </a:t>
            </a:r>
            <a:r>
              <a:rPr lang="ru-RU" sz="2800" dirty="0" err="1"/>
              <a:t>тропосфери</a:t>
            </a:r>
            <a:r>
              <a:rPr lang="ru-RU" sz="2800" dirty="0"/>
              <a:t> є над …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8288" y="2578641"/>
            <a:ext cx="3062144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Полюсами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4176" y="3883848"/>
            <a:ext cx="3065671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2) </a:t>
            </a:r>
            <a:r>
              <a:rPr lang="uk-UA" sz="2400" b="1" dirty="0" smtClean="0">
                <a:solidFill>
                  <a:srgbClr val="002060"/>
                </a:solidFill>
              </a:rPr>
              <a:t>Материками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92080" y="2568800"/>
            <a:ext cx="3062143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3) </a:t>
            </a:r>
            <a:r>
              <a:rPr lang="uk-UA" sz="2400" b="1" dirty="0" smtClean="0">
                <a:solidFill>
                  <a:srgbClr val="002060"/>
                </a:solidFill>
              </a:rPr>
              <a:t>Екватором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92080" y="3883848"/>
            <a:ext cx="3065669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4) </a:t>
            </a:r>
            <a:r>
              <a:rPr lang="uk-UA" sz="2400" b="1" dirty="0" smtClean="0">
                <a:solidFill>
                  <a:srgbClr val="002060"/>
                </a:solidFill>
              </a:rPr>
              <a:t>Океанами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4" y="5225128"/>
            <a:ext cx="3065668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5) </a:t>
            </a:r>
            <a:r>
              <a:rPr lang="uk-UA" sz="2400" b="1" dirty="0" smtClean="0">
                <a:solidFill>
                  <a:srgbClr val="002060"/>
                </a:solidFill>
              </a:rPr>
              <a:t>Горами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4 </a:t>
            </a:r>
            <a:r>
              <a:rPr lang="uk-UA" sz="4400" b="1" dirty="0" err="1">
                <a:solidFill>
                  <a:srgbClr val="00B050"/>
                </a:solidFill>
              </a:rPr>
              <a:t>бала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4941168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континентальний</a:t>
            </a:r>
            <a:endParaRPr lang="ru-RU" sz="2400" b="1" dirty="0" smtClean="0"/>
          </a:p>
        </p:txBody>
      </p:sp>
      <p:pic>
        <p:nvPicPr>
          <p:cNvPr id="41986" name="Picture 2" descr="Континентальний клімат - опис, температура, особливості • NRV 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41" y="2001847"/>
            <a:ext cx="5181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900" y="260648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4400" b="1" dirty="0"/>
              <a:t>Клімат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 smtClean="0"/>
              <a:t>Як впливають теплі течії на клімат узбережжя?</a:t>
            </a:r>
            <a:endParaRPr lang="uk-UA" sz="2800" dirty="0" smtClean="0"/>
          </a:p>
          <a:p>
            <a:endParaRPr lang="uk-UA" sz="2800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5359" y="4417843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сухий</a:t>
            </a:r>
            <a:endParaRPr lang="ru-RU" sz="2400" b="1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1898" y="262536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холодний</a:t>
            </a:r>
            <a:endParaRPr lang="ru-RU" sz="2400" b="1" dirty="0" smtClean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64088" y="4417843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вологий</a:t>
            </a:r>
            <a:endParaRPr lang="ru-RU" sz="2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2636912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теплий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5 балів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16386" name="Picture 2" descr="C:\Users\User\Desktop\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5253209" cy="23201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611560" y="2217298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теплий</a:t>
            </a:r>
            <a:endParaRPr lang="ru-RU" sz="2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68305" y="2208976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</a:t>
            </a:r>
            <a:r>
              <a:rPr lang="uk-UA" sz="2400" b="1" dirty="0" smtClean="0"/>
              <a:t>вологий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17600"/>
            <a:ext cx="8229600" cy="10592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 smtClean="0"/>
              <a:t>Клімат</a:t>
            </a: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300" b="1" dirty="0" smtClean="0">
                <a:solidFill>
                  <a:srgbClr val="FFFF00"/>
                </a:solidFill>
              </a:rPr>
              <a:t>ТОГРАФІЯ</a:t>
            </a: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4400" b="1" dirty="0" smtClean="0">
                <a:solidFill>
                  <a:srgbClr val="FFFF00"/>
                </a:solidFill>
              </a:rPr>
              <a:t>6 балів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646237"/>
            <a:ext cx="8715436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Дуже</a:t>
            </a:r>
            <a:r>
              <a:rPr lang="ru-RU" sz="2800" dirty="0"/>
              <a:t> </a:t>
            </a:r>
            <a:r>
              <a:rPr lang="ru-RU" sz="2800" dirty="0" err="1"/>
              <a:t>небезпечні</a:t>
            </a:r>
            <a:r>
              <a:rPr lang="ru-RU" sz="2800" dirty="0"/>
              <a:t> </a:t>
            </a:r>
            <a:r>
              <a:rPr lang="ru-RU" sz="2800" dirty="0" smtClean="0"/>
              <a:t>для </a:t>
            </a:r>
            <a:r>
              <a:rPr lang="ru-RU" sz="2800" dirty="0" err="1" smtClean="0"/>
              <a:t>забруднення</a:t>
            </a:r>
            <a:r>
              <a:rPr lang="ru-RU" sz="2800" dirty="0" smtClean="0"/>
              <a:t> </a:t>
            </a:r>
            <a:r>
              <a:rPr lang="ru-RU" sz="2800" dirty="0" err="1"/>
              <a:t>повітря</a:t>
            </a:r>
            <a:r>
              <a:rPr lang="ru-RU" sz="2800" dirty="0"/>
              <a:t> </a:t>
            </a:r>
            <a:r>
              <a:rPr lang="ru-RU" sz="2800" dirty="0" err="1" smtClean="0"/>
              <a:t>сполуки</a:t>
            </a:r>
            <a:r>
              <a:rPr lang="ru-RU" sz="2800" dirty="0" smtClean="0"/>
              <a:t> </a:t>
            </a:r>
            <a:r>
              <a:rPr lang="ru-RU" sz="2800" dirty="0" err="1"/>
              <a:t>сірки</a:t>
            </a:r>
            <a:r>
              <a:rPr lang="ru-RU" sz="2800" dirty="0"/>
              <a:t> і </a:t>
            </a:r>
            <a:r>
              <a:rPr lang="ru-RU" sz="2800" dirty="0" smtClean="0"/>
              <a:t>азоту,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, </a:t>
            </a:r>
            <a:r>
              <a:rPr lang="ru-RU" sz="2800" dirty="0" err="1" smtClean="0"/>
              <a:t>сполучаючись</a:t>
            </a:r>
            <a:r>
              <a:rPr lang="ru-RU" sz="2800" dirty="0" smtClean="0"/>
              <a:t> </a:t>
            </a:r>
            <a:r>
              <a:rPr lang="ru-RU" sz="2800" dirty="0"/>
              <a:t>з водяною </a:t>
            </a:r>
            <a:r>
              <a:rPr lang="ru-RU" sz="2800" dirty="0" smtClean="0"/>
              <a:t>парою, </a:t>
            </a:r>
            <a:r>
              <a:rPr lang="ru-RU" sz="2800" dirty="0" err="1" smtClean="0"/>
              <a:t>повертаються</a:t>
            </a:r>
            <a:r>
              <a:rPr lang="ru-RU" sz="2800" dirty="0" smtClean="0"/>
              <a:t> </a:t>
            </a:r>
            <a:r>
              <a:rPr lang="ru-RU" sz="2800" dirty="0"/>
              <a:t>на землю у </a:t>
            </a:r>
            <a:r>
              <a:rPr lang="ru-RU" sz="2800" dirty="0" err="1"/>
              <a:t>вигляді</a:t>
            </a:r>
            <a:r>
              <a:rPr lang="ru-RU" sz="2800" dirty="0"/>
              <a:t> </a:t>
            </a:r>
            <a:r>
              <a:rPr lang="ru-RU" sz="2800" dirty="0" err="1" smtClean="0"/>
              <a:t>дощів</a:t>
            </a:r>
            <a:r>
              <a:rPr lang="ru-RU" sz="2800" dirty="0" smtClean="0"/>
              <a:t>. Як вони </a:t>
            </a:r>
            <a:r>
              <a:rPr lang="ru-RU" sz="2800" dirty="0" err="1" smtClean="0"/>
              <a:t>називаються</a:t>
            </a:r>
            <a:r>
              <a:rPr lang="ru-RU" sz="2800" dirty="0" smtClean="0"/>
              <a:t>?</a:t>
            </a:r>
            <a:endParaRPr lang="uk-UA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4353" y="3605967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кольорові</a:t>
            </a:r>
            <a:endParaRPr lang="ru-RU" sz="2400" b="1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4353" y="5072745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3</a:t>
            </a:r>
            <a:r>
              <a:rPr lang="uk-UA" sz="2400" b="1" dirty="0" smtClean="0"/>
              <a:t>) </a:t>
            </a:r>
            <a:r>
              <a:rPr lang="uk-UA" sz="2400" b="1" dirty="0" smtClean="0"/>
              <a:t>хімічні</a:t>
            </a:r>
            <a:endParaRPr lang="ru-RU" sz="2400" b="1" dirty="0" smtClean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6056" y="3622200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кислотні</a:t>
            </a:r>
            <a:endParaRPr lang="ru-RU" sz="2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20072" y="5085184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4</a:t>
            </a:r>
            <a:r>
              <a:rPr lang="uk-UA" sz="2400" b="1" dirty="0" smtClean="0"/>
              <a:t>) мінеральні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B050"/>
                </a:solidFill>
              </a:rPr>
              <a:t>ВІДПОВІДЬ</a:t>
            </a:r>
            <a:r>
              <a:rPr lang="en-US" sz="5300" b="1" dirty="0" smtClean="0">
                <a:solidFill>
                  <a:srgbClr val="00B050"/>
                </a:solidFill>
              </a:rPr>
              <a:t/>
            </a:r>
            <a:br>
              <a:rPr lang="en-US" sz="5300" b="1" dirty="0" smtClean="0">
                <a:solidFill>
                  <a:srgbClr val="00B050"/>
                </a:solidFill>
              </a:rPr>
            </a:br>
            <a:r>
              <a:rPr lang="uk-UA" sz="4400" b="1" dirty="0">
                <a:solidFill>
                  <a:srgbClr val="00B050"/>
                </a:solidFill>
              </a:rPr>
              <a:t>6 балів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646237"/>
            <a:ext cx="8715436" cy="4526280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36" y="2264888"/>
            <a:ext cx="4385303" cy="32889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801" y="2854523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111111"/>
                </a:solidFill>
                <a:latin typeface="Arial" panose="020B0604020202020204" pitchFamily="34" charset="0"/>
              </a:rPr>
              <a:t>Перший кислотний дощ в історії був зафіксований ще в далекому 1872 року, якраз в епоху розквіту індустріалізації, масового будівництва заводів і </a:t>
            </a:r>
            <a:r>
              <a:rPr lang="uk-UA" dirty="0" err="1">
                <a:solidFill>
                  <a:srgbClr val="111111"/>
                </a:solidFill>
                <a:latin typeface="Arial" panose="020B0604020202020204" pitchFamily="34" charset="0"/>
              </a:rPr>
              <a:t>фабрик</a:t>
            </a:r>
            <a:r>
              <a:rPr lang="uk-UA" dirty="0">
                <a:solidFill>
                  <a:srgbClr val="111111"/>
                </a:solidFill>
                <a:latin typeface="Arial" panose="020B0604020202020204" pitchFamily="34" charset="0"/>
              </a:rPr>
              <a:t>. </a:t>
            </a:r>
            <a:endParaRPr lang="uk-UA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uk-UA" dirty="0"/>
              <a:t>Викиди заводами і </a:t>
            </a:r>
            <a:r>
              <a:rPr lang="uk-UA" dirty="0" err="1"/>
              <a:t>фабриками</a:t>
            </a:r>
            <a:r>
              <a:rPr lang="uk-UA" dirty="0"/>
              <a:t> різних оксидів нітрогену та </a:t>
            </a:r>
            <a:r>
              <a:rPr lang="uk-UA" dirty="0" err="1"/>
              <a:t>сульфуру</a:t>
            </a:r>
            <a:r>
              <a:rPr lang="uk-UA" dirty="0"/>
              <a:t>. Потрапляючи в атмосферу, вони взаємодіють з парами води, в результаті утворюється сірчана кислота, яка випадає такими ось кислотними дощами.</a:t>
            </a:r>
            <a:endParaRPr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5576" y="1916832"/>
            <a:ext cx="3071834" cy="5743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</a:t>
            </a:r>
            <a:r>
              <a:rPr lang="uk-UA" sz="2400" b="1" dirty="0" smtClean="0"/>
              <a:t>) </a:t>
            </a:r>
            <a:r>
              <a:rPr lang="uk-UA" sz="2400" b="1" dirty="0" smtClean="0"/>
              <a:t>кислотні</a:t>
            </a:r>
            <a:endParaRPr lang="ru-RU" sz="2400" b="1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357166"/>
            <a:ext cx="6835526" cy="600164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МОЛОДЦІ!</a:t>
            </a:r>
          </a:p>
          <a:p>
            <a:pPr algn="ctr"/>
            <a:r>
              <a:rPr lang="uk-UA" sz="96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ЧУДОВО</a:t>
            </a:r>
          </a:p>
          <a:p>
            <a:pPr algn="ctr"/>
            <a:r>
              <a:rPr lang="uk-UA" sz="9600" b="1" cap="none" spc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ВИКОНАЛИ</a:t>
            </a:r>
          </a:p>
          <a:p>
            <a:pPr algn="ctr"/>
            <a:r>
              <a:rPr lang="uk-UA" sz="96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ЗАВДАННЯ!</a:t>
            </a:r>
            <a:endParaRPr lang="ru-RU" sz="9600" b="1" cap="none" spc="0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ВІДПОВІДЬ</a:t>
            </a:r>
            <a:br>
              <a:rPr lang="uk-UA" sz="5300" b="1" dirty="0" smtClean="0"/>
            </a:br>
            <a:r>
              <a:rPr lang="uk-UA" sz="4400" b="1" dirty="0"/>
              <a:t>3 </a:t>
            </a:r>
            <a:r>
              <a:rPr lang="uk-UA" sz="4400" b="1" dirty="0" err="1"/>
              <a:t>бала</a:t>
            </a:r>
            <a:endParaRPr lang="ru-RU" sz="4400" b="1" dirty="0"/>
          </a:p>
        </p:txBody>
      </p:sp>
      <p:sp>
        <p:nvSpPr>
          <p:cNvPr id="11" name="Пятиугольник 10">
            <a:hlinkClick r:id="rId2" action="ppaction://hlinksldjump"/>
          </p:cNvPr>
          <p:cNvSpPr/>
          <p:nvPr/>
        </p:nvSpPr>
        <p:spPr>
          <a:xfrm>
            <a:off x="6429388" y="6286520"/>
            <a:ext cx="2550044" cy="42862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категорій</a:t>
            </a:r>
            <a:endParaRPr lang="ru-RU" sz="2400" b="1" dirty="0"/>
          </a:p>
        </p:txBody>
      </p:sp>
      <p:pic>
        <p:nvPicPr>
          <p:cNvPr id="6" name="Picture 2" descr="C:\Users\User\Desktop\1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4876800" cy="324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51520" y="4520494"/>
            <a:ext cx="3062143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3) </a:t>
            </a:r>
            <a:r>
              <a:rPr lang="uk-UA" sz="2400" b="1" dirty="0" smtClean="0">
                <a:solidFill>
                  <a:srgbClr val="002060"/>
                </a:solidFill>
              </a:rPr>
              <a:t>Екватором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57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Будова </a:t>
            </a:r>
            <a:r>
              <a:rPr lang="uk-UA" sz="5300" b="1" dirty="0" smtClean="0"/>
              <a:t>атмосфери</a:t>
            </a:r>
            <a:r>
              <a:rPr lang="uk-UA" sz="4800" b="1" dirty="0" smtClean="0"/>
              <a:t/>
            </a:r>
            <a:br>
              <a:rPr lang="uk-UA" sz="4800" b="1" dirty="0" smtClean="0"/>
            </a:br>
            <a:r>
              <a:rPr lang="uk-UA" sz="4400" b="1" dirty="0" smtClean="0"/>
              <a:t>4 </a:t>
            </a:r>
            <a:r>
              <a:rPr lang="uk-UA" sz="4400" b="1" dirty="0" err="1" smtClean="0"/>
              <a:t>бала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84854" y="1646237"/>
            <a:ext cx="7375578" cy="1068383"/>
          </a:xfrm>
        </p:spPr>
        <p:txBody>
          <a:bodyPr>
            <a:normAutofit/>
          </a:bodyPr>
          <a:lstStyle/>
          <a:p>
            <a:r>
              <a:rPr lang="ru-RU" sz="2800" dirty="0" err="1"/>
              <a:t>Кількість</a:t>
            </a:r>
            <a:r>
              <a:rPr lang="ru-RU" sz="2800" dirty="0"/>
              <a:t> </a:t>
            </a:r>
            <a:r>
              <a:rPr lang="ru-RU" sz="2800" dirty="0" err="1"/>
              <a:t>сумарної</a:t>
            </a:r>
            <a:r>
              <a:rPr lang="ru-RU" sz="2800" dirty="0"/>
              <a:t> </a:t>
            </a:r>
            <a:r>
              <a:rPr lang="ru-RU" sz="2800" dirty="0" err="1"/>
              <a:t>сонячної</a:t>
            </a:r>
            <a:r>
              <a:rPr lang="ru-RU" sz="2800" dirty="0"/>
              <a:t> </a:t>
            </a:r>
            <a:r>
              <a:rPr lang="ru-RU" sz="2800" dirty="0" err="1"/>
              <a:t>радіації</a:t>
            </a:r>
            <a:r>
              <a:rPr lang="ru-RU" sz="2800" dirty="0"/>
              <a:t> </a:t>
            </a:r>
            <a:r>
              <a:rPr lang="ru-RU" sz="2800" dirty="0" err="1"/>
              <a:t>напряму</a:t>
            </a:r>
            <a:r>
              <a:rPr lang="ru-RU" sz="2800" dirty="0"/>
              <a:t> </a:t>
            </a:r>
            <a:r>
              <a:rPr lang="ru-RU" sz="2800" dirty="0" err="1"/>
              <a:t>залежить</a:t>
            </a:r>
            <a:r>
              <a:rPr lang="ru-RU" sz="2800" dirty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…</a:t>
            </a:r>
            <a:endParaRPr lang="ru-RU" sz="2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15616" y="2786058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Щільності повітря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84854" y="4143380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Насиченості </a:t>
            </a:r>
            <a:r>
              <a:rPr lang="uk-UA" sz="2400" b="1" dirty="0" smtClean="0">
                <a:solidFill>
                  <a:srgbClr val="002060"/>
                </a:solidFill>
              </a:rPr>
              <a:t> повітря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00892" y="6286520"/>
            <a:ext cx="2000264" cy="4286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Відповідь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2000" y="2799419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Географічної широти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16745" y="4143380"/>
            <a:ext cx="292895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uk-UA" sz="2400" b="1" dirty="0" smtClean="0">
                <a:solidFill>
                  <a:srgbClr val="002060"/>
                </a:solidFill>
              </a:rPr>
              <a:t>Кута падіння сонячних променів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1604</TotalTime>
  <Words>2150</Words>
  <Application>Microsoft Office PowerPoint</Application>
  <PresentationFormat>Экран (4:3)</PresentationFormat>
  <Paragraphs>459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Comfortaa</vt:lpstr>
      <vt:lpstr>Ретро</vt:lpstr>
      <vt:lpstr>Презентация PowerPoint</vt:lpstr>
      <vt:lpstr>КАТЕГОРІЇ</vt:lpstr>
      <vt:lpstr>Будова атмосфери 1 бал</vt:lpstr>
      <vt:lpstr>ВІДПОВІДЬ 1 бал</vt:lpstr>
      <vt:lpstr>Будова атмосфери 2 бала</vt:lpstr>
      <vt:lpstr>ВІДПОВІДЬ 2 бала</vt:lpstr>
      <vt:lpstr>Будова атмосфери 3 бала</vt:lpstr>
      <vt:lpstr>ВІДПОВІДЬ 3 бала</vt:lpstr>
      <vt:lpstr>Будова атмосфери 4 бала</vt:lpstr>
      <vt:lpstr>ВІДПОВІДЬ 4 бала</vt:lpstr>
      <vt:lpstr>Будова атмосфери 5 балів</vt:lpstr>
      <vt:lpstr>ВІДПОВІДЬ 5 балів</vt:lpstr>
      <vt:lpstr>Будова атмосфери 6 балів</vt:lpstr>
      <vt:lpstr>ВІДПОВІДЬ 6 балів</vt:lpstr>
      <vt:lpstr>Температура 1 бал</vt:lpstr>
      <vt:lpstr>ВІДПОВІДЬ 1 бал</vt:lpstr>
      <vt:lpstr>Температура 2 бала</vt:lpstr>
      <vt:lpstr>ВІДПОВІДЬ 2 бала</vt:lpstr>
      <vt:lpstr>Температура 3 бала</vt:lpstr>
      <vt:lpstr>ВІДПОВІДЬ 3 бала</vt:lpstr>
      <vt:lpstr>Температура 4 бала</vt:lpstr>
      <vt:lpstr>ВІДПОВІДЬ 4 бала</vt:lpstr>
      <vt:lpstr>Температура 5 балів</vt:lpstr>
      <vt:lpstr>ВІДПОВІДЬ 5 балів</vt:lpstr>
      <vt:lpstr>Температура 6 балів</vt:lpstr>
      <vt:lpstr>ВІДПОВІДЬ 6 балів </vt:lpstr>
      <vt:lpstr>Атмосферний тиск 1 бал</vt:lpstr>
      <vt:lpstr>ВІДПОВІДЬ 1 бал</vt:lpstr>
      <vt:lpstr>Атмосферний тиск 2 бала</vt:lpstr>
      <vt:lpstr>ВІДПОВІДЬ 2 бала</vt:lpstr>
      <vt:lpstr>Атмосферний тиск 3 бала</vt:lpstr>
      <vt:lpstr>ВІДПОВІДЬ 3 бала</vt:lpstr>
      <vt:lpstr>Атмосферний тиск 4 бала</vt:lpstr>
      <vt:lpstr>ВІДПОВІДЬ 4 бала</vt:lpstr>
      <vt:lpstr>Атмосферний тиск 5 балів</vt:lpstr>
      <vt:lpstr>ВІДПОВІДЬ 5 балів</vt:lpstr>
      <vt:lpstr>Атмосферний тиск 6 балів</vt:lpstr>
      <vt:lpstr>ВІДПОВІДЬ 6 балів</vt:lpstr>
      <vt:lpstr>Вітер. Повітряні маси 1 бал</vt:lpstr>
      <vt:lpstr>ВІДПОВІДЬ 1 бал</vt:lpstr>
      <vt:lpstr>Вітер. Повітряні маси 2 бала</vt:lpstr>
      <vt:lpstr>ВІДПОВІДЬ 2 бала</vt:lpstr>
      <vt:lpstr>Вітер. Повітряні маси 3 бала</vt:lpstr>
      <vt:lpstr>ВІДПОВІДЬ 3 бала</vt:lpstr>
      <vt:lpstr>Регіони та країни 4 бала</vt:lpstr>
      <vt:lpstr>ВІДПОВІДЬ 4 бала</vt:lpstr>
      <vt:lpstr>Вітер. Повітряні маси 5 балів</vt:lpstr>
      <vt:lpstr>ВІДПОВІДЬ 5 балів</vt:lpstr>
      <vt:lpstr>Вітер. Повітряні маси 6 балів</vt:lpstr>
      <vt:lpstr>ВІДПОВІДЬ 6 балів</vt:lpstr>
      <vt:lpstr>Погода 1 бал</vt:lpstr>
      <vt:lpstr>ВІДПОВІДЬ 1 бал</vt:lpstr>
      <vt:lpstr>Погода 2 бала</vt:lpstr>
      <vt:lpstr>ВІДПОВІДЬ 2 бала</vt:lpstr>
      <vt:lpstr>Погода 3 бала</vt:lpstr>
      <vt:lpstr>ВІДПОВІДЬ 3 бала</vt:lpstr>
      <vt:lpstr>Погода 4 бала</vt:lpstr>
      <vt:lpstr>ВІДПОВІДЬ 4 бала</vt:lpstr>
      <vt:lpstr>Погода 5 балів</vt:lpstr>
      <vt:lpstr>ВІДПОВІДЬ 5 балів</vt:lpstr>
      <vt:lpstr>Погода 6 балів</vt:lpstr>
      <vt:lpstr>ВІДПОВІДЬ 6 балів</vt:lpstr>
      <vt:lpstr>Клімат 1 бал</vt:lpstr>
      <vt:lpstr>ВІДПОВІДЬ 1 бал</vt:lpstr>
      <vt:lpstr>Клімат  бала</vt:lpstr>
      <vt:lpstr>ВІДПОВІДЬ 2 бала</vt:lpstr>
      <vt:lpstr> Клімат</vt:lpstr>
      <vt:lpstr>ВІДПОВІДЬ 3 бала</vt:lpstr>
      <vt:lpstr> Клімат</vt:lpstr>
      <vt:lpstr>ВІДПОВІДЬ 4 бала</vt:lpstr>
      <vt:lpstr> Клімат</vt:lpstr>
      <vt:lpstr>ВІДПОВІДЬ 5 балів</vt:lpstr>
      <vt:lpstr>  Клімат ТОГРАФІЯ 6 балів</vt:lpstr>
      <vt:lpstr>ВІДПОВІДЬ 6 балів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161</cp:revision>
  <dcterms:created xsi:type="dcterms:W3CDTF">2013-04-12T14:55:42Z</dcterms:created>
  <dcterms:modified xsi:type="dcterms:W3CDTF">2022-09-12T22:44:02Z</dcterms:modified>
</cp:coreProperties>
</file>