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3" r:id="rId4"/>
    <p:sldId id="274" r:id="rId5"/>
    <p:sldId id="275" r:id="rId6"/>
    <p:sldId id="277" r:id="rId7"/>
    <p:sldId id="276" r:id="rId8"/>
    <p:sldId id="259" r:id="rId9"/>
    <p:sldId id="268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88277" autoAdjust="0"/>
  </p:normalViewPr>
  <p:slideViewPr>
    <p:cSldViewPr>
      <p:cViewPr>
        <p:scale>
          <a:sx n="71" d="100"/>
          <a:sy n="71" d="100"/>
        </p:scale>
        <p:origin x="-122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808E0-A499-4190-A215-7A4FE9E41055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BE3EA-3295-4945-BBE8-10DFF50CB4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2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BE3EA-3295-4945-BBE8-10DFF50CB49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782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A72-4B12-466A-BFA5-CD623DE22738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0B0-BE02-4596-B33E-3B51A86FB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51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A72-4B12-466A-BFA5-CD623DE22738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0B0-BE02-4596-B33E-3B51A86FB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45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A72-4B12-466A-BFA5-CD623DE22738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0B0-BE02-4596-B33E-3B51A86FB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7630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A72-4B12-466A-BFA5-CD623DE22738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0B0-BE02-4596-B33E-3B51A86FB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82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A72-4B12-466A-BFA5-CD623DE22738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0B0-BE02-4596-B33E-3B51A86FB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91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A72-4B12-466A-BFA5-CD623DE22738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0B0-BE02-4596-B33E-3B51A86FB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461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A72-4B12-466A-BFA5-CD623DE22738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0B0-BE02-4596-B33E-3B51A86FB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761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A72-4B12-466A-BFA5-CD623DE22738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0B0-BE02-4596-B33E-3B51A86FB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81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A72-4B12-466A-BFA5-CD623DE22738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0B0-BE02-4596-B33E-3B51A86FB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13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A72-4B12-466A-BFA5-CD623DE22738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0B0-BE02-4596-B33E-3B51A86FB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8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1DA72-4B12-466A-BFA5-CD623DE22738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0B0-BE02-4596-B33E-3B51A86FB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457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1DA72-4B12-466A-BFA5-CD623DE22738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3F0B0-BE02-4596-B33E-3B51A86FB3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7347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seosvita.ua/user/i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239" y="365383"/>
            <a:ext cx="8712968" cy="1224135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 ПЕДАГОГА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916832"/>
            <a:ext cx="4680520" cy="1512168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 звіт</a:t>
            </a:r>
          </a:p>
          <a:p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Бєлікової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Н.В., керівника музичного 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ДНЗ КТ № 26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Прилуцької міської ради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Чернігівської області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2020 - 2021 </a:t>
            </a:r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н.р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Професійне кредо: «Талант створювати не можна, але можна створити культуру, тобто </a:t>
            </a:r>
            <a:r>
              <a:rPr lang="uk-UA" sz="20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грунт</a:t>
            </a:r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якому ростуть, і процвітають таланти…»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ФОТО ПОЛІНКА\8 БЕРЕЗНЯ 2017\IMG_20170307_1351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186" y="1484784"/>
            <a:ext cx="3528392" cy="4608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572000" y="5373216"/>
            <a:ext cx="432048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75499" y="6322340"/>
            <a:ext cx="1616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Бєлікова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</a:t>
            </a:r>
            <a:r>
              <a:rPr lang="uk-UA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25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2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Aft>
                <a:spcPts val="750"/>
              </a:spcAft>
            </a:pPr>
            <a:r>
              <a:rPr lang="uk-UA" sz="3600" b="1" i="1" dirty="0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/>
              </a:rPr>
              <a:t>«…як добриво збагачує землю та дозволяє зерну проростати, так і музика пробуджує в дитині сили та здібності, які  інакше ніколи б не розквітли…»   К.</a:t>
            </a:r>
            <a:r>
              <a:rPr lang="uk-UA" sz="3600" b="1" i="1" dirty="0" err="1" smtClean="0">
                <a:solidFill>
                  <a:srgbClr val="002060"/>
                </a:solidFill>
                <a:latin typeface="Monotype Corsiva" panose="03010101010201010101" pitchFamily="66" charset="0"/>
                <a:ea typeface="Times New Roman"/>
              </a:rPr>
              <a:t>Орф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4361" y="6230197"/>
            <a:ext cx="161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Бєлікова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3FEE~1\AppData\Local\Temp\Rar$DIa6256.2180\IMG_20210302_093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984776" cy="3962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246122"/>
            <a:ext cx="9144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Методична тема:  </a:t>
            </a:r>
            <a:r>
              <a:rPr lang="uk-UA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800" b="1" i="1" dirty="0" err="1" smtClean="0">
                <a:solidFill>
                  <a:schemeClr val="tx2"/>
                </a:solidFill>
                <a:latin typeface="Monotype Corsiva" pitchFamily="66" charset="0"/>
              </a:rPr>
              <a:t>Музично</a:t>
            </a:r>
            <a:r>
              <a:rPr lang="uk-UA" sz="2800" b="1" i="1" dirty="0" smtClean="0">
                <a:solidFill>
                  <a:schemeClr val="tx2"/>
                </a:solidFill>
                <a:latin typeface="Monotype Corsiva" pitchFamily="66" charset="0"/>
              </a:rPr>
              <a:t> – ритмічні рухи  у формуванні </a:t>
            </a:r>
          </a:p>
          <a:p>
            <a:pPr algn="ctr"/>
            <a:r>
              <a:rPr lang="uk-UA" sz="2800" b="1" i="1" dirty="0" smtClean="0">
                <a:solidFill>
                  <a:schemeClr val="tx2"/>
                </a:solidFill>
                <a:latin typeface="Monotype Corsiva" pitchFamily="66" charset="0"/>
              </a:rPr>
              <a:t>загальної  культури </a:t>
            </a:r>
            <a:r>
              <a:rPr lang="en-US" sz="2800" b="1" i="1" dirty="0" smtClean="0">
                <a:solidFill>
                  <a:schemeClr val="tx2"/>
                </a:solidFill>
                <a:latin typeface="Monotype Corsiva" pitchFamily="66" charset="0"/>
              </a:rPr>
              <a:t> </a:t>
            </a:r>
            <a:r>
              <a:rPr lang="uk-UA" sz="2800" b="1" i="1" dirty="0" err="1" smtClean="0">
                <a:solidFill>
                  <a:schemeClr val="tx2"/>
                </a:solidFill>
                <a:latin typeface="Monotype Corsiva" pitchFamily="66" charset="0"/>
              </a:rPr>
              <a:t>дошкільників</a:t>
            </a:r>
            <a:r>
              <a:rPr lang="uk-UA" sz="2800" b="1" i="1" dirty="0" err="1" smtClean="0">
                <a:solidFill>
                  <a:schemeClr val="tx2"/>
                </a:solidFill>
                <a:latin typeface="Monotype Corsiva" pitchFamily="66" charset="0"/>
              </a:rPr>
              <a:t>”</a:t>
            </a:r>
            <a:endParaRPr lang="ru-RU" sz="2000" dirty="0" smtClean="0"/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:</a:t>
            </a:r>
          </a:p>
          <a:p>
            <a:pPr lvl="0">
              <a:buFont typeface="Arial" pitchFamily="34" charset="0"/>
              <a:buChar char="•"/>
            </a:pPr>
            <a:r>
              <a:rPr lang="uk-UA" sz="2000" dirty="0" err="1" smtClean="0"/>
              <a:t>Здатность</a:t>
            </a:r>
            <a:r>
              <a:rPr lang="uk-UA" sz="2000" dirty="0" smtClean="0"/>
              <a:t>  дітей до чуттєвого сприйняття світу, його спостереження;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uk-UA" sz="2000" dirty="0" err="1" smtClean="0"/>
              <a:t>Асоціативность</a:t>
            </a:r>
            <a:r>
              <a:rPr lang="uk-UA" sz="2000" dirty="0" smtClean="0"/>
              <a:t> художнього мислення дошкільників;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uk-UA" sz="2000" dirty="0" err="1" smtClean="0"/>
              <a:t>Виразность</a:t>
            </a:r>
            <a:r>
              <a:rPr lang="uk-UA" sz="2000" dirty="0" smtClean="0"/>
              <a:t> інтонацій: мовної, вокальної,пластичної, інструментальної;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uk-UA" sz="2000" dirty="0" smtClean="0"/>
              <a:t>Координація слуху-голосу, зору-руху;</a:t>
            </a:r>
            <a:endParaRPr lang="ru-RU" sz="2000" dirty="0" smtClean="0"/>
          </a:p>
          <a:p>
            <a:pPr lvl="0">
              <a:buFont typeface="Arial" pitchFamily="34" charset="0"/>
              <a:buChar char="•"/>
            </a:pPr>
            <a:r>
              <a:rPr lang="uk-UA" sz="2000" dirty="0" smtClean="0"/>
              <a:t>Почуття ритму: тимчасового, просторового, пластичного, музичного;</a:t>
            </a:r>
            <a:endParaRPr lang="ru-RU" sz="2000" dirty="0" smtClean="0"/>
          </a:p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: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err="1" smtClean="0"/>
              <a:t>сприяти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виявленню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активності</a:t>
            </a:r>
            <a:r>
              <a:rPr lang="ru-RU" sz="2000" dirty="0" smtClean="0"/>
              <a:t> у </a:t>
            </a:r>
            <a:r>
              <a:rPr lang="ru-RU" sz="2000" dirty="0" err="1" smtClean="0"/>
              <a:t>музично-естетичній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атмосфері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розваг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свят;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err="1" smtClean="0"/>
              <a:t>підтримувати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вміння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співпрацювати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дітьми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дорослими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процесі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музично</a:t>
            </a:r>
            <a:r>
              <a:rPr lang="ru-RU" sz="2000" dirty="0" smtClean="0"/>
              <a:t>-</a:t>
            </a:r>
            <a:r>
              <a:rPr lang="uk-UA" sz="2000" dirty="0" err="1" smtClean="0"/>
              <a:t>хореографічн</a:t>
            </a:r>
            <a:r>
              <a:rPr lang="ru-RU" sz="2000" dirty="0" err="1" smtClean="0"/>
              <a:t>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діяльності</a:t>
            </a:r>
            <a:r>
              <a:rPr lang="ru-RU" sz="2000" dirty="0" smtClean="0"/>
              <a:t>;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err="1" smtClean="0"/>
              <a:t>формувати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навички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співвідно</a:t>
            </a:r>
            <a:r>
              <a:rPr lang="uk-UA" sz="2000" dirty="0" err="1" smtClean="0"/>
              <a:t>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індивідуальн</a:t>
            </a:r>
            <a:r>
              <a:rPr lang="uk-UA" sz="2000" dirty="0" err="1" smtClean="0"/>
              <a:t>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виконавств</a:t>
            </a:r>
            <a:r>
              <a:rPr lang="uk-UA" sz="2000" dirty="0" smtClean="0"/>
              <a:t>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виконавством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;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err="1" smtClean="0"/>
              <a:t>сприяти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задоволення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спілкування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музикою</a:t>
            </a:r>
            <a:r>
              <a:rPr lang="ru-RU" sz="2000" dirty="0" smtClean="0"/>
              <a:t>, т</a:t>
            </a:r>
            <a:r>
              <a:rPr lang="uk-UA" sz="2000" dirty="0" err="1" smtClean="0"/>
              <a:t>анцем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переживання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дітьми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дорослими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культурно-мистецьких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подій</a:t>
            </a:r>
            <a:r>
              <a:rPr lang="ru-RU" sz="2000" dirty="0" smtClean="0"/>
              <a:t>.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6309320"/>
            <a:ext cx="161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Бєлікова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</a:t>
            </a:r>
            <a:r>
              <a:rPr lang="uk-UA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45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3568" y="2132856"/>
            <a:ext cx="2088232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Музично-ритмічні рухи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75656" y="4581128"/>
            <a:ext cx="2304256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Ритмопластика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779912" y="3068960"/>
            <a:ext cx="2088232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на ДМІ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84168" y="4566571"/>
            <a:ext cx="2088232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за методикою К.</a:t>
            </a:r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804248" y="2132856"/>
            <a:ext cx="2088232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Рухові ігри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1176991"/>
            <a:ext cx="4392488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та методи  роботи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659186" y="2119000"/>
            <a:ext cx="2289078" cy="337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4" idx="6"/>
          </p:cNvCxnSpPr>
          <p:nvPr/>
        </p:nvCxnSpPr>
        <p:spPr>
          <a:xfrm flipH="1">
            <a:off x="2771800" y="2132856"/>
            <a:ext cx="18505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22304" y="2132856"/>
            <a:ext cx="5770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6" idx="0"/>
          </p:cNvCxnSpPr>
          <p:nvPr/>
        </p:nvCxnSpPr>
        <p:spPr>
          <a:xfrm flipH="1">
            <a:off x="2627784" y="2132856"/>
            <a:ext cx="1994520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2"/>
          </p:cNvCxnSpPr>
          <p:nvPr/>
        </p:nvCxnSpPr>
        <p:spPr>
          <a:xfrm>
            <a:off x="4680012" y="2091391"/>
            <a:ext cx="2268252" cy="2475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36096" y="37170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291682" y="6309320"/>
            <a:ext cx="1616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Бєлікова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</a:t>
            </a:r>
            <a:r>
              <a:rPr lang="uk-UA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336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6" name="Picture 4" descr="D:\ФОТО ГУРТОК\ФОТО ГУРТОК\IMG-98fbf1b645ab015fdfc4e04a9877113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16632"/>
            <a:ext cx="4392487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D:\ФОТО ГУРТОК\ФОТО ГУРТОК\IMG-aaa5adc9a1bf7aa692df986d527bf222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4248472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0" name="Picture 2" descr="D:\ФОТО ГУРТОК\ФОТО ГУРТОК\изображение_viber_2021-02-23_13-30-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356992"/>
            <a:ext cx="4392487" cy="3384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6632"/>
            <a:ext cx="4211513" cy="29523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36977" y="6268272"/>
            <a:ext cx="1616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Бєлікова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</a:t>
            </a:r>
            <a:r>
              <a:rPr lang="uk-UA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22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3" y="859064"/>
            <a:ext cx="748883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Участь у роботі міського методичного </a:t>
            </a:r>
            <a:r>
              <a:rPr lang="uk-UA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центру</a:t>
            </a:r>
          </a:p>
          <a:p>
            <a:endParaRPr lang="uk-UA" sz="2400" b="1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Листопад 2019р</a:t>
            </a:r>
            <a:endParaRPr lang="uk-UA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Методичне об</a:t>
            </a:r>
            <a:r>
              <a:rPr lang="uk-UA" sz="2000" dirty="0">
                <a:solidFill>
                  <a:srgbClr val="002060"/>
                </a:solidFill>
              </a:rPr>
              <a:t>‘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 вихователів-методистів ЗДО. Постійно діючий семінар вихователів-методистів ЗДО. «</a:t>
            </a:r>
            <a:r>
              <a:rPr lang="uk-UA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Музично-логоритмічні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вправи»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b="1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Квітень 2020р</a:t>
            </a:r>
            <a:endParaRPr lang="uk-UA" sz="2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Міське методичне об</a:t>
            </a:r>
            <a:r>
              <a:rPr lang="uk-UA" sz="2000" dirty="0">
                <a:solidFill>
                  <a:srgbClr val="002060"/>
                </a:solidFill>
              </a:rPr>
              <a:t>‘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 вчителів-логопедів та вихователів спеціальних груп для дітей з вадами мовлення.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b="1" dirty="0" smtClean="0">
              <a:solidFill>
                <a:srgbClr val="002060"/>
              </a:solidFill>
            </a:endParaRPr>
          </a:p>
          <a:p>
            <a:r>
              <a:rPr lang="uk-UA" sz="2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Лютий 2020р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Міське  методичне об</a:t>
            </a:r>
            <a:r>
              <a:rPr lang="uk-UA" sz="2000" dirty="0">
                <a:solidFill>
                  <a:srgbClr val="002060"/>
                </a:solidFill>
              </a:rPr>
              <a:t>‘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 керівників музичних. Практичний перегляд «Колаж </a:t>
            </a:r>
            <a:r>
              <a:rPr lang="uk-UA" sz="20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флешмобів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en-US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Види, способи та методи організації.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08304" y="6243586"/>
            <a:ext cx="1616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Бєлікова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</a:t>
            </a:r>
            <a:r>
              <a:rPr lang="uk-UA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0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5616" y="44625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Monotype Corsiva" panose="03010101010201010101" pitchFamily="66" charset="0"/>
                <a:ea typeface="Calibri"/>
              </a:rPr>
              <a:t>Мої публікації у фахових виданнях, е/сайтах… </a:t>
            </a:r>
            <a:endParaRPr lang="ru-RU" sz="2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0973259"/>
              </p:ext>
            </p:extLst>
          </p:nvPr>
        </p:nvGraphicFramePr>
        <p:xfrm>
          <a:off x="287524" y="401615"/>
          <a:ext cx="8424936" cy="6309360"/>
        </p:xfrm>
        <a:graphic>
          <a:graphicData uri="http://schemas.openxmlformats.org/drawingml/2006/table">
            <a:tbl>
              <a:tblPr firstRow="1" firstCol="1" bandRow="1"/>
              <a:tblGrid>
                <a:gridCol w="25274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043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931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943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Назва </a:t>
                      </a:r>
                      <a:r>
                        <a:rPr lang="uk-UA" sz="12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сайта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Назва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Дата, рік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8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http://dnz26priluki.ucoz.ua/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День </a:t>
                      </a:r>
                      <a:r>
                        <a:rPr lang="uk-UA" sz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Дошкілля</a:t>
                      </a: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 А у нашім садочку»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Консультації для батьків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Поради педагогам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indent="-2019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Вересень 2016р.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Листопад2020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Січень 2021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718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u="sng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3"/>
                        </a:rPr>
                        <a:t>https://www.facebook</a:t>
                      </a: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Com</a:t>
                      </a: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uk-UA" sz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groups</a:t>
                      </a: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/469566153599151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Консультація для батьків «Бережіть дитячі голоси»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Консультація для вихователів «Музична арт – терапія на всі випадки життя»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Поради батькам «Як зустріти Великдень з дітьми»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Віршовані </a:t>
                      </a:r>
                      <a:r>
                        <a:rPr lang="uk-UA" sz="12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руханки</a:t>
                      </a: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для педагогів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Консультація для вихователів і батьків « Як захистити дитинство»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Поради батькам «Граємо всією сім’єю» (рухливі ігри)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Відео – заняття музична гра «Веселі рученята»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Травень 2020р.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Квітень 2020р.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Травень 2020р.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Червень 2020р.   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Липень 2020р.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Квітень 2020р.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635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u="sng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  <a:hlinkClick r:id="rId4"/>
                        </a:rPr>
                        <a:t>https://vseosvita.ua/user/id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899363/achievements/library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Конспект музичного заняття «В гостях у Казочки-Зими»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Сценарій випускного свята «Як Муха Цокотуха до школи збиралась</a:t>
                      </a:r>
                      <a:r>
                        <a:rPr lang="uk-UA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»</a:t>
                      </a:r>
                      <a:endParaRPr lang="en-US" sz="12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uk-UA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Сценарій свята</a:t>
                      </a:r>
                      <a:r>
                        <a:rPr lang="uk-UA" sz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 В усіх країнах світу,  день Знань святкують </a:t>
                      </a:r>
                      <a:r>
                        <a:rPr lang="uk-UA" sz="1200" baseline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діти»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Вересень 2020р.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Вересень </a:t>
                      </a:r>
                      <a:r>
                        <a:rPr lang="uk-UA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2020р.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Січень 2021 р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43" marR="3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191354" y="6341643"/>
            <a:ext cx="1616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Бєлікова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</a:t>
            </a:r>
            <a:r>
              <a:rPr lang="uk-UA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37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" y="12141"/>
            <a:ext cx="9142857" cy="68571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6736" y="620688"/>
            <a:ext cx="5914964" cy="591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71700" y="6381378"/>
            <a:ext cx="1616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Бєлікова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</a:t>
            </a:r>
            <a:r>
              <a:rPr lang="uk-UA" dirty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30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" y="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БАТЬКАМИ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матеріали.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батьків до участі в святах, розвагах, масових дійствах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D:\ФОТО ГУРТОК\ФОТО ГУРТОК\IMG-6c987332aef09ac84c0a5bd45c8052d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93462"/>
            <a:ext cx="3557795" cy="300521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3" descr="D:\ФОТО ГУРТОК\ФОТО ГУРТОК\IMG-d3346c8e69ccb82d90f5e73db7cdf29a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81747"/>
            <a:ext cx="3871453" cy="2916930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7331044" y="6342451"/>
            <a:ext cx="1616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Бєлікова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ФОТО ГУРТОК\ФОТО ГУРТОК\758006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2534"/>
            <a:ext cx="3960440" cy="310563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1" name="Picture 3" descr="D:\ФОТО ГУРТОК\ФОТО ГУРТОК\4572472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87948" y="3505692"/>
            <a:ext cx="3864675" cy="3060302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1725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pic>
        <p:nvPicPr>
          <p:cNvPr id="7171" name="Picture 3" descr="D:\ФОТО ГУРТОК\В КОРОЛІВСТВІ МУЗИКИ\P10605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39248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ФОТО ГУРТОК\ФОТО ГУРТОК\IMG-79f7d457f002349371c34585a0098a90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00547"/>
            <a:ext cx="4320480" cy="2868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 доробок</a:t>
            </a:r>
          </a:p>
          <a:p>
            <a:pPr algn="ctr"/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Гурток музично-ритмічної 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«ТОПОТОШКИ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76056" y="2204864"/>
            <a:ext cx="4067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923330"/>
            <a:ext cx="43204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Aft>
                <a:spcPts val="750"/>
              </a:spcAft>
            </a:pPr>
            <a:r>
              <a:rPr lang="ru-RU" b="1" u="sng" dirty="0">
                <a:solidFill>
                  <a:srgbClr val="002060"/>
                </a:solidFill>
                <a:latin typeface="Times New Roman"/>
                <a:ea typeface="Times New Roman"/>
              </a:rPr>
              <a:t>М</a:t>
            </a:r>
            <a:r>
              <a:rPr lang="ru-RU" b="1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ЕТА</a:t>
            </a:r>
            <a:r>
              <a:rPr lang="ru-RU" b="1" u="sng" dirty="0">
                <a:solidFill>
                  <a:srgbClr val="002060"/>
                </a:solidFill>
                <a:latin typeface="Times New Roman"/>
                <a:ea typeface="Times New Roman"/>
              </a:rPr>
              <a:t>: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 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Формування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особистості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дитини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, 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разв</a:t>
            </a:r>
            <a:r>
              <a:rPr lang="uk-UA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иток</a:t>
            </a:r>
            <a:r>
              <a:rPr lang="uk-UA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р</a:t>
            </a:r>
            <a:r>
              <a:rPr lang="uk-UA" sz="1400" dirty="0">
                <a:solidFill>
                  <a:srgbClr val="002060"/>
                </a:solidFill>
                <a:latin typeface="Times New Roman"/>
                <a:ea typeface="Times New Roman"/>
              </a:rPr>
              <a:t>і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знообразних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uk-UA" sz="1400" dirty="0">
                <a:solidFill>
                  <a:srgbClr val="002060"/>
                </a:solidFill>
                <a:latin typeface="Times New Roman"/>
                <a:ea typeface="Times New Roman"/>
              </a:rPr>
              <a:t>  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умінь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, 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здібностей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і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якостей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, 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засобами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музики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і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ритмічних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рухів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ru-RU" sz="14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54043" y="6302458"/>
            <a:ext cx="178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Бєлікова</a:t>
            </a:r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149080"/>
            <a:ext cx="5868144" cy="2749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Aft>
                <a:spcPts val="75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Залучення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до 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танцювального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мистецтва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, 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розширення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знань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про 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танці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;</a:t>
            </a:r>
          </a:p>
          <a:p>
            <a:pPr algn="just" fontAlgn="base">
              <a:spcAft>
                <a:spcPts val="75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2.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Спонукання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до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імпровізації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під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музику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, 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твору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власних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композиції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зі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знайомих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рухів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;</a:t>
            </a:r>
          </a:p>
          <a:p>
            <a:pPr algn="just" fontAlgn="base">
              <a:spcAft>
                <a:spcPts val="75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3. 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Розвиток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ru-RU" sz="1400" u="sng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почуття</a:t>
            </a:r>
            <a:r>
              <a:rPr lang="ru-RU" sz="1400" u="sng" dirty="0" smtClean="0">
                <a:solidFill>
                  <a:srgbClr val="002060"/>
                </a:solidFill>
                <a:latin typeface="Times New Roman"/>
                <a:ea typeface="Times New Roman"/>
              </a:rPr>
              <a:t> ритму</a:t>
            </a:r>
            <a:r>
              <a:rPr lang="ru-RU" sz="14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,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 темпу,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координації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і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свободи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рухів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algn="just" fontAlgn="base">
              <a:spcAft>
                <a:spcPts val="75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4.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Навчання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навичкам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основних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танцювальних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рухів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algn="just" fontAlgn="base">
              <a:spcAft>
                <a:spcPts val="75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5</a:t>
            </a:r>
            <a:r>
              <a:rPr lang="uk-UA" sz="1400" dirty="0">
                <a:solidFill>
                  <a:srgbClr val="002060"/>
                </a:solidFill>
                <a:latin typeface="Times New Roman"/>
                <a:ea typeface="Times New Roman"/>
              </a:rPr>
              <a:t>. Навчання 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прийомам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самостійної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та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колективної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роботи</a:t>
            </a:r>
            <a:endParaRPr lang="ru-RU" sz="14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 fontAlgn="base">
              <a:spcAft>
                <a:spcPts val="75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6.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Створення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атмосфери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радості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дитячої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творчості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у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співпраці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pPr algn="just" fontAlgn="base">
              <a:spcAft>
                <a:spcPts val="75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7.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Формування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морально-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естетичних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відносин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між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дітьми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 і </a:t>
            </a:r>
            <a:r>
              <a:rPr lang="ru-RU" sz="1400" dirty="0" err="1">
                <a:solidFill>
                  <a:srgbClr val="002060"/>
                </a:solidFill>
                <a:latin typeface="Times New Roman"/>
                <a:ea typeface="Times New Roman"/>
              </a:rPr>
              <a:t>дорослими</a:t>
            </a:r>
            <a:r>
              <a:rPr lang="ru-RU" sz="1400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</a:p>
          <a:p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477</Words>
  <Application>Microsoft Office PowerPoint</Application>
  <PresentationFormat>Экран (4:3)</PresentationFormat>
  <Paragraphs>123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АТЕСТАЦІЯ ПЕДАГОГА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Дошкільний навчальний заклад (ясла-садок) комбінованого типу № 26 Прилуцької міської ради Чернігівської області</dc:title>
  <dc:creator>Пользуватель</dc:creator>
  <cp:lastModifiedBy>Пользователь</cp:lastModifiedBy>
  <cp:revision>75</cp:revision>
  <dcterms:created xsi:type="dcterms:W3CDTF">2018-02-20T14:57:37Z</dcterms:created>
  <dcterms:modified xsi:type="dcterms:W3CDTF">2022-09-26T18:46:29Z</dcterms:modified>
</cp:coreProperties>
</file>