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16" r:id="rId3"/>
    <p:sldId id="1517" r:id="rId4"/>
    <p:sldId id="1518" r:id="rId5"/>
    <p:sldId id="1413" r:id="rId6"/>
    <p:sldId id="1501" r:id="rId7"/>
    <p:sldId id="1502" r:id="rId8"/>
    <p:sldId id="1503" r:id="rId9"/>
    <p:sldId id="1504" r:id="rId10"/>
    <p:sldId id="1506" r:id="rId11"/>
    <p:sldId id="1507" r:id="rId12"/>
    <p:sldId id="1508" r:id="rId13"/>
    <p:sldId id="1509" r:id="rId14"/>
    <p:sldId id="1510" r:id="rId15"/>
    <p:sldId id="1511" r:id="rId16"/>
    <p:sldId id="1512" r:id="rId17"/>
    <p:sldId id="1519" r:id="rId18"/>
    <p:sldId id="1513" r:id="rId19"/>
    <p:sldId id="1514" r:id="rId20"/>
    <p:sldId id="504" r:id="rId21"/>
    <p:sldId id="1429" r:id="rId22"/>
    <p:sldId id="571" r:id="rId23"/>
    <p:sldId id="371" r:id="rId24"/>
    <p:sldId id="1521" r:id="rId25"/>
    <p:sldId id="1233" r:id="rId26"/>
    <p:sldId id="1520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C008C"/>
    <a:srgbClr val="0065B2"/>
    <a:srgbClr val="FAA61A"/>
    <a:srgbClr val="00AB5A"/>
    <a:srgbClr val="ED1C24"/>
    <a:srgbClr val="3A91B1"/>
    <a:srgbClr val="00AEEF"/>
    <a:srgbClr val="C55A11"/>
    <a:srgbClr val="24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0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</a:t>
          </a:r>
          <a:r>
            <a:rPr lang="uk-UA" b="1" i="1" noProof="0" dirty="0" smtClean="0">
              <a:solidFill>
                <a:schemeClr val="bg1"/>
              </a:solidFill>
            </a:rPr>
            <a:t>правил роботи з комп'ютером</a:t>
          </a:r>
          <a:endParaRPr lang="uk-UA" b="1" i="1" noProof="0" dirty="0">
            <a:solidFill>
              <a:schemeClr val="bg1"/>
            </a:solidFill>
          </a:endParaRP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Сьогодні </a:t>
          </a:r>
          <a:r>
            <a:rPr lang="uk-UA" b="1" i="1" noProof="0" dirty="0" smtClean="0"/>
            <a:t>на </a:t>
          </a:r>
          <a:r>
            <a:rPr lang="uk-UA" b="1" i="1" noProof="0" dirty="0" err="1" smtClean="0"/>
            <a:t>уроці</a:t>
          </a:r>
          <a:r>
            <a:rPr lang="uk-UA" b="1" i="1" noProof="0" dirty="0" smtClean="0"/>
            <a:t>:</a:t>
          </a:r>
          <a:endParaRPr lang="uk-UA" b="1" i="1" noProof="0" dirty="0"/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ScaleY="59381" custLinFactY="-30419" custLinFactNeighborX="-2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42C61F-AD0A-41AC-90DB-71234E0B9948}" type="pres">
      <dgm:prSet presAssocID="{D740E33A-5E5D-4AC8-BAA7-1A64676A5275}" presName="spacer" presStyleCnt="0"/>
      <dgm:spPr/>
    </dgm:pt>
    <dgm:pt modelId="{79A6FD81-FCF4-4CE0-8871-588E983C05B5}" type="pres">
      <dgm:prSet presAssocID="{03BE68DC-2A40-40DE-8DA8-DFADED8E1DB4}" presName="parentText" presStyleLbl="node1" presStyleIdx="1" presStyleCnt="2" custScaleY="60846" custLinFactY="31994" custLinFactNeighborX="5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71C1A33E-BFB6-4A56-9884-3436562C4653}" type="presParOf" srcId="{AB93E71C-524C-4C12-95D1-307F94E1DED3}" destId="{9342C61F-AD0A-41AC-90DB-71234E0B9948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150970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i="1" kern="1200" noProof="0" dirty="0"/>
            <a:t>Сьогодні </a:t>
          </a:r>
          <a:r>
            <a:rPr lang="uk-UA" sz="3900" b="1" i="1" kern="1200" noProof="0" dirty="0" smtClean="0"/>
            <a:t>на </a:t>
          </a:r>
          <a:r>
            <a:rPr lang="uk-UA" sz="3900" b="1" i="1" kern="1200" noProof="0" dirty="0" err="1" smtClean="0"/>
            <a:t>уроці</a:t>
          </a:r>
          <a:r>
            <a:rPr lang="uk-UA" sz="3900" b="1" i="1" kern="1200" noProof="0" dirty="0" smtClean="0"/>
            <a:t>:</a:t>
          </a:r>
          <a:endParaRPr lang="uk-UA" sz="3900" b="1" i="1" kern="1200" noProof="0" dirty="0"/>
        </a:p>
      </dsp:txBody>
      <dsp:txXfrm>
        <a:off x="73698" y="73698"/>
        <a:ext cx="11902745" cy="1362312"/>
      </dsp:txXfrm>
    </dsp:sp>
    <dsp:sp modelId="{79A6FD81-FCF4-4CE0-8871-588E983C05B5}">
      <dsp:nvSpPr>
        <dsp:cNvPr id="0" name=""/>
        <dsp:cNvSpPr/>
      </dsp:nvSpPr>
      <dsp:spPr>
        <a:xfrm>
          <a:off x="0" y="3571893"/>
          <a:ext cx="12050141" cy="1546954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i="1" kern="1200" noProof="0" dirty="0">
              <a:solidFill>
                <a:schemeClr val="bg1"/>
              </a:solidFill>
            </a:rPr>
            <a:t>Дотримуйся </a:t>
          </a:r>
          <a:r>
            <a:rPr lang="uk-UA" sz="3900" b="1" i="1" kern="1200" noProof="0" dirty="0" smtClean="0">
              <a:solidFill>
                <a:schemeClr val="bg1"/>
              </a:solidFill>
            </a:rPr>
            <a:t>правил роботи з комп'ютером</a:t>
          </a:r>
          <a:endParaRPr lang="uk-UA" sz="3900" b="1" i="1" kern="1200" noProof="0" dirty="0">
            <a:solidFill>
              <a:schemeClr val="bg1"/>
            </a:solidFill>
          </a:endParaRPr>
        </a:p>
      </dsp:txBody>
      <dsp:txXfrm>
        <a:off x="75516" y="3647409"/>
        <a:ext cx="11899109" cy="1395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4"/>
          <a:stretch/>
        </p:blipFill>
        <p:spPr>
          <a:xfrm>
            <a:off x="-3241" y="0"/>
            <a:ext cx="4544291" cy="5222068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=""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=""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=""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=""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=""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=""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=""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=""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=""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="" xmlns:a16="http://schemas.microsoft.com/office/drawing/2014/main" id="{FE5621D1-6D52-48F8-AF45-92EB01454FC2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49047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Поняття символу. Кодування і декодування текстових повідомлень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програмою нової української школи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4" descr="coding icon">
            <a:extLst>
              <a:ext uri="{FF2B5EF4-FFF2-40B4-BE49-F238E27FC236}">
                <a16:creationId xmlns="" xmlns:a16="http://schemas.microsoft.com/office/drawing/2014/main" id="{F8F2DA9D-6A31-457E-9336-A271EFA3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38" y="3652520"/>
            <a:ext cx="2438402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eo web code Icon | Seo Iconset | The HOTH">
            <a:extLst>
              <a:ext uri="{FF2B5EF4-FFF2-40B4-BE49-F238E27FC236}">
                <a16:creationId xmlns="" xmlns:a16="http://schemas.microsoft.com/office/drawing/2014/main" id="{932DAA62-6205-4250-99A0-3662D3D7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00" y="363426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 про символи різних мов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0"/>
            <a:ext cx="1063384" cy="14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1455D1-CDCB-4DDA-94F4-B9EDCA9D9AFF}"/>
              </a:ext>
            </a:extLst>
          </p:cNvPr>
          <p:cNvSpPr txBox="1"/>
          <p:nvPr/>
        </p:nvSpPr>
        <p:spPr>
          <a:xfrm>
            <a:off x="72008" y="1196763"/>
            <a:ext cx="4364910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позначення на письмі звуків, які ми вимовляємо та чуємо, придумали спеціальні символи</a:t>
            </a:r>
            <a:r>
              <a:rPr lang="uk-UA" dirty="0"/>
              <a:t>  </a:t>
            </a:r>
            <a:r>
              <a:rPr lang="uk-UA" sz="2800" b="1" i="1" kern="0" dirty="0">
                <a:solidFill>
                  <a:schemeClr val="bg1"/>
                </a:solidFill>
              </a:rPr>
              <a:t>— букви алфавіту. За допомогою алфавіту створюють текстові повідомлення.</a:t>
            </a:r>
          </a:p>
        </p:txBody>
      </p:sp>
      <p:pic>
        <p:nvPicPr>
          <p:cNvPr id="13316" name="Picture 4" descr="School kids with ABC Royalty Free Vector Image">
            <a:extLst>
              <a:ext uri="{FF2B5EF4-FFF2-40B4-BE49-F238E27FC236}">
                <a16:creationId xmlns="" xmlns:a16="http://schemas.microsoft.com/office/drawing/2014/main" id="{82C32FB9-6047-4D07-B2A6-00070C1E3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6"/>
          <a:stretch/>
        </p:blipFill>
        <p:spPr bwMode="auto">
          <a:xfrm>
            <a:off x="4644596" y="1196763"/>
            <a:ext cx="7475396" cy="53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 про символи різних мов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question, sign icon">
            <a:extLst>
              <a:ext uri="{FF2B5EF4-FFF2-40B4-BE49-F238E27FC236}">
                <a16:creationId xmlns="" xmlns:a16="http://schemas.microsoft.com/office/drawing/2014/main" id="{E30FF618-AC7C-4CE4-A837-B8668DB9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F55A6E-913E-4242-B894-08F537F84F67}"/>
              </a:ext>
            </a:extLst>
          </p:cNvPr>
          <p:cNvSpPr txBox="1"/>
          <p:nvPr/>
        </p:nvSpPr>
        <p:spPr>
          <a:xfrm>
            <a:off x="1401490" y="1199586"/>
            <a:ext cx="107185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</a:t>
            </a:r>
            <a:r>
              <a:rPr lang="uk-UA" sz="2800" b="1" i="1" kern="0" dirty="0">
                <a:solidFill>
                  <a:srgbClr val="FFFFFF"/>
                </a:solidFill>
              </a:rPr>
              <a:t>, у яких мовах використовуються зображені символи.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C8A0FD7-A328-46D5-88BD-676757C37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580" y="2327179"/>
            <a:ext cx="2316419" cy="1952143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="" xmlns:a16="http://schemas.microsoft.com/office/drawing/2014/main" id="{DAC5719A-C179-4835-8A4A-AF419821A880}"/>
              </a:ext>
            </a:extLst>
          </p:cNvPr>
          <p:cNvGrpSpPr/>
          <p:nvPr/>
        </p:nvGrpSpPr>
        <p:grpSpPr>
          <a:xfrm>
            <a:off x="112394" y="2583641"/>
            <a:ext cx="6945896" cy="1698217"/>
            <a:chOff x="112394" y="2581101"/>
            <a:chExt cx="6945896" cy="1700757"/>
          </a:xfrm>
        </p:grpSpPr>
        <p:sp>
          <p:nvSpPr>
            <p:cNvPr id="11" name="Прямокутник: округлені кути 10">
              <a:extLst>
                <a:ext uri="{FF2B5EF4-FFF2-40B4-BE49-F238E27FC236}">
                  <a16:creationId xmlns="" xmlns:a16="http://schemas.microsoft.com/office/drawing/2014/main" id="{F80E8208-4A63-41BA-811B-C0FF504495CF}"/>
                </a:ext>
              </a:extLst>
            </p:cNvPr>
            <p:cNvSpPr/>
            <p:nvPr/>
          </p:nvSpPr>
          <p:spPr>
            <a:xfrm>
              <a:off x="112394" y="2581101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>
                  <a:solidFill>
                    <a:srgbClr val="EC008C"/>
                  </a:solidFill>
                </a:rPr>
                <a:t>А </a:t>
              </a:r>
              <a:r>
                <a:rPr lang="uk-UA" sz="4000" b="1" dirty="0" err="1">
                  <a:solidFill>
                    <a:srgbClr val="EC008C"/>
                  </a:solidFill>
                </a:rPr>
                <a:t>а</a:t>
              </a:r>
              <a:endParaRPr lang="uk-UA" sz="4000" b="1" dirty="0">
                <a:solidFill>
                  <a:srgbClr val="EC008C"/>
                </a:solidFill>
              </a:endParaRPr>
            </a:p>
          </p:txBody>
        </p:sp>
        <p:sp>
          <p:nvSpPr>
            <p:cNvPr id="13" name="Прямокутник: округлені кути 12">
              <a:extLst>
                <a:ext uri="{FF2B5EF4-FFF2-40B4-BE49-F238E27FC236}">
                  <a16:creationId xmlns="" xmlns:a16="http://schemas.microsoft.com/office/drawing/2014/main" id="{65598095-D93E-4024-8D81-61239037D2C7}"/>
                </a:ext>
              </a:extLst>
            </p:cNvPr>
            <p:cNvSpPr/>
            <p:nvPr/>
          </p:nvSpPr>
          <p:spPr>
            <a:xfrm>
              <a:off x="1527864" y="2581101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>
                  <a:solidFill>
                    <a:srgbClr val="3A91B1"/>
                  </a:solidFill>
                </a:rPr>
                <a:t>Б </a:t>
              </a:r>
              <a:r>
                <a:rPr lang="uk-UA" sz="4000" b="1" dirty="0" err="1">
                  <a:solidFill>
                    <a:srgbClr val="3A91B1"/>
                  </a:solidFill>
                </a:rPr>
                <a:t>б</a:t>
              </a:r>
              <a:endParaRPr lang="uk-UA" sz="4000" b="1" dirty="0">
                <a:solidFill>
                  <a:srgbClr val="3A91B1"/>
                </a:solidFill>
              </a:endParaRPr>
            </a:p>
          </p:txBody>
        </p:sp>
        <p:sp>
          <p:nvSpPr>
            <p:cNvPr id="14" name="Прямокутник: округлені кути 13">
              <a:extLst>
                <a:ext uri="{FF2B5EF4-FFF2-40B4-BE49-F238E27FC236}">
                  <a16:creationId xmlns="" xmlns:a16="http://schemas.microsoft.com/office/drawing/2014/main" id="{AEE0D0BC-5BF5-47B0-ACF7-4E1B8F7D2EF1}"/>
                </a:ext>
              </a:extLst>
            </p:cNvPr>
            <p:cNvSpPr/>
            <p:nvPr/>
          </p:nvSpPr>
          <p:spPr>
            <a:xfrm>
              <a:off x="2943334" y="2583641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>
                  <a:solidFill>
                    <a:srgbClr val="ED1C24"/>
                  </a:solidFill>
                </a:rPr>
                <a:t>В в</a:t>
              </a:r>
            </a:p>
          </p:txBody>
        </p:sp>
        <p:sp>
          <p:nvSpPr>
            <p:cNvPr id="15" name="Прямокутник: округлені кути 14">
              <a:extLst>
                <a:ext uri="{FF2B5EF4-FFF2-40B4-BE49-F238E27FC236}">
                  <a16:creationId xmlns="" xmlns:a16="http://schemas.microsoft.com/office/drawing/2014/main" id="{B57F752D-5791-4FE0-99EA-3EBB4DB4C0C3}"/>
                </a:ext>
              </a:extLst>
            </p:cNvPr>
            <p:cNvSpPr/>
            <p:nvPr/>
          </p:nvSpPr>
          <p:spPr>
            <a:xfrm>
              <a:off x="4384205" y="2581101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>
                  <a:solidFill>
                    <a:srgbClr val="00AB5A"/>
                  </a:solidFill>
                </a:rPr>
                <a:t>Г </a:t>
              </a:r>
              <a:r>
                <a:rPr lang="uk-UA" sz="4000" b="1" dirty="0" err="1">
                  <a:solidFill>
                    <a:srgbClr val="00AB5A"/>
                  </a:solidFill>
                </a:rPr>
                <a:t>г</a:t>
              </a:r>
              <a:endParaRPr lang="uk-UA" sz="4000" b="1" dirty="0">
                <a:solidFill>
                  <a:srgbClr val="00AB5A"/>
                </a:solidFill>
              </a:endParaRPr>
            </a:p>
          </p:txBody>
        </p:sp>
        <p:sp>
          <p:nvSpPr>
            <p:cNvPr id="16" name="Прямокутник: округлені кути 15">
              <a:extLst>
                <a:ext uri="{FF2B5EF4-FFF2-40B4-BE49-F238E27FC236}">
                  <a16:creationId xmlns="" xmlns:a16="http://schemas.microsoft.com/office/drawing/2014/main" id="{1D39E251-E12A-4102-A8D1-1475FFDB3CA4}"/>
                </a:ext>
              </a:extLst>
            </p:cNvPr>
            <p:cNvSpPr/>
            <p:nvPr/>
          </p:nvSpPr>
          <p:spPr>
            <a:xfrm>
              <a:off x="5799675" y="2581101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>
                  <a:solidFill>
                    <a:srgbClr val="FAA61A"/>
                  </a:solidFill>
                </a:rPr>
                <a:t>Ґ ґ</a:t>
              </a:r>
            </a:p>
          </p:txBody>
        </p:sp>
        <p:sp>
          <p:nvSpPr>
            <p:cNvPr id="17" name="Прямокутник: округлені кути 16">
              <a:extLst>
                <a:ext uri="{FF2B5EF4-FFF2-40B4-BE49-F238E27FC236}">
                  <a16:creationId xmlns="" xmlns:a16="http://schemas.microsoft.com/office/drawing/2014/main" id="{EA3A8914-C1D6-4195-87CF-1F02BE53BB7B}"/>
                </a:ext>
              </a:extLst>
            </p:cNvPr>
            <p:cNvSpPr/>
            <p:nvPr/>
          </p:nvSpPr>
          <p:spPr>
            <a:xfrm>
              <a:off x="112394" y="349445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>
                  <a:solidFill>
                    <a:srgbClr val="7030A0"/>
                  </a:solidFill>
                </a:rPr>
                <a:t>Д </a:t>
              </a:r>
              <a:r>
                <a:rPr lang="uk-UA" sz="4000" b="1" dirty="0" err="1">
                  <a:solidFill>
                    <a:srgbClr val="7030A0"/>
                  </a:solidFill>
                </a:rPr>
                <a:t>д</a:t>
              </a:r>
              <a:endParaRPr lang="uk-UA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Прямокутник: округлені кути 17">
              <a:extLst>
                <a:ext uri="{FF2B5EF4-FFF2-40B4-BE49-F238E27FC236}">
                  <a16:creationId xmlns="" xmlns:a16="http://schemas.microsoft.com/office/drawing/2014/main" id="{9C248058-F6F5-4FD6-93CA-C8DF63CA2EA9}"/>
                </a:ext>
              </a:extLst>
            </p:cNvPr>
            <p:cNvSpPr/>
            <p:nvPr/>
          </p:nvSpPr>
          <p:spPr>
            <a:xfrm>
              <a:off x="1527864" y="349445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>
                  <a:solidFill>
                    <a:schemeClr val="accent2">
                      <a:lumMod val="50000"/>
                    </a:schemeClr>
                  </a:solidFill>
                </a:rPr>
                <a:t>Е </a:t>
              </a:r>
              <a:r>
                <a:rPr lang="uk-UA" sz="4000" b="1" dirty="0" err="1">
                  <a:solidFill>
                    <a:schemeClr val="accent2">
                      <a:lumMod val="50000"/>
                    </a:schemeClr>
                  </a:solidFill>
                </a:rPr>
                <a:t>е</a:t>
              </a:r>
              <a:endParaRPr lang="uk-UA" sz="4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9" name="Прямокутник: округлені кути 18">
              <a:extLst>
                <a:ext uri="{FF2B5EF4-FFF2-40B4-BE49-F238E27FC236}">
                  <a16:creationId xmlns="" xmlns:a16="http://schemas.microsoft.com/office/drawing/2014/main" id="{5BA2E8C7-AD76-45D4-A29D-53BF1FC5F4A7}"/>
                </a:ext>
              </a:extLst>
            </p:cNvPr>
            <p:cNvSpPr/>
            <p:nvPr/>
          </p:nvSpPr>
          <p:spPr>
            <a:xfrm>
              <a:off x="2943334" y="349699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>
                  <a:solidFill>
                    <a:srgbClr val="008000"/>
                  </a:solidFill>
                </a:rPr>
                <a:t>Є </a:t>
              </a:r>
              <a:r>
                <a:rPr lang="uk-UA" sz="4000" b="1" dirty="0" err="1">
                  <a:solidFill>
                    <a:srgbClr val="008000"/>
                  </a:solidFill>
                </a:rPr>
                <a:t>є</a:t>
              </a:r>
              <a:endParaRPr lang="uk-UA" sz="4000" b="1" dirty="0">
                <a:solidFill>
                  <a:srgbClr val="008000"/>
                </a:solidFill>
              </a:endParaRPr>
            </a:p>
          </p:txBody>
        </p:sp>
        <p:sp>
          <p:nvSpPr>
            <p:cNvPr id="20" name="Прямокутник: округлені кути 19">
              <a:extLst>
                <a:ext uri="{FF2B5EF4-FFF2-40B4-BE49-F238E27FC236}">
                  <a16:creationId xmlns="" xmlns:a16="http://schemas.microsoft.com/office/drawing/2014/main" id="{B1D0DFCA-B6BB-4E09-AEF9-3E027BA358EA}"/>
                </a:ext>
              </a:extLst>
            </p:cNvPr>
            <p:cNvSpPr/>
            <p:nvPr/>
          </p:nvSpPr>
          <p:spPr>
            <a:xfrm>
              <a:off x="4384205" y="349445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700" b="1" dirty="0" err="1">
                  <a:solidFill>
                    <a:srgbClr val="EC008C"/>
                  </a:solidFill>
                </a:rPr>
                <a:t>Жж</a:t>
              </a:r>
              <a:endParaRPr lang="uk-UA" sz="3700" b="1" dirty="0">
                <a:solidFill>
                  <a:srgbClr val="EC008C"/>
                </a:solidFill>
              </a:endParaRPr>
            </a:p>
          </p:txBody>
        </p:sp>
        <p:sp>
          <p:nvSpPr>
            <p:cNvPr id="21" name="Прямокутник: округлені кути 20">
              <a:extLst>
                <a:ext uri="{FF2B5EF4-FFF2-40B4-BE49-F238E27FC236}">
                  <a16:creationId xmlns="" xmlns:a16="http://schemas.microsoft.com/office/drawing/2014/main" id="{203652CD-CDD3-44C9-8057-4130A44BB1FA}"/>
                </a:ext>
              </a:extLst>
            </p:cNvPr>
            <p:cNvSpPr/>
            <p:nvPr/>
          </p:nvSpPr>
          <p:spPr>
            <a:xfrm>
              <a:off x="5799675" y="349445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>
                  <a:solidFill>
                    <a:srgbClr val="0070C0"/>
                  </a:solidFill>
                </a:rPr>
                <a:t>З </a:t>
              </a:r>
              <a:r>
                <a:rPr lang="uk-UA" sz="4000" b="1" dirty="0" err="1">
                  <a:solidFill>
                    <a:srgbClr val="0070C0"/>
                  </a:solidFill>
                </a:rPr>
                <a:t>з</a:t>
              </a:r>
              <a:endParaRPr lang="uk-UA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="" xmlns:a16="http://schemas.microsoft.com/office/drawing/2014/main" id="{FCC7D1AD-080D-40B8-883A-6C1B56647187}"/>
              </a:ext>
            </a:extLst>
          </p:cNvPr>
          <p:cNvGrpSpPr/>
          <p:nvPr/>
        </p:nvGrpSpPr>
        <p:grpSpPr>
          <a:xfrm>
            <a:off x="112394" y="4704308"/>
            <a:ext cx="6945896" cy="1700757"/>
            <a:chOff x="112394" y="4704308"/>
            <a:chExt cx="6945896" cy="1700757"/>
          </a:xfrm>
        </p:grpSpPr>
        <p:sp>
          <p:nvSpPr>
            <p:cNvPr id="22" name="Прямокутник: округлені кути 21">
              <a:extLst>
                <a:ext uri="{FF2B5EF4-FFF2-40B4-BE49-F238E27FC236}">
                  <a16:creationId xmlns="" xmlns:a16="http://schemas.microsoft.com/office/drawing/2014/main" id="{055EBC58-5D6A-48D0-B800-9181C42AA1E0}"/>
                </a:ext>
              </a:extLst>
            </p:cNvPr>
            <p:cNvSpPr/>
            <p:nvPr/>
          </p:nvSpPr>
          <p:spPr>
            <a:xfrm>
              <a:off x="112394" y="470430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EC008C"/>
                  </a:solidFill>
                </a:rPr>
                <a:t>A </a:t>
              </a:r>
              <a:r>
                <a:rPr lang="en-US" sz="4000" b="1" dirty="0" err="1">
                  <a:solidFill>
                    <a:srgbClr val="EC008C"/>
                  </a:solidFill>
                </a:rPr>
                <a:t>a</a:t>
              </a:r>
              <a:endParaRPr lang="uk-UA" sz="4000" b="1" dirty="0">
                <a:solidFill>
                  <a:srgbClr val="EC008C"/>
                </a:solidFill>
              </a:endParaRPr>
            </a:p>
          </p:txBody>
        </p:sp>
        <p:sp>
          <p:nvSpPr>
            <p:cNvPr id="23" name="Прямокутник: округлені кути 22">
              <a:extLst>
                <a:ext uri="{FF2B5EF4-FFF2-40B4-BE49-F238E27FC236}">
                  <a16:creationId xmlns="" xmlns:a16="http://schemas.microsoft.com/office/drawing/2014/main" id="{48598B0D-F81B-4134-B853-F95E4B7A13B0}"/>
                </a:ext>
              </a:extLst>
            </p:cNvPr>
            <p:cNvSpPr/>
            <p:nvPr/>
          </p:nvSpPr>
          <p:spPr>
            <a:xfrm>
              <a:off x="1527864" y="470430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3A91B1"/>
                  </a:solidFill>
                </a:rPr>
                <a:t>B </a:t>
              </a:r>
              <a:r>
                <a:rPr lang="en-US" sz="4000" b="1" dirty="0" err="1">
                  <a:solidFill>
                    <a:srgbClr val="3A91B1"/>
                  </a:solidFill>
                </a:rPr>
                <a:t>b</a:t>
              </a:r>
              <a:endParaRPr lang="uk-UA" sz="4000" b="1" dirty="0">
                <a:solidFill>
                  <a:srgbClr val="3A91B1"/>
                </a:solidFill>
              </a:endParaRPr>
            </a:p>
          </p:txBody>
        </p:sp>
        <p:sp>
          <p:nvSpPr>
            <p:cNvPr id="24" name="Прямокутник: округлені кути 23">
              <a:extLst>
                <a:ext uri="{FF2B5EF4-FFF2-40B4-BE49-F238E27FC236}">
                  <a16:creationId xmlns="" xmlns:a16="http://schemas.microsoft.com/office/drawing/2014/main" id="{CA2D69BC-F53C-40AE-86E4-2C0B008F3E5C}"/>
                </a:ext>
              </a:extLst>
            </p:cNvPr>
            <p:cNvSpPr/>
            <p:nvPr/>
          </p:nvSpPr>
          <p:spPr>
            <a:xfrm>
              <a:off x="2943334" y="470684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ED1C24"/>
                  </a:solidFill>
                </a:rPr>
                <a:t>C </a:t>
              </a:r>
              <a:r>
                <a:rPr lang="en-US" sz="4000" b="1" dirty="0" err="1">
                  <a:solidFill>
                    <a:srgbClr val="ED1C24"/>
                  </a:solidFill>
                </a:rPr>
                <a:t>c</a:t>
              </a:r>
              <a:endParaRPr lang="uk-UA" sz="4000" b="1" dirty="0">
                <a:solidFill>
                  <a:srgbClr val="ED1C24"/>
                </a:solidFill>
              </a:endParaRPr>
            </a:p>
          </p:txBody>
        </p:sp>
        <p:sp>
          <p:nvSpPr>
            <p:cNvPr id="25" name="Прямокутник: округлені кути 24">
              <a:extLst>
                <a:ext uri="{FF2B5EF4-FFF2-40B4-BE49-F238E27FC236}">
                  <a16:creationId xmlns="" xmlns:a16="http://schemas.microsoft.com/office/drawing/2014/main" id="{C81E0007-BB8C-424E-B44B-04C18EF3D62E}"/>
                </a:ext>
              </a:extLst>
            </p:cNvPr>
            <p:cNvSpPr/>
            <p:nvPr/>
          </p:nvSpPr>
          <p:spPr>
            <a:xfrm>
              <a:off x="4384205" y="470430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AB5A"/>
                  </a:solidFill>
                </a:rPr>
                <a:t>D </a:t>
              </a:r>
              <a:r>
                <a:rPr lang="en-US" sz="4000" b="1" dirty="0" err="1">
                  <a:solidFill>
                    <a:srgbClr val="00AB5A"/>
                  </a:solidFill>
                </a:rPr>
                <a:t>d</a:t>
              </a:r>
              <a:endParaRPr lang="uk-UA" sz="4000" b="1" dirty="0">
                <a:solidFill>
                  <a:srgbClr val="00AB5A"/>
                </a:solidFill>
              </a:endParaRPr>
            </a:p>
          </p:txBody>
        </p:sp>
        <p:sp>
          <p:nvSpPr>
            <p:cNvPr id="26" name="Прямокутник: округлені кути 25">
              <a:extLst>
                <a:ext uri="{FF2B5EF4-FFF2-40B4-BE49-F238E27FC236}">
                  <a16:creationId xmlns="" xmlns:a16="http://schemas.microsoft.com/office/drawing/2014/main" id="{2E82D914-6DD2-45CF-AD62-41CA4338473D}"/>
                </a:ext>
              </a:extLst>
            </p:cNvPr>
            <p:cNvSpPr/>
            <p:nvPr/>
          </p:nvSpPr>
          <p:spPr>
            <a:xfrm>
              <a:off x="5799675" y="4704308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AA61A"/>
                  </a:solidFill>
                </a:rPr>
                <a:t>E </a:t>
              </a:r>
              <a:r>
                <a:rPr lang="en-US" sz="4000" b="1" dirty="0" err="1">
                  <a:solidFill>
                    <a:srgbClr val="FAA61A"/>
                  </a:solidFill>
                </a:rPr>
                <a:t>e</a:t>
              </a:r>
              <a:endParaRPr lang="uk-UA" sz="4000" b="1" dirty="0">
                <a:solidFill>
                  <a:srgbClr val="FAA61A"/>
                </a:solidFill>
              </a:endParaRPr>
            </a:p>
          </p:txBody>
        </p:sp>
        <p:sp>
          <p:nvSpPr>
            <p:cNvPr id="27" name="Прямокутник: округлені кути 26">
              <a:extLst>
                <a:ext uri="{FF2B5EF4-FFF2-40B4-BE49-F238E27FC236}">
                  <a16:creationId xmlns="" xmlns:a16="http://schemas.microsoft.com/office/drawing/2014/main" id="{A03633DF-4E26-4C87-B074-C08B8B09B670}"/>
                </a:ext>
              </a:extLst>
            </p:cNvPr>
            <p:cNvSpPr/>
            <p:nvPr/>
          </p:nvSpPr>
          <p:spPr>
            <a:xfrm>
              <a:off x="112394" y="5617665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</a:rPr>
                <a:t>F </a:t>
              </a:r>
              <a:r>
                <a:rPr lang="en-US" sz="4000" b="1" dirty="0" err="1">
                  <a:solidFill>
                    <a:srgbClr val="7030A0"/>
                  </a:solidFill>
                </a:rPr>
                <a:t>f</a:t>
              </a:r>
              <a:endParaRPr lang="uk-UA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28" name="Прямокутник: округлені кути 27">
              <a:extLst>
                <a:ext uri="{FF2B5EF4-FFF2-40B4-BE49-F238E27FC236}">
                  <a16:creationId xmlns="" xmlns:a16="http://schemas.microsoft.com/office/drawing/2014/main" id="{4A284CC7-95F3-46BB-B461-C9B56A7D981A}"/>
                </a:ext>
              </a:extLst>
            </p:cNvPr>
            <p:cNvSpPr/>
            <p:nvPr/>
          </p:nvSpPr>
          <p:spPr>
            <a:xfrm>
              <a:off x="1527864" y="5617665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</a:rPr>
                <a:t>G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</a:rPr>
                <a:t>g</a:t>
              </a:r>
              <a:endParaRPr lang="uk-UA" sz="4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" name="Прямокутник: округлені кути 28">
              <a:extLst>
                <a:ext uri="{FF2B5EF4-FFF2-40B4-BE49-F238E27FC236}">
                  <a16:creationId xmlns="" xmlns:a16="http://schemas.microsoft.com/office/drawing/2014/main" id="{130D2B90-E4BF-4F53-A85D-12CC05984193}"/>
                </a:ext>
              </a:extLst>
            </p:cNvPr>
            <p:cNvSpPr/>
            <p:nvPr/>
          </p:nvSpPr>
          <p:spPr>
            <a:xfrm>
              <a:off x="2943334" y="5620205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8000"/>
                  </a:solidFill>
                </a:rPr>
                <a:t>H</a:t>
              </a:r>
              <a:r>
                <a:rPr lang="uk-UA" sz="4000" b="1" dirty="0">
                  <a:solidFill>
                    <a:srgbClr val="008000"/>
                  </a:solidFill>
                </a:rPr>
                <a:t> </a:t>
              </a:r>
              <a:r>
                <a:rPr lang="en-US" sz="4000" b="1" dirty="0">
                  <a:solidFill>
                    <a:srgbClr val="008000"/>
                  </a:solidFill>
                </a:rPr>
                <a:t>h</a:t>
              </a:r>
              <a:endParaRPr lang="uk-UA" sz="4000" b="1" dirty="0">
                <a:solidFill>
                  <a:srgbClr val="008000"/>
                </a:solidFill>
              </a:endParaRPr>
            </a:p>
          </p:txBody>
        </p:sp>
        <p:sp>
          <p:nvSpPr>
            <p:cNvPr id="30" name="Прямокутник: округлені кути 29">
              <a:extLst>
                <a:ext uri="{FF2B5EF4-FFF2-40B4-BE49-F238E27FC236}">
                  <a16:creationId xmlns="" xmlns:a16="http://schemas.microsoft.com/office/drawing/2014/main" id="{625AB610-71C4-4481-93E6-21465D5A455C}"/>
                </a:ext>
              </a:extLst>
            </p:cNvPr>
            <p:cNvSpPr/>
            <p:nvPr/>
          </p:nvSpPr>
          <p:spPr>
            <a:xfrm>
              <a:off x="4384205" y="5617665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b="1" dirty="0">
                  <a:solidFill>
                    <a:srgbClr val="EC008C"/>
                  </a:solidFill>
                </a:rPr>
                <a:t>I i</a:t>
              </a:r>
              <a:endParaRPr lang="uk-UA" sz="3700" b="1" dirty="0">
                <a:solidFill>
                  <a:srgbClr val="EC008C"/>
                </a:solidFill>
              </a:endParaRPr>
            </a:p>
          </p:txBody>
        </p:sp>
        <p:sp>
          <p:nvSpPr>
            <p:cNvPr id="31" name="Прямокутник: округлені кути 30">
              <a:extLst>
                <a:ext uri="{FF2B5EF4-FFF2-40B4-BE49-F238E27FC236}">
                  <a16:creationId xmlns="" xmlns:a16="http://schemas.microsoft.com/office/drawing/2014/main" id="{999A5312-B5C0-4EAB-987B-C675F9045CD5}"/>
                </a:ext>
              </a:extLst>
            </p:cNvPr>
            <p:cNvSpPr/>
            <p:nvPr/>
          </p:nvSpPr>
          <p:spPr>
            <a:xfrm>
              <a:off x="5799675" y="5617665"/>
              <a:ext cx="1258615" cy="784860"/>
            </a:xfrm>
            <a:prstGeom prst="round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J j</a:t>
              </a:r>
              <a:endParaRPr lang="uk-UA" sz="4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096" y="4114800"/>
            <a:ext cx="2587593" cy="258759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 про символи різних мов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1455D1-CDCB-4DDA-94F4-B9EDCA9D9AF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запису: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E4C804B5-8D31-4201-914A-3E0034F3C28F}"/>
              </a:ext>
            </a:extLst>
          </p:cNvPr>
          <p:cNvSpPr/>
          <p:nvPr/>
        </p:nvSpPr>
        <p:spPr>
          <a:xfrm>
            <a:off x="69849" y="1828171"/>
            <a:ext cx="5972332" cy="10085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математичних виразів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30D203AD-01EF-437A-82D7-0BDD834E6E12}"/>
              </a:ext>
            </a:extLst>
          </p:cNvPr>
          <p:cNvSpPr/>
          <p:nvPr/>
        </p:nvSpPr>
        <p:spPr>
          <a:xfrm>
            <a:off x="6147661" y="1828171"/>
            <a:ext cx="5972332" cy="10085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звуків музики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DAA3EF6D-C249-445A-A349-BC3BB1CBE0F8}"/>
              </a:ext>
            </a:extLst>
          </p:cNvPr>
          <p:cNvSpPr/>
          <p:nvPr/>
        </p:nvSpPr>
        <p:spPr>
          <a:xfrm>
            <a:off x="69849" y="2916735"/>
            <a:ext cx="5972332" cy="19419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використовують математичні символи — цифри, знаки арифметичних дій та інші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2BE4FC43-B78B-41BD-8B7E-F92EA81A2BDA}"/>
              </a:ext>
            </a:extLst>
          </p:cNvPr>
          <p:cNvSpPr/>
          <p:nvPr/>
        </p:nvSpPr>
        <p:spPr>
          <a:xfrm>
            <a:off x="6149819" y="2916735"/>
            <a:ext cx="5972332" cy="19419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люди винайшли спеціальні символи — ноти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4338" name="Picture 2" descr="Vector Maths Design Transparent &amp; PNG Clipart Free Download - YWD">
            <a:extLst>
              <a:ext uri="{FF2B5EF4-FFF2-40B4-BE49-F238E27FC236}">
                <a16:creationId xmlns="" xmlns:a16="http://schemas.microsoft.com/office/drawing/2014/main" id="{A29FF454-9A98-4F9E-9317-C314DC4ED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52"/>
          <a:stretch/>
        </p:blipFill>
        <p:spPr bwMode="auto">
          <a:xfrm>
            <a:off x="165383" y="4858645"/>
            <a:ext cx="5715000" cy="16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Music Vector Swirl - Transparent Music Notes Banner, HD Png ...">
            <a:extLst>
              <a:ext uri="{FF2B5EF4-FFF2-40B4-BE49-F238E27FC236}">
                <a16:creationId xmlns="" xmlns:a16="http://schemas.microsoft.com/office/drawing/2014/main" id="{B23FEC92-3C1B-490D-847A-5DE5867C3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6113"/>
          <a:stretch/>
        </p:blipFill>
        <p:spPr bwMode="auto">
          <a:xfrm>
            <a:off x="6525207" y="4938661"/>
            <a:ext cx="5217240" cy="17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 про символи різних мов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question, sign icon">
            <a:extLst>
              <a:ext uri="{FF2B5EF4-FFF2-40B4-BE49-F238E27FC236}">
                <a16:creationId xmlns="" xmlns:a16="http://schemas.microsoft.com/office/drawing/2014/main" id="{7DF4127D-8750-4774-A05F-936D648B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EF1F08-DAB7-4F9A-A61E-BC84F77EA50C}"/>
              </a:ext>
            </a:extLst>
          </p:cNvPr>
          <p:cNvSpPr txBox="1"/>
          <p:nvPr/>
        </p:nvSpPr>
        <p:spPr>
          <a:xfrm>
            <a:off x="1401490" y="1199586"/>
            <a:ext cx="107185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</a:t>
            </a:r>
            <a:r>
              <a:rPr lang="uk-UA" sz="2800" b="1" i="1" kern="0" dirty="0">
                <a:solidFill>
                  <a:srgbClr val="FFFFFF"/>
                </a:solidFill>
              </a:rPr>
              <a:t>, під час вивчення яких предметів ти використовуєш зображені символи?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69B021C-D513-41D6-870B-669A98CE8D5D}"/>
              </a:ext>
            </a:extLst>
          </p:cNvPr>
          <p:cNvSpPr/>
          <p:nvPr/>
        </p:nvSpPr>
        <p:spPr>
          <a:xfrm>
            <a:off x="247201" y="2795012"/>
            <a:ext cx="4293626" cy="95410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2x - 10</a:t>
            </a:r>
            <a:endParaRPr lang="uk-UA" sz="4400" b="1" dirty="0">
              <a:solidFill>
                <a:schemeClr val="tx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5AD8917F-8BD4-40F8-86DA-E42E4F8EA572}"/>
              </a:ext>
            </a:extLst>
          </p:cNvPr>
          <p:cNvSpPr/>
          <p:nvPr/>
        </p:nvSpPr>
        <p:spPr>
          <a:xfrm>
            <a:off x="247201" y="4073737"/>
            <a:ext cx="4293626" cy="954107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>
                <a:solidFill>
                  <a:schemeClr val="tx1"/>
                </a:solidFill>
              </a:rPr>
              <a:t>Вправа 27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161F8448-0722-4984-AAF8-B97D8A2ED71C}"/>
              </a:ext>
            </a:extLst>
          </p:cNvPr>
          <p:cNvSpPr/>
          <p:nvPr/>
        </p:nvSpPr>
        <p:spPr>
          <a:xfrm>
            <a:off x="247200" y="5352462"/>
            <a:ext cx="4293626" cy="95410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Homework</a:t>
            </a:r>
            <a:endParaRPr lang="uk-UA" sz="4400" b="1" i="1" dirty="0">
              <a:solidFill>
                <a:schemeClr val="tx1"/>
              </a:solidFill>
            </a:endParaRPr>
          </a:p>
        </p:txBody>
      </p:sp>
      <p:pic>
        <p:nvPicPr>
          <p:cNvPr id="8196" name="Picture 4" descr="Free Music Vectors, 46,000+ Images in AI, EPS format">
            <a:extLst>
              <a:ext uri="{FF2B5EF4-FFF2-40B4-BE49-F238E27FC236}">
                <a16:creationId xmlns="" xmlns:a16="http://schemas.microsoft.com/office/drawing/2014/main" id="{4EF90B01-D1A4-4052-9402-75EA61E55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7"/>
          <a:stretch/>
        </p:blipFill>
        <p:spPr bwMode="auto">
          <a:xfrm>
            <a:off x="4993384" y="2338085"/>
            <a:ext cx="7126608" cy="396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 про кодування  текстових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8871" cy="14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1455D1-CDCB-4DDA-94F4-B9EDCA9D9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Символи, з  яких складаються текстові повідомлення, можна подати за допомогою: </a:t>
            </a:r>
          </a:p>
        </p:txBody>
      </p:sp>
      <p:pic>
        <p:nvPicPr>
          <p:cNvPr id="15362" name="Picture 2" descr="Different hands gestures pictures in Royalty Free Vector">
            <a:extLst>
              <a:ext uri="{FF2B5EF4-FFF2-40B4-BE49-F238E27FC236}">
                <a16:creationId xmlns="" xmlns:a16="http://schemas.microsoft.com/office/drawing/2014/main" id="{7B5539C4-5033-4B4B-B217-925B04A3F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3" b="10000"/>
          <a:stretch/>
        </p:blipFill>
        <p:spPr bwMode="auto">
          <a:xfrm>
            <a:off x="72008" y="3262744"/>
            <a:ext cx="5972332" cy="33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igns Regulator Traffic Vector Illustration All The Layers ...">
            <a:extLst>
              <a:ext uri="{FF2B5EF4-FFF2-40B4-BE49-F238E27FC236}">
                <a16:creationId xmlns="" xmlns:a16="http://schemas.microsoft.com/office/drawing/2014/main" id="{E2B65D9D-EF0F-42EC-9980-6C61C39D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60" y="3299016"/>
            <a:ext cx="4963154" cy="32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B9437B65-798E-4F30-BC2E-C49F3D837CC0}"/>
              </a:ext>
            </a:extLst>
          </p:cNvPr>
          <p:cNvSpPr/>
          <p:nvPr/>
        </p:nvSpPr>
        <p:spPr>
          <a:xfrm>
            <a:off x="6079971" y="2243078"/>
            <a:ext cx="5972332" cy="9637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умовних сигналів, інших символів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C622F48A-EE1D-47BB-B800-C31EA6815451}"/>
              </a:ext>
            </a:extLst>
          </p:cNvPr>
          <p:cNvSpPr/>
          <p:nvPr/>
        </p:nvSpPr>
        <p:spPr>
          <a:xfrm>
            <a:off x="72008" y="2240641"/>
            <a:ext cx="5972332" cy="9637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жестів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 про кодування  текстових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0"/>
            <a:ext cx="1115257" cy="155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1455D1-CDCB-4DDA-94F4-B9EDCA9D9AFF}"/>
              </a:ext>
            </a:extLst>
          </p:cNvPr>
          <p:cNvSpPr txBox="1"/>
          <p:nvPr/>
        </p:nvSpPr>
        <p:spPr>
          <a:xfrm>
            <a:off x="72008" y="1196763"/>
            <a:ext cx="461429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моряки передають повідомлення з  корабля на корабель за допомогою семафорної азбуки. Кожній букві відповідає певне положення рук із прапорцями.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0628148-15EA-4D4B-A042-32616C701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274" y="1196764"/>
            <a:ext cx="7253718" cy="4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 про кодування  текстових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82"/>
            <a:ext cx="1076274" cy="149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1455D1-CDCB-4DDA-94F4-B9EDCA9D9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передавання повідомлень на далекі відстані винайшли </a:t>
            </a:r>
            <a:r>
              <a:rPr lang="uk-UA" sz="2800" b="1" i="1" kern="0" dirty="0">
                <a:solidFill>
                  <a:srgbClr val="FFFF00"/>
                </a:solidFill>
              </a:rPr>
              <a:t>азбуку Морзе</a:t>
            </a:r>
            <a:r>
              <a:rPr lang="uk-UA" sz="2800" b="1" i="1" kern="0" dirty="0">
                <a:solidFill>
                  <a:schemeClr val="bg1"/>
                </a:solidFill>
              </a:rPr>
              <a:t>. Вона складається з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крапок і  тире, послідовність яких відповідає певним буквам.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8B714DC-D9D1-4BB5-A49C-1AE0C27C9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03"/>
          <a:stretch/>
        </p:blipFill>
        <p:spPr>
          <a:xfrm>
            <a:off x="72008" y="2722798"/>
            <a:ext cx="7506073" cy="3592242"/>
          </a:xfrm>
          <a:prstGeom prst="rect">
            <a:avLst/>
          </a:prstGeom>
        </p:spPr>
      </p:pic>
      <p:pic>
        <p:nvPicPr>
          <p:cNvPr id="10244" name="Picture 4" descr="Телеграф — дедушка Интернета | Блог Касперского">
            <a:extLst>
              <a:ext uri="{FF2B5EF4-FFF2-40B4-BE49-F238E27FC236}">
                <a16:creationId xmlns="" xmlns:a16="http://schemas.microsoft.com/office/drawing/2014/main" id="{2F13E108-2B2F-4677-BD6C-FA42C990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78" y="2722798"/>
            <a:ext cx="4469514" cy="35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Приклади кодів: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27217" b="1"/>
          <a:stretch/>
        </p:blipFill>
        <p:spPr bwMode="auto">
          <a:xfrm>
            <a:off x="188259" y="1595719"/>
            <a:ext cx="11636188" cy="4652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8" y="0"/>
            <a:ext cx="10795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 про кодування  текстових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586" cy="120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FC198A-F980-48EB-A475-9D5FFAF5B26D}"/>
              </a:ext>
            </a:extLst>
          </p:cNvPr>
          <p:cNvSpPr txBox="1"/>
          <p:nvPr/>
        </p:nvSpPr>
        <p:spPr>
          <a:xfrm>
            <a:off x="1403648" y="1196752"/>
            <a:ext cx="1071850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Подання повідомлень за допомогою умовних сигналів, жестів, символів називають  </a:t>
            </a:r>
            <a:r>
              <a:rPr lang="uk-UA" sz="2700" b="1" i="1" kern="0" dirty="0">
                <a:solidFill>
                  <a:srgbClr val="FFFF00"/>
                </a:solidFill>
              </a:rPr>
              <a:t>кодуванням</a:t>
            </a:r>
            <a:r>
              <a:rPr lang="uk-UA" sz="2700" b="1" i="1" kern="0" dirty="0">
                <a:solidFill>
                  <a:srgbClr val="FFFFFF"/>
                </a:solidFill>
              </a:rPr>
              <a:t>. Перетворення закодованих повідомлень у зрозумілий вигляд називають  </a:t>
            </a:r>
            <a:r>
              <a:rPr lang="uk-UA" sz="2700" b="1" i="1" kern="0" dirty="0">
                <a:solidFill>
                  <a:srgbClr val="FFFF00"/>
                </a:solidFill>
              </a:rPr>
              <a:t>декодуванням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  <a:endParaRPr kumimoji="0" lang="uk-UA" sz="27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49210A3-2E09-46CC-947E-637E6B1A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ncryption encryption process of encoding message Vector Image">
            <a:extLst>
              <a:ext uri="{FF2B5EF4-FFF2-40B4-BE49-F238E27FC236}">
                <a16:creationId xmlns="" xmlns:a16="http://schemas.microsoft.com/office/drawing/2014/main" id="{EF89C5B6-AB9D-48B8-9B5E-74DD5558A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 b="8788"/>
          <a:stretch/>
        </p:blipFill>
        <p:spPr bwMode="auto">
          <a:xfrm>
            <a:off x="3900034" y="3133297"/>
            <a:ext cx="3546702" cy="330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oding php or html on laptop programming Vector Image">
            <a:extLst>
              <a:ext uri="{FF2B5EF4-FFF2-40B4-BE49-F238E27FC236}">
                <a16:creationId xmlns="" xmlns:a16="http://schemas.microsoft.com/office/drawing/2014/main" id="{A285FF38-9103-4C39-930F-FC804DA99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21607" r="10918" b="14996"/>
          <a:stretch/>
        </p:blipFill>
        <p:spPr bwMode="auto">
          <a:xfrm>
            <a:off x="131675" y="3133298"/>
            <a:ext cx="3546702" cy="330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one Privacy Stock Illustrations – 6,175 Phone Privacy Stock ...">
            <a:extLst>
              <a:ext uri="{FF2B5EF4-FFF2-40B4-BE49-F238E27FC236}">
                <a16:creationId xmlns="" xmlns:a16="http://schemas.microsoft.com/office/drawing/2014/main" id="{3A767967-CD8E-4A67-B444-F109D9B0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6" y="3133297"/>
            <a:ext cx="4403724" cy="330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 про кодування  текстових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0"/>
            <a:ext cx="1034574" cy="143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question, sign icon">
            <a:extLst>
              <a:ext uri="{FF2B5EF4-FFF2-40B4-BE49-F238E27FC236}">
                <a16:creationId xmlns="" xmlns:a16="http://schemas.microsoft.com/office/drawing/2014/main" id="{B1B978EB-26B4-4A2D-A4C4-18177C6B7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8A6996-CA44-470D-BB8A-C1B88ACA38AB}"/>
              </a:ext>
            </a:extLst>
          </p:cNvPr>
          <p:cNvSpPr txBox="1"/>
          <p:nvPr/>
        </p:nvSpPr>
        <p:spPr>
          <a:xfrm>
            <a:off x="1401490" y="1199586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Декодуй повідомлення, подане азбукою Морзе, і  дізнайся, який сигнал лиха прийнятий в  усьому світі.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5CAE998-2B4B-45A6-85A5-3FA3C8A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024" y="3704599"/>
            <a:ext cx="8789305" cy="26626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AB4C3A-2D91-49D6-B583-E2E1AB6D6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746" y="2785403"/>
            <a:ext cx="53149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47" y="2587996"/>
            <a:ext cx="2998203" cy="253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Гра «Ланцюжок»</a:t>
            </a:r>
            <a:endParaRPr lang="uk-UA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456329" y="1308847"/>
            <a:ext cx="7449671" cy="119230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Назвіть</a:t>
            </a:r>
            <a:r>
              <a:rPr lang="ru-RU" sz="2800" b="1" dirty="0" smtClean="0"/>
              <a:t> </a:t>
            </a:r>
            <a:r>
              <a:rPr lang="ru-RU" sz="2800" b="1" dirty="0" err="1"/>
              <a:t>способи</a:t>
            </a:r>
            <a:r>
              <a:rPr lang="ru-RU" sz="2800" b="1" dirty="0"/>
              <a:t> </a:t>
            </a:r>
            <a:r>
              <a:rPr lang="ru-RU" sz="2800" b="1" dirty="0" err="1"/>
              <a:t>подання</a:t>
            </a:r>
            <a:r>
              <a:rPr lang="ru-RU" sz="2800" b="1" dirty="0"/>
              <a:t> </a:t>
            </a:r>
            <a:r>
              <a:rPr lang="ru-RU" sz="2800" b="1" dirty="0" err="1" smtClean="0"/>
              <a:t>повідомлень</a:t>
            </a:r>
            <a:r>
              <a:rPr lang="ru-RU" sz="2800" b="1" dirty="0" smtClean="0"/>
              <a:t> 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2" y="2420004"/>
            <a:ext cx="2892653" cy="224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46" y="4439559"/>
            <a:ext cx="1416984" cy="215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92" y="4280504"/>
            <a:ext cx="30353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25" y="2619514"/>
            <a:ext cx="1992686" cy="19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153" cy="13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відомо тобі, що люди навчилися кодувати музичні твори тільки близько чотирьох століть тому? Довгий час музику не записували, а грали по пам’яті. Тому багато музичних творів взагалі не збереглися.</a:t>
            </a:r>
          </a:p>
        </p:txBody>
      </p:sp>
      <p:pic>
        <p:nvPicPr>
          <p:cNvPr id="10" name="Picture 2" descr="http://www.poznavayka.org/wp-content/uploads/2013/11/pamy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77" y="3071637"/>
            <a:ext cx="3220330" cy="323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nfosmi.net/images/stories/articles/2014/Zdorovie/01-2014/01/516_sportivnaya_muz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00" y="3086033"/>
            <a:ext cx="4800791" cy="33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для </a:t>
            </a:r>
            <a:r>
              <a:rPr lang="uk-UA" dirty="0" smtClean="0"/>
              <a:t>перевірки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18" y="0"/>
            <a:ext cx="1080910" cy="150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33B2A5-BE18-438A-BE23-9F124160473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символи України ти знаєш?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F812E7-11AA-4D03-B825-39D94F4D140B}"/>
              </a:ext>
            </a:extLst>
          </p:cNvPr>
          <p:cNvSpPr txBox="1"/>
          <p:nvPr/>
        </p:nvSpPr>
        <p:spPr>
          <a:xfrm>
            <a:off x="70929" y="182620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ти розумієш, що таке кодування повідомлень?</a:t>
            </a:r>
          </a:p>
        </p:txBody>
      </p:sp>
      <p:pic>
        <p:nvPicPr>
          <p:cNvPr id="9" name="Picture 2" descr="http://nvip.com.ua/sites/default/files/imagecache/original_watermark/pictures/news/qa.jpg">
            <a:extLst>
              <a:ext uri="{FF2B5EF4-FFF2-40B4-BE49-F238E27FC236}">
                <a16:creationId xmlns="" xmlns:a16="http://schemas.microsoft.com/office/drawing/2014/main" id="{C1B93F3E-E00A-4F73-955F-70202121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EAD9FA-1FD5-46CE-82F3-88F4C9AA614C}"/>
              </a:ext>
            </a:extLst>
          </p:cNvPr>
          <p:cNvSpPr txBox="1"/>
          <p:nvPr/>
        </p:nvSpPr>
        <p:spPr>
          <a:xfrm>
            <a:off x="70929" y="247489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способи кодування текстових повідомлень ти знаєш?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AA9D8A-052A-4DF7-991E-F9763A8ACC41}"/>
              </a:ext>
            </a:extLst>
          </p:cNvPr>
          <p:cNvSpPr txBox="1"/>
          <p:nvPr/>
        </p:nvSpPr>
        <p:spPr>
          <a:xfrm>
            <a:off x="72376" y="3555103"/>
            <a:ext cx="7066180" cy="13388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Закодуй повідомлення для друзів за допомогою азбуки Морзе.</a:t>
            </a:r>
          </a:p>
        </p:txBody>
      </p:sp>
      <p:pic>
        <p:nvPicPr>
          <p:cNvPr id="11266" name="Picture 2" descr="Coding | Free Vectors, Stock Photos &amp; PSD">
            <a:extLst>
              <a:ext uri="{FF2B5EF4-FFF2-40B4-BE49-F238E27FC236}">
                <a16:creationId xmlns="" xmlns:a16="http://schemas.microsoft.com/office/drawing/2014/main" id="{233E8F99-5BDF-47F1-B756-0D2A6A7E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24" y="3554472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Перемістіть один сірник так, щоб вийшла правильна рівність:</a:t>
            </a:r>
          </a:p>
        </p:txBody>
      </p:sp>
      <p:pic>
        <p:nvPicPr>
          <p:cNvPr id="9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366" y="2913745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366" y="4353905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8109" y="3654993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9598" y="2769729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6381" y="4311569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40072" y="2899455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40072" y="4353905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129838" y="2075233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815481" y="3621747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695748" y="2060241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503234" y="3549965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503234" y="4965068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611995" y="3285637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575546" y="3800443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smachno.ua/img/forall/post-183791-122927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00" l="3947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006068" y="2075232"/>
            <a:ext cx="450679" cy="1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ілка вліво 20"/>
          <p:cNvSpPr/>
          <p:nvPr/>
        </p:nvSpPr>
        <p:spPr>
          <a:xfrm rot="7200000">
            <a:off x="1338615" y="306592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5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1198 1.85185E-6 C 0.16198 1.85185E-6 0.22409 0.08889 0.22409 0.1618 L 0.22409 0.32477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0DCBF84A-B4BA-4010-847C-511BCC39A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7630"/>
          <a:stretch/>
        </p:blipFill>
        <p:spPr bwMode="auto">
          <a:xfrm>
            <a:off x="993789" y="1228567"/>
            <a:ext cx="10204422" cy="53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519954" y="1093694"/>
            <a:ext cx="7046258" cy="8426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Декодуй закодовані  слова</a:t>
            </a:r>
            <a:r>
              <a:rPr lang="uk-UA" sz="4000" b="1" dirty="0" smtClean="0"/>
              <a:t>:</a:t>
            </a:r>
            <a:endParaRPr lang="uk-UA" sz="4000" b="1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51557"/>
              </p:ext>
            </p:extLst>
          </p:nvPr>
        </p:nvGraphicFramePr>
        <p:xfrm>
          <a:off x="259977" y="2017059"/>
          <a:ext cx="6454587" cy="986118"/>
        </p:xfrm>
        <a:graphic>
          <a:graphicData uri="http://schemas.openxmlformats.org/drawingml/2006/table">
            <a:tbl>
              <a:tblPr firstRow="1" firstCol="1" bandRow="1"/>
              <a:tblGrid>
                <a:gridCol w="1158997"/>
                <a:gridCol w="1059118"/>
                <a:gridCol w="1059118"/>
                <a:gridCol w="1059118"/>
                <a:gridCol w="1059118"/>
                <a:gridCol w="1059118"/>
              </a:tblGrid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Слово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46939"/>
              </p:ext>
            </p:extLst>
          </p:nvPr>
        </p:nvGraphicFramePr>
        <p:xfrm>
          <a:off x="5576047" y="3071651"/>
          <a:ext cx="6508376" cy="819032"/>
        </p:xfrm>
        <a:graphic>
          <a:graphicData uri="http://schemas.openxmlformats.org/drawingml/2006/table">
            <a:tbl>
              <a:tblPr firstRow="1" firstCol="1" bandRow="1"/>
              <a:tblGrid>
                <a:gridCol w="1168656"/>
                <a:gridCol w="1067944"/>
                <a:gridCol w="1067944"/>
                <a:gridCol w="1067944"/>
                <a:gridCol w="1067944"/>
                <a:gridCol w="1067944"/>
              </a:tblGrid>
              <a:tr h="4095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Слово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095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33808"/>
              </p:ext>
            </p:extLst>
          </p:nvPr>
        </p:nvGraphicFramePr>
        <p:xfrm>
          <a:off x="251014" y="4021910"/>
          <a:ext cx="6535269" cy="935572"/>
        </p:xfrm>
        <a:graphic>
          <a:graphicData uri="http://schemas.openxmlformats.org/drawingml/2006/table">
            <a:tbl>
              <a:tblPr firstRow="1" firstCol="1" bandRow="1"/>
              <a:tblGrid>
                <a:gridCol w="1173484"/>
                <a:gridCol w="1072357"/>
                <a:gridCol w="1072357"/>
                <a:gridCol w="1072357"/>
                <a:gridCol w="1072357"/>
                <a:gridCol w="1072357"/>
              </a:tblGrid>
              <a:tr h="467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Слово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67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61718"/>
              </p:ext>
            </p:extLst>
          </p:nvPr>
        </p:nvGraphicFramePr>
        <p:xfrm>
          <a:off x="277663" y="5132641"/>
          <a:ext cx="611441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389255"/>
                <a:gridCol w="381000"/>
                <a:gridCol w="387350"/>
                <a:gridCol w="381635"/>
                <a:gridCol w="365125"/>
                <a:gridCol w="387985"/>
                <a:gridCol w="384175"/>
                <a:gridCol w="386715"/>
                <a:gridCol w="401320"/>
                <a:gridCol w="377190"/>
                <a:gridCol w="391160"/>
                <a:gridCol w="366395"/>
                <a:gridCol w="366395"/>
                <a:gridCol w="391160"/>
                <a:gridCol w="387350"/>
                <a:gridCol w="3702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Ґ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Є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Ї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71290"/>
              </p:ext>
            </p:extLst>
          </p:nvPr>
        </p:nvGraphicFramePr>
        <p:xfrm>
          <a:off x="5674414" y="5962773"/>
          <a:ext cx="6320361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385956"/>
                <a:gridCol w="370859"/>
                <a:gridCol w="376110"/>
                <a:gridCol w="371516"/>
                <a:gridCol w="349855"/>
                <a:gridCol w="373485"/>
                <a:gridCol w="368233"/>
                <a:gridCol w="374798"/>
                <a:gridCol w="389894"/>
                <a:gridCol w="367577"/>
                <a:gridCol w="378736"/>
                <a:gridCol w="355763"/>
                <a:gridCol w="372828"/>
                <a:gridCol w="392520"/>
                <a:gridCol w="341979"/>
                <a:gridCol w="390551"/>
                <a:gridCol w="3597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0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0"/>
            <a:ext cx="992488" cy="13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Букви закодовані за допомогою прапорців.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270" y="3335353"/>
            <a:ext cx="7920880" cy="31510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630" y="1749233"/>
            <a:ext cx="8314898" cy="15518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008" y="3365511"/>
            <a:ext cx="392655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Декодуй і назви подане повідомлення.</a:t>
            </a:r>
          </a:p>
        </p:txBody>
      </p:sp>
    </p:spTree>
    <p:extLst>
      <p:ext uri="{BB962C8B-B14F-4D97-AF65-F5344CB8AC3E}">
        <p14:creationId xmlns:p14="http://schemas.microsoft.com/office/powerpoint/2010/main" val="19647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" b="3168"/>
          <a:stretch/>
        </p:blipFill>
        <p:spPr bwMode="auto">
          <a:xfrm>
            <a:off x="1210235" y="1541462"/>
            <a:ext cx="8624047" cy="493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9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</a:t>
            </a:r>
            <a:r>
              <a:rPr lang="uk-UA" sz="5400" dirty="0" smtClean="0"/>
              <a:t>роботу на </a:t>
            </a:r>
            <a:r>
              <a:rPr lang="uk-UA" sz="5400" dirty="0" err="1" smtClean="0"/>
              <a:t>уроці</a:t>
            </a:r>
            <a:r>
              <a:rPr lang="uk-UA" sz="5400" dirty="0" smtClean="0"/>
              <a:t>!</a:t>
            </a:r>
            <a:endParaRPr lang="uk-UA" sz="5400" dirty="0"/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програмою нової української школи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="" xmlns:a16="http://schemas.microsoft.com/office/drawing/2014/main" id="{C1C93DBE-9F9A-4FB3-821A-F5EF73C92053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</a:t>
            </a:r>
          </a:p>
        </p:txBody>
      </p:sp>
      <p:pic>
        <p:nvPicPr>
          <p:cNvPr id="10" name="Picture 4" descr="coding icon">
            <a:extLst>
              <a:ext uri="{FF2B5EF4-FFF2-40B4-BE49-F238E27FC236}">
                <a16:creationId xmlns="" xmlns:a16="http://schemas.microsoft.com/office/drawing/2014/main" id="{D3F3233B-C00F-4B94-BC0C-21BB7EE61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38" y="3652520"/>
            <a:ext cx="2438402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o web code Icon | Seo Iconset | The HOTH">
            <a:extLst>
              <a:ext uri="{FF2B5EF4-FFF2-40B4-BE49-F238E27FC236}">
                <a16:creationId xmlns="" xmlns:a16="http://schemas.microsoft.com/office/drawing/2014/main" id="{9DA72F21-9C6B-44B5-AC5B-9D036D1A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00" y="363426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Повторюємо</a:t>
            </a:r>
            <a:endParaRPr lang="uk-UA" dirty="0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2424158" y="1255059"/>
            <a:ext cx="7342094" cy="12998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Які дії з інформацією можна виконувати?</a:t>
            </a:r>
            <a:endParaRPr lang="uk-UA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03" y="2941334"/>
            <a:ext cx="3439032" cy="213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5" y="2681822"/>
            <a:ext cx="30972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5" y="3479261"/>
            <a:ext cx="28829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5" y="3823735"/>
            <a:ext cx="2592481" cy="287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6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Повторюємо:</a:t>
            </a:r>
            <a:endParaRPr lang="uk-UA" dirty="0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753036" y="1389529"/>
            <a:ext cx="9224682" cy="13536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Які </a:t>
            </a:r>
            <a:r>
              <a:rPr lang="uk-UA" sz="2800" b="1" dirty="0"/>
              <a:t> </a:t>
            </a:r>
            <a:r>
              <a:rPr lang="uk-UA" sz="2800" b="1" dirty="0" smtClean="0"/>
              <a:t>властивості повинна мати інформація, щоб нею можна було скористатися? </a:t>
            </a:r>
            <a:endParaRPr lang="uk-UA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50" y="3221225"/>
            <a:ext cx="1980359" cy="198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8" y="3938401"/>
            <a:ext cx="2316069" cy="23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20" y="4301051"/>
            <a:ext cx="2127810" cy="213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169" y="3124945"/>
            <a:ext cx="2777098" cy="256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символи і як їх кодувати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327" cy="152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388849"/>
              </p:ext>
            </p:extLst>
          </p:nvPr>
        </p:nvGraphicFramePr>
        <p:xfrm>
          <a:off x="141858" y="1111623"/>
          <a:ext cx="12050142" cy="511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268942" y="2752165"/>
            <a:ext cx="11923058" cy="1712259"/>
          </a:xfrm>
          <a:prstGeom prst="rect">
            <a:avLst/>
          </a:prstGeom>
          <a:solidFill>
            <a:srgbClr val="FFFF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- 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ознайомимося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з 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поняттям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символу;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розглянемо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способи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кодування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символів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повідомлень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навчимося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кодувати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текстові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повідомлення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20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Дізнаємося, що таке символ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1455D1-CDCB-4DDA-94F4-B9EDCA9D9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Люди часто використовують символи. А  що таке символ? У  перекладі з  грецької символ — знак, зрозумілий певній групі осіб.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F9C324-DA0E-4E44-A3E3-B2C2E3C70EEE}"/>
              </a:ext>
            </a:extLst>
          </p:cNvPr>
          <p:cNvSpPr txBox="1"/>
          <p:nvPr/>
        </p:nvSpPr>
        <p:spPr>
          <a:xfrm>
            <a:off x="1291767" y="2693043"/>
            <a:ext cx="5284023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Символ</a:t>
            </a:r>
            <a:r>
              <a:rPr lang="uk-UA" sz="3200" b="1" i="1" kern="0" dirty="0">
                <a:solidFill>
                  <a:srgbClr val="FFFFFF"/>
                </a:solidFill>
              </a:rPr>
              <a:t> — це умовне позначення якого-небудь предмета, поняття, явища. </a:t>
            </a:r>
            <a:endParaRPr kumimoji="0" lang="uk-UA" sz="32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875CB962-3487-4A19-9618-4021787E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693043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вітанок - Національне патріотичне виховання - Народні символи України">
            <a:extLst>
              <a:ext uri="{FF2B5EF4-FFF2-40B4-BE49-F238E27FC236}">
                <a16:creationId xmlns="" xmlns:a16="http://schemas.microsoft.com/office/drawing/2014/main" id="{E8AAF13F-794B-4B38-A4B5-EE0B6C6D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90" y="2693042"/>
            <a:ext cx="5546360" cy="37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Бульбашка прямої мови: прямокутна 18">
            <a:extLst>
              <a:ext uri="{FF2B5EF4-FFF2-40B4-BE49-F238E27FC236}">
                <a16:creationId xmlns="" xmlns:a16="http://schemas.microsoft.com/office/drawing/2014/main" id="{B44C409E-02AF-438C-A1B0-FE3D98892653}"/>
              </a:ext>
            </a:extLst>
          </p:cNvPr>
          <p:cNvSpPr/>
          <p:nvPr/>
        </p:nvSpPr>
        <p:spPr>
          <a:xfrm>
            <a:off x="430378" y="4820759"/>
            <a:ext cx="6087813" cy="1112737"/>
          </a:xfrm>
          <a:prstGeom prst="wedgeRectCallout">
            <a:avLst>
              <a:gd name="adj1" fmla="val 54507"/>
              <a:gd name="adj2" fmla="val -3928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Символи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1273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Дізнаємося, що таке символ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BAF8E0D7-A01D-4657-A9E1-C93F2A6478BE}"/>
              </a:ext>
            </a:extLst>
          </p:cNvPr>
          <p:cNvSpPr/>
          <p:nvPr/>
        </p:nvSpPr>
        <p:spPr>
          <a:xfrm>
            <a:off x="75389" y="1193518"/>
            <a:ext cx="2887061" cy="9243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Голуб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41CB8428-E245-4BA1-9120-9F2441BCD4AA}"/>
              </a:ext>
            </a:extLst>
          </p:cNvPr>
          <p:cNvSpPr/>
          <p:nvPr/>
        </p:nvSpPr>
        <p:spPr>
          <a:xfrm>
            <a:off x="3128519" y="1193518"/>
            <a:ext cx="2887061" cy="9243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Лев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70B458CC-9E94-4192-851A-D34A4E999B6D}"/>
              </a:ext>
            </a:extLst>
          </p:cNvPr>
          <p:cNvSpPr/>
          <p:nvPr/>
        </p:nvSpPr>
        <p:spPr>
          <a:xfrm>
            <a:off x="6181648" y="1193518"/>
            <a:ext cx="2887061" cy="9243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Собака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9D82FB40-DF57-4D86-A6A8-62321CF17763}"/>
              </a:ext>
            </a:extLst>
          </p:cNvPr>
          <p:cNvSpPr/>
          <p:nvPr/>
        </p:nvSpPr>
        <p:spPr>
          <a:xfrm>
            <a:off x="9232931" y="1195436"/>
            <a:ext cx="2887061" cy="9243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Троянда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75948ADE-DE75-476C-9633-D83F453D8B71}"/>
              </a:ext>
            </a:extLst>
          </p:cNvPr>
          <p:cNvSpPr/>
          <p:nvPr/>
        </p:nvSpPr>
        <p:spPr>
          <a:xfrm>
            <a:off x="75388" y="5014290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символ миру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70290CDB-9C79-46DB-9CFB-1750A4453BD3}"/>
              </a:ext>
            </a:extLst>
          </p:cNvPr>
          <p:cNvSpPr/>
          <p:nvPr/>
        </p:nvSpPr>
        <p:spPr>
          <a:xfrm>
            <a:off x="3128518" y="5014290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символ сили й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сміливості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ED3B8C83-43B1-4D1D-9674-AD501C826211}"/>
              </a:ext>
            </a:extLst>
          </p:cNvPr>
          <p:cNvSpPr/>
          <p:nvPr/>
        </p:nvSpPr>
        <p:spPr>
          <a:xfrm>
            <a:off x="6181647" y="5014290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 відданості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D516B638-73AF-4752-B914-3D219679DFD4}"/>
              </a:ext>
            </a:extLst>
          </p:cNvPr>
          <p:cNvSpPr/>
          <p:nvPr/>
        </p:nvSpPr>
        <p:spPr>
          <a:xfrm>
            <a:off x="9232930" y="5016208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 краси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Dove | Free Vectors, Stock Photos &amp; PSD">
            <a:extLst>
              <a:ext uri="{FF2B5EF4-FFF2-40B4-BE49-F238E27FC236}">
                <a16:creationId xmlns="" xmlns:a16="http://schemas.microsoft.com/office/drawing/2014/main" id="{35168ECB-9768-487E-BBA8-D2C507F25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0"/>
          <a:stretch/>
        </p:blipFill>
        <p:spPr bwMode="auto">
          <a:xfrm flipH="1">
            <a:off x="75388" y="2290343"/>
            <a:ext cx="2887061" cy="23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91EDE9D-576B-45A2-8680-0E9C827083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39"/>
          <a:stretch/>
        </p:blipFill>
        <p:spPr>
          <a:xfrm>
            <a:off x="3126671" y="2321035"/>
            <a:ext cx="2887061" cy="24712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AA6A5C7-751E-4F4E-9771-9ECB3F7ABA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18" t="8534" r="13000" b="8534"/>
          <a:stretch/>
        </p:blipFill>
        <p:spPr>
          <a:xfrm>
            <a:off x="6177954" y="2255709"/>
            <a:ext cx="2887061" cy="2660031"/>
          </a:xfrm>
          <a:prstGeom prst="rect">
            <a:avLst/>
          </a:prstGeom>
        </p:spPr>
      </p:pic>
      <p:pic>
        <p:nvPicPr>
          <p:cNvPr id="2058" name="Picture 10" descr="Single red rose Royalty Free Vector Image - VectorStock">
            <a:extLst>
              <a:ext uri="{FF2B5EF4-FFF2-40B4-BE49-F238E27FC236}">
                <a16:creationId xmlns="" xmlns:a16="http://schemas.microsoft.com/office/drawing/2014/main" id="{CA01471B-965F-411D-976B-E84B2C2BA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9" b="10606"/>
          <a:stretch/>
        </p:blipFill>
        <p:spPr bwMode="auto">
          <a:xfrm>
            <a:off x="9511079" y="2255709"/>
            <a:ext cx="2330762" cy="26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Дізнаємося, що таке символ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question, sign icon">
            <a:extLst>
              <a:ext uri="{FF2B5EF4-FFF2-40B4-BE49-F238E27FC236}">
                <a16:creationId xmlns="" xmlns:a16="http://schemas.microsoft.com/office/drawing/2014/main" id="{7481005B-9087-47EC-B7A8-E62B2511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76B5EF-88B8-4C12-86C7-102F177AFD21}"/>
              </a:ext>
            </a:extLst>
          </p:cNvPr>
          <p:cNvSpPr txBox="1"/>
          <p:nvPr/>
        </p:nvSpPr>
        <p:spPr>
          <a:xfrm>
            <a:off x="1401490" y="1199586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зображення. Що ти знаєш про зображені на них об’єкти? Чи можна їх назвати символами?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D7A6B60-5A42-48AB-A7FD-C39741C30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552" y="3088835"/>
            <a:ext cx="3973050" cy="2467136"/>
          </a:xfrm>
          <a:prstGeom prst="rect">
            <a:avLst/>
          </a:prstGeom>
        </p:spPr>
      </p:pic>
      <p:pic>
        <p:nvPicPr>
          <p:cNvPr id="4100" name="Picture 4" descr="Калина: опыт выращивания разных сортов и фото на Supersadovnik.ru">
            <a:extLst>
              <a:ext uri="{FF2B5EF4-FFF2-40B4-BE49-F238E27FC236}">
                <a16:creationId xmlns="" xmlns:a16="http://schemas.microsoft.com/office/drawing/2014/main" id="{1CCBC4B3-A2B7-422C-92E8-4D6561945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1"/>
          <a:stretch/>
        </p:blipFill>
        <p:spPr bwMode="auto">
          <a:xfrm>
            <a:off x="8146942" y="3088835"/>
            <a:ext cx="3973050" cy="24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бивство лелек">
            <a:extLst>
              <a:ext uri="{FF2B5EF4-FFF2-40B4-BE49-F238E27FC236}">
                <a16:creationId xmlns="" xmlns:a16="http://schemas.microsoft.com/office/drawing/2014/main" id="{36E0037C-53A3-4A04-A7FC-FAB98006B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/>
          <a:stretch/>
        </p:blipFill>
        <p:spPr bwMode="auto">
          <a:xfrm>
            <a:off x="72008" y="3088835"/>
            <a:ext cx="3973050" cy="24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Дізнаємося, що таке символ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0"/>
            <a:ext cx="1102055" cy="15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1455D1-CDCB-4DDA-94F4-B9EDCA9D9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Існують графічні символи, які люди різних країн знають і розуміють незалежно від мови.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9CDAF7A9-8A67-44E5-B0D3-6689F8F354AC}"/>
              </a:ext>
            </a:extLst>
          </p:cNvPr>
          <p:cNvSpPr/>
          <p:nvPr/>
        </p:nvSpPr>
        <p:spPr>
          <a:xfrm>
            <a:off x="2066545" y="2260708"/>
            <a:ext cx="10055606" cy="18576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Міжнародний символ доступності об’єктів для людей з обмеженими можливостями здоров’я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EA06668E-5C1A-425D-8E12-591DE0C4239B}"/>
              </a:ext>
            </a:extLst>
          </p:cNvPr>
          <p:cNvSpPr/>
          <p:nvPr/>
        </p:nvSpPr>
        <p:spPr>
          <a:xfrm>
            <a:off x="2066545" y="4228219"/>
            <a:ext cx="10055606" cy="18958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Міжнародний символ вторинної переробки   </a:t>
            </a:r>
          </a:p>
          <a:p>
            <a:pPr marL="432000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(стрічка </a:t>
            </a:r>
            <a:r>
              <a:rPr lang="uk-UA" sz="2800" b="1" i="1" kern="0" dirty="0" err="1">
                <a:solidFill>
                  <a:srgbClr val="FFFFFF"/>
                </a:solidFill>
              </a:rPr>
              <a:t>Мебіуса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5122" name="Picture 2" descr="Blue badge will make a huge difference to people with hidden ...">
            <a:extLst>
              <a:ext uri="{FF2B5EF4-FFF2-40B4-BE49-F238E27FC236}">
                <a16:creationId xmlns="" xmlns:a16="http://schemas.microsoft.com/office/drawing/2014/main" id="{19C212BA-BD3E-432C-B752-B67FD8ACF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6213" r="7107" b="7107"/>
          <a:stretch/>
        </p:blipFill>
        <p:spPr bwMode="auto">
          <a:xfrm>
            <a:off x="69850" y="2260708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5 листопада: яке сьогодні свято | Новини">
            <a:extLst>
              <a:ext uri="{FF2B5EF4-FFF2-40B4-BE49-F238E27FC236}">
                <a16:creationId xmlns="" xmlns:a16="http://schemas.microsoft.com/office/drawing/2014/main" id="{191072F6-C0E1-404C-81DD-4C6E0BF3B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5893" r="5912" b="5615"/>
          <a:stretch/>
        </p:blipFill>
        <p:spPr bwMode="auto">
          <a:xfrm>
            <a:off x="76756" y="4282785"/>
            <a:ext cx="1850767" cy="18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191074</TotalTime>
  <Words>574</Words>
  <Application>Microsoft Office PowerPoint</Application>
  <PresentationFormat>Довільний</PresentationFormat>
  <Paragraphs>204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Поняття символу. Кодування і декодування текстових повідомлень</vt:lpstr>
      <vt:lpstr>Гра «Ланцюжок»</vt:lpstr>
      <vt:lpstr>Повторюємо</vt:lpstr>
      <vt:lpstr>Повторюємо:</vt:lpstr>
      <vt:lpstr>Що таке символи і як їх кодувати</vt:lpstr>
      <vt:lpstr>Дізнаємося, що таке символ</vt:lpstr>
      <vt:lpstr>Дізнаємося, що таке символ</vt:lpstr>
      <vt:lpstr>Дізнаємося, що таке символ</vt:lpstr>
      <vt:lpstr>Дізнаємося, що таке символ</vt:lpstr>
      <vt:lpstr>Дізнаємося про символи різних мов</vt:lpstr>
      <vt:lpstr>Дізнаємося про символи різних мов</vt:lpstr>
      <vt:lpstr>Дізнаємося про символи різних мов</vt:lpstr>
      <vt:lpstr>Дізнаємося про символи різних мов</vt:lpstr>
      <vt:lpstr>Дізнаємося про кодування  текстових повідомлень</vt:lpstr>
      <vt:lpstr>Дізнаємося про кодування  текстових повідомлень</vt:lpstr>
      <vt:lpstr>Дізнаємося про кодування  текстових повідомлень</vt:lpstr>
      <vt:lpstr>Приклади кодів:</vt:lpstr>
      <vt:lpstr>Дізнаємося про кодування  текстових повідомлень</vt:lpstr>
      <vt:lpstr>Дізнаємося про кодування  текстових повідомлень</vt:lpstr>
      <vt:lpstr>Цікавинки</vt:lpstr>
      <vt:lpstr>Запитання для перевірки</vt:lpstr>
      <vt:lpstr>Запитання і завдання</vt:lpstr>
      <vt:lpstr>Фізкультхвилинка</vt:lpstr>
      <vt:lpstr>Запитання і завдання</vt:lpstr>
      <vt:lpstr>Запитання і завдання</vt:lpstr>
      <vt:lpstr>Запитання і завдання</vt:lpstr>
      <vt:lpstr>Дякую за роботу на уроці!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514</cp:revision>
  <dcterms:created xsi:type="dcterms:W3CDTF">2016-06-06T19:48:43Z</dcterms:created>
  <dcterms:modified xsi:type="dcterms:W3CDTF">2022-09-26T18:08:07Z</dcterms:modified>
</cp:coreProperties>
</file>