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87" r:id="rId17"/>
    <p:sldId id="288" r:id="rId18"/>
    <p:sldId id="270" r:id="rId19"/>
    <p:sldId id="279" r:id="rId20"/>
    <p:sldId id="280" r:id="rId21"/>
    <p:sldId id="271" r:id="rId22"/>
    <p:sldId id="272" r:id="rId23"/>
    <p:sldId id="273" r:id="rId24"/>
    <p:sldId id="274" r:id="rId25"/>
    <p:sldId id="289" r:id="rId26"/>
    <p:sldId id="276" r:id="rId27"/>
    <p:sldId id="283" r:id="rId28"/>
    <p:sldId id="290" r:id="rId29"/>
    <p:sldId id="291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58A40A-8D50-4B8C-AD89-064DEAED1C01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B04192-EA55-4132-87BE-59C043521DB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abic Typesetting" pitchFamily="66" charset="-78"/>
              </a:rPr>
              <a:t>Вивихи, розтягнення, переломи. Перша допомога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772400" cy="4572000"/>
          </a:xfrm>
        </p:spPr>
        <p:txBody>
          <a:bodyPr/>
          <a:lstStyle/>
          <a:p>
            <a:r>
              <a:rPr lang="ru-RU" b="1" dirty="0" err="1"/>
              <a:t>Розтягнення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м'яких</a:t>
            </a:r>
            <a:r>
              <a:rPr lang="ru-RU" dirty="0"/>
              <a:t> тканин (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нервів</a:t>
            </a:r>
            <a:r>
              <a:rPr lang="ru-RU" dirty="0"/>
              <a:t>, </a:t>
            </a:r>
            <a:r>
              <a:rPr lang="ru-RU" dirty="0" err="1"/>
              <a:t>сухожиль</a:t>
            </a:r>
            <a:r>
              <a:rPr lang="ru-RU" dirty="0"/>
              <a:t>, </a:t>
            </a:r>
            <a:r>
              <a:rPr lang="ru-RU" dirty="0" err="1"/>
              <a:t>зв'язок</a:t>
            </a:r>
            <a:r>
              <a:rPr lang="ru-RU" dirty="0"/>
              <a:t>) без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цілісності</a:t>
            </a:r>
            <a:r>
              <a:rPr lang="ru-RU" dirty="0"/>
              <a:t>. </a:t>
            </a:r>
          </a:p>
        </p:txBody>
      </p:sp>
      <p:pic>
        <p:nvPicPr>
          <p:cNvPr id="25608" name="Picture 8" descr="Центры спортивной травматологии и ортопедии: хирургия, терапия, лечение, реабилитация при травмах - переломах, вывихах, растяж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8026682" cy="39277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54868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uk-UA" b="1" dirty="0"/>
              <a:t>За ступенем тяжкості:</a:t>
            </a:r>
          </a:p>
          <a:p>
            <a:r>
              <a:rPr lang="uk-UA" b="1" dirty="0"/>
              <a:t>І ступеня</a:t>
            </a:r>
          </a:p>
          <a:p>
            <a:r>
              <a:rPr lang="uk-UA" b="1" dirty="0"/>
              <a:t>ІІ ступеня</a:t>
            </a:r>
          </a:p>
          <a:p>
            <a:r>
              <a:rPr lang="uk-UA" b="1" dirty="0"/>
              <a:t>ІІІ ступеня</a:t>
            </a:r>
          </a:p>
        </p:txBody>
      </p:sp>
      <p:pic>
        <p:nvPicPr>
          <p:cNvPr id="4" name="Picture 6" descr="Растяжение связ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572500" cy="3200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1143000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Ознаки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 err="1"/>
              <a:t>біль</a:t>
            </a:r>
            <a:endParaRPr lang="ru-RU" dirty="0"/>
          </a:p>
          <a:p>
            <a:r>
              <a:rPr lang="ru-RU" dirty="0" err="1"/>
              <a:t>припухлість</a:t>
            </a:r>
            <a:r>
              <a:rPr lang="ru-RU" dirty="0"/>
              <a:t>;</a:t>
            </a:r>
          </a:p>
          <a:p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в </a:t>
            </a:r>
            <a:r>
              <a:rPr lang="ru-RU" dirty="0" err="1"/>
              <a:t>суглобі</a:t>
            </a:r>
            <a:r>
              <a:rPr lang="ru-RU" dirty="0"/>
              <a:t>;</a:t>
            </a:r>
          </a:p>
          <a:p>
            <a:r>
              <a:rPr lang="ru-RU" dirty="0" err="1"/>
              <a:t>крововилив</a:t>
            </a:r>
            <a:r>
              <a:rPr lang="ru-RU" dirty="0"/>
              <a:t> в </a:t>
            </a:r>
            <a:r>
              <a:rPr lang="ru-RU" dirty="0" err="1"/>
              <a:t>м'які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;</a:t>
            </a:r>
          </a:p>
          <a:p>
            <a:r>
              <a:rPr lang="ru-RU" dirty="0"/>
              <a:t>при </a:t>
            </a:r>
            <a:r>
              <a:rPr lang="ru-RU" dirty="0" err="1"/>
              <a:t>доторканні</a:t>
            </a:r>
            <a:r>
              <a:rPr lang="ru-RU" dirty="0"/>
              <a:t> до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розтягування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болючість</a:t>
            </a:r>
            <a:r>
              <a:rPr lang="ru-RU" dirty="0"/>
              <a:t>;</a:t>
            </a:r>
          </a:p>
          <a:p>
            <a:pPr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23554" name="Picture 2" descr="Первая помощь при растяжении связок, сухожилий и мышц Выживи с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3733800" cy="2562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Перша долікарська допомога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прикладення холоду</a:t>
            </a:r>
          </a:p>
          <a:p>
            <a:r>
              <a:rPr lang="uk-UA" dirty="0" err="1"/>
              <a:t>забинтовування</a:t>
            </a:r>
            <a:endParaRPr lang="ru-RU" dirty="0"/>
          </a:p>
        </p:txBody>
      </p:sp>
      <p:pic>
        <p:nvPicPr>
          <p:cNvPr id="4" name="Picture 2" descr="Только проверенные советы по здоровью. - Part 16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144575" cy="3155057"/>
          </a:xfrm>
          <a:prstGeom prst="rect">
            <a:avLst/>
          </a:prstGeom>
          <a:noFill/>
        </p:spPr>
      </p:pic>
      <p:pic>
        <p:nvPicPr>
          <p:cNvPr id="22530" name="Picture 2" descr="область Реабилитационный центр &quot;Master Lika&quot; - Part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381500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924944"/>
            <a:ext cx="7772400" cy="1143000"/>
          </a:xfrm>
        </p:spPr>
        <p:txBody>
          <a:bodyPr>
            <a:noAutofit/>
          </a:bodyPr>
          <a:lstStyle/>
          <a:p>
            <a:r>
              <a:rPr lang="uk-UA" sz="9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ПЕРЕЛОМИ</a:t>
            </a:r>
            <a:endParaRPr lang="ru-RU" sz="9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Перелом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цілісності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   </a:t>
            </a:r>
            <a:r>
              <a:rPr lang="ru-RU" dirty="0" err="1"/>
              <a:t>розлом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тріщина</a:t>
            </a:r>
            <a:r>
              <a:rPr lang="ru-RU" dirty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8130" name="Picture 2" descr="Вывихи переломы презентация. Первая помощь при ушибах, переломах костей и вывихах суставов. Полные уроки"/>
          <p:cNvPicPr>
            <a:picLocks noChangeAspect="1" noChangeArrowheads="1"/>
          </p:cNvPicPr>
          <p:nvPr/>
        </p:nvPicPr>
        <p:blipFill>
          <a:blip r:embed="rId2" cstate="print"/>
          <a:srcRect t="13745" b="8938"/>
          <a:stretch>
            <a:fillRect/>
          </a:stretch>
        </p:blipFill>
        <p:spPr bwMode="auto">
          <a:xfrm>
            <a:off x="251520" y="1340768"/>
            <a:ext cx="5238750" cy="3240360"/>
          </a:xfrm>
          <a:prstGeom prst="rect">
            <a:avLst/>
          </a:prstGeom>
          <a:noFill/>
        </p:spPr>
      </p:pic>
      <p:pic>
        <p:nvPicPr>
          <p:cNvPr id="48132" name="Picture 4" descr="Медицинские новости Медицинская техника - модели, технологии, разработки"/>
          <p:cNvPicPr>
            <a:picLocks noChangeAspect="1" noChangeArrowheads="1"/>
          </p:cNvPicPr>
          <p:nvPr/>
        </p:nvPicPr>
        <p:blipFill>
          <a:blip r:embed="rId3" cstate="print"/>
          <a:srcRect l="4923"/>
          <a:stretch>
            <a:fillRect/>
          </a:stretch>
        </p:blipFill>
        <p:spPr bwMode="auto">
          <a:xfrm>
            <a:off x="5796136" y="3009105"/>
            <a:ext cx="3347864" cy="38488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A12887-A477-F3F7-101B-29101E9A38B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uk-UA" b="1"/>
              <a:t>Типові симптоми перелому</a:t>
            </a:r>
            <a:endParaRPr lang="ru-RU" alt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A8CF18B-6737-04F1-7E1F-886F977B288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uk-UA" sz="2800"/>
              <a:t>швидкий і надмірний набряк </a:t>
            </a:r>
            <a:endParaRPr lang="en-US" altLang="uk-UA" sz="2800"/>
          </a:p>
          <a:p>
            <a:pPr>
              <a:lnSpc>
                <a:spcPct val="90000"/>
              </a:lnSpc>
            </a:pPr>
            <a:r>
              <a:rPr lang="ru-RU" altLang="uk-UA" sz="2800"/>
              <a:t>в постраждалій області з’являється деформація </a:t>
            </a:r>
            <a:endParaRPr lang="en-US" altLang="uk-UA" sz="2800"/>
          </a:p>
          <a:p>
            <a:pPr>
              <a:lnSpc>
                <a:spcPct val="90000"/>
              </a:lnSpc>
            </a:pPr>
            <a:r>
              <a:rPr lang="ru-RU" altLang="uk-UA" sz="2800"/>
              <a:t>пошкоджена кінцівка далі від місця перелому набуває синюшного відтінку та з’являється відчуття оніміння при дотику </a:t>
            </a:r>
            <a:endParaRPr lang="en-US" altLang="uk-UA" sz="2800"/>
          </a:p>
          <a:p>
            <a:pPr>
              <a:lnSpc>
                <a:spcPct val="90000"/>
              </a:lnSpc>
            </a:pPr>
            <a:r>
              <a:rPr lang="ru-RU" altLang="uk-UA" sz="2800"/>
              <a:t>навіть невеликий рух або контакт з пошкодженою областю викликає значний біль </a:t>
            </a:r>
            <a:endParaRPr lang="en-US" altLang="uk-UA" sz="2800"/>
          </a:p>
          <a:p>
            <a:pPr>
              <a:lnSpc>
                <a:spcPct val="90000"/>
              </a:lnSpc>
            </a:pPr>
            <a:r>
              <a:rPr lang="ru-RU" altLang="uk-UA" sz="2800"/>
              <a:t>самостійні рухи ушкодженою кінцівкою практично неможливі </a:t>
            </a:r>
          </a:p>
        </p:txBody>
      </p:sp>
    </p:spTree>
    <p:extLst>
      <p:ext uri="{BB962C8B-B14F-4D97-AF65-F5344CB8AC3E}">
        <p14:creationId xmlns:p14="http://schemas.microsoft.com/office/powerpoint/2010/main" val="34025068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9BE0FD-E360-06FF-63C5-3038BE639DD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uk-UA" b="1" i="1"/>
              <a:t>Неприпустимо:</a:t>
            </a:r>
            <a:r>
              <a:rPr lang="ru-RU" altLang="uk-UA"/>
              <a:t>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420A77-B2D9-0955-4577-5BEC6090B97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077200" cy="46482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uk-UA"/>
              <a:t>дозволяти постраждалому рухати ушкодженою кінцівкою </a:t>
            </a:r>
            <a:endParaRPr lang="en-US" altLang="uk-UA"/>
          </a:p>
          <a:p>
            <a:r>
              <a:rPr lang="ru-RU" altLang="uk-UA"/>
              <a:t>знімати одяг із зламаної кінцівки </a:t>
            </a:r>
            <a:endParaRPr lang="en-US" altLang="uk-UA"/>
          </a:p>
          <a:p>
            <a:r>
              <a:rPr lang="ru-RU" altLang="uk-UA"/>
              <a:t>прикладати тепло до місця перелому </a:t>
            </a:r>
            <a:endParaRPr lang="en-US" altLang="uk-UA"/>
          </a:p>
          <a:p>
            <a:r>
              <a:rPr lang="ru-RU" altLang="uk-UA"/>
              <a:t>транспортувати потерпілого не наклавши шини </a:t>
            </a:r>
          </a:p>
        </p:txBody>
      </p:sp>
    </p:spTree>
    <p:extLst>
      <p:ext uri="{BB962C8B-B14F-4D97-AF65-F5344CB8AC3E}">
        <p14:creationId xmlns:p14="http://schemas.microsoft.com/office/powerpoint/2010/main" val="389182203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переломів</a:t>
            </a:r>
            <a:r>
              <a:rPr lang="ru-RU" b="1" dirty="0"/>
              <a:t> в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висоти</a:t>
            </a:r>
            <a:r>
              <a:rPr lang="ru-RU" b="1" dirty="0"/>
              <a:t> </a:t>
            </a:r>
            <a:r>
              <a:rPr lang="ru-RU" b="1" dirty="0" err="1"/>
              <a:t>розташування</a:t>
            </a:r>
            <a:r>
              <a:rPr lang="ru-RU" b="1" dirty="0"/>
              <a:t>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п</a:t>
            </a:r>
            <a:r>
              <a:rPr lang="ru-RU" dirty="0" err="1"/>
              <a:t>ереломи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dirty="0" err="1"/>
              <a:t>третині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у</a:t>
            </a:r>
            <a:r>
              <a:rPr lang="ru-RU" dirty="0"/>
              <a:t> 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третині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у</a:t>
            </a:r>
            <a:r>
              <a:rPr lang="ru-RU" dirty="0"/>
              <a:t> 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третині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Пациент 6 - Многооскольчатый перелом нижней трети костей голени"/>
          <p:cNvPicPr>
            <a:picLocks noChangeAspect="1" noChangeArrowheads="1"/>
          </p:cNvPicPr>
          <p:nvPr/>
        </p:nvPicPr>
        <p:blipFill>
          <a:blip r:embed="rId2" cstate="print"/>
          <a:srcRect l="6100" r="4432" b="3710"/>
          <a:stretch>
            <a:fillRect/>
          </a:stretch>
        </p:blipFill>
        <p:spPr bwMode="auto">
          <a:xfrm>
            <a:off x="4860032" y="1412776"/>
            <a:ext cx="3168352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Медицинское направление Перелом лучевой к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620000" cy="46577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140968"/>
            <a:ext cx="7772400" cy="1143000"/>
          </a:xfrm>
        </p:spPr>
        <p:txBody>
          <a:bodyPr>
            <a:noAutofit/>
          </a:bodyPr>
          <a:lstStyle/>
          <a:p>
            <a:r>
              <a:rPr lang="uk-UA" sz="9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ВИВИХ</a:t>
            </a:r>
            <a:endParaRPr lang="ru-RU" sz="9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И суставов издание третье, дополненное и переработанное - страница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922970" cy="544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За </a:t>
            </a:r>
            <a:r>
              <a:rPr lang="ru-RU" b="1" dirty="0" err="1"/>
              <a:t>ступенем</a:t>
            </a:r>
            <a:r>
              <a:rPr lang="ru-RU" b="1" dirty="0"/>
              <a:t> </a:t>
            </a:r>
            <a:r>
              <a:rPr lang="uk-UA" b="1" dirty="0"/>
              <a:t>відламків</a:t>
            </a:r>
            <a:r>
              <a:rPr lang="ru-RU" b="1" dirty="0"/>
              <a:t> </a:t>
            </a:r>
            <a:r>
              <a:rPr lang="ru-RU" b="1" dirty="0" err="1"/>
              <a:t>виділяють</a:t>
            </a:r>
            <a:r>
              <a:rPr lang="ru-RU" b="1" dirty="0"/>
              <a:t> переломи:</a:t>
            </a:r>
            <a:endParaRPr lang="en-US" b="1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 err="1"/>
              <a:t>багатовідламкові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 err="1"/>
              <a:t>великовідламкові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В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напрямку</a:t>
            </a:r>
            <a:r>
              <a:rPr lang="ru-RU" b="1" dirty="0"/>
              <a:t> </a:t>
            </a:r>
            <a:r>
              <a:rPr lang="ru-RU" b="1" dirty="0" err="1"/>
              <a:t>площини</a:t>
            </a:r>
            <a:r>
              <a:rPr lang="ru-RU" b="1" dirty="0"/>
              <a:t> </a:t>
            </a:r>
            <a:r>
              <a:rPr lang="ru-RU" b="1" dirty="0" err="1"/>
              <a:t>зламу</a:t>
            </a:r>
            <a:r>
              <a:rPr lang="ru-RU" b="1" dirty="0"/>
              <a:t> </a:t>
            </a:r>
            <a:r>
              <a:rPr lang="ru-RU" b="1" dirty="0" err="1"/>
              <a:t>розрізняють</a:t>
            </a:r>
            <a:r>
              <a:rPr lang="ru-RU" b="1" dirty="0"/>
              <a:t>:</a:t>
            </a:r>
            <a:endParaRPr lang="en-US" b="1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2" descr="Механогенез травм і види переломів кісток - скачать безплатно реферат з предмету Медиц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99254"/>
            <a:ext cx="8604448" cy="52587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переломів</a:t>
            </a:r>
            <a:r>
              <a:rPr lang="ru-RU" b="1" dirty="0"/>
              <a:t> за </a:t>
            </a:r>
            <a:r>
              <a:rPr lang="ru-RU" b="1" dirty="0" err="1"/>
              <a:t>наявністю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uk-UA" b="1" dirty="0" err="1"/>
              <a:t>міщення</a:t>
            </a:r>
            <a:r>
              <a:rPr lang="ru-RU" b="1" dirty="0"/>
              <a:t>:</a:t>
            </a:r>
            <a:endParaRPr lang="en-US" b="1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п</a:t>
            </a:r>
            <a:r>
              <a:rPr lang="ru-RU" dirty="0" err="1"/>
              <a:t>ереломи</a:t>
            </a:r>
            <a:r>
              <a:rPr lang="ru-RU" dirty="0"/>
              <a:t> без </a:t>
            </a:r>
            <a:r>
              <a:rPr lang="ru-RU" dirty="0" err="1"/>
              <a:t>зміщення</a:t>
            </a:r>
            <a:r>
              <a:rPr lang="ru-RU" dirty="0"/>
              <a:t> </a:t>
            </a:r>
            <a:r>
              <a:rPr lang="ru-RU" dirty="0" err="1"/>
              <a:t>уламків</a:t>
            </a:r>
            <a:endParaRPr lang="ru-RU" dirty="0"/>
          </a:p>
          <a:p>
            <a:pPr>
              <a:buNone/>
            </a:pPr>
            <a:r>
              <a:rPr lang="ru-RU" dirty="0"/>
              <a:t>• </a:t>
            </a:r>
            <a:r>
              <a:rPr lang="uk-UA" dirty="0"/>
              <a:t>п</a:t>
            </a:r>
            <a:r>
              <a:rPr lang="ru-RU" dirty="0" err="1"/>
              <a:t>ереломи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зміщенням</a:t>
            </a:r>
            <a:r>
              <a:rPr lang="ru-RU" dirty="0"/>
              <a:t>.</a:t>
            </a:r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Переломы наружной лодыжки без смещения отломков - Атлас переломов лодыжек и иx лечение - Ортопедическая диагностика - Мед Читал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4465315" cy="2776576"/>
          </a:xfrm>
          <a:prstGeom prst="rect">
            <a:avLst/>
          </a:prstGeom>
          <a:noFill/>
        </p:spPr>
      </p:pic>
      <p:pic>
        <p:nvPicPr>
          <p:cNvPr id="16388" name="Picture 4" descr="Перелом пальца стопы: симптомы, признаки, диагностика и лечение - NeBolet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24944"/>
            <a:ext cx="3610372" cy="3675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396070"/>
            <a:ext cx="8229600" cy="46171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переломів</a:t>
            </a:r>
            <a:r>
              <a:rPr lang="ru-RU" b="1" dirty="0"/>
              <a:t> в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пошкодження</a:t>
            </a:r>
            <a:r>
              <a:rPr lang="ru-RU" b="1" dirty="0"/>
              <a:t> </a:t>
            </a:r>
            <a:r>
              <a:rPr lang="ru-RU" b="1" dirty="0" err="1"/>
              <a:t>шкірних</a:t>
            </a:r>
            <a:r>
              <a:rPr lang="ru-RU" b="1" dirty="0"/>
              <a:t> </a:t>
            </a:r>
            <a:r>
              <a:rPr lang="ru-RU" b="1" dirty="0" err="1"/>
              <a:t>покривів</a:t>
            </a:r>
            <a:r>
              <a:rPr lang="ru-RU" b="1" dirty="0"/>
              <a:t>:</a:t>
            </a:r>
            <a:endParaRPr lang="ru-RU" dirty="0"/>
          </a:p>
          <a:p>
            <a:pPr>
              <a:buNone/>
            </a:pPr>
            <a:br>
              <a:rPr lang="ru-RU" dirty="0"/>
            </a:br>
            <a:r>
              <a:rPr lang="ru-RU" dirty="0"/>
              <a:t> </a:t>
            </a:r>
            <a:r>
              <a:rPr lang="ru-RU" dirty="0" err="1"/>
              <a:t>Відкриті</a:t>
            </a:r>
            <a:r>
              <a:rPr lang="en-US" dirty="0"/>
              <a:t>                                   </a:t>
            </a:r>
            <a:r>
              <a:rPr lang="uk-UA" dirty="0"/>
              <a:t>Закриті</a:t>
            </a:r>
            <a:endParaRPr lang="ru-RU" dirty="0"/>
          </a:p>
          <a:p>
            <a:pPr>
              <a:buNone/>
            </a:pPr>
            <a:r>
              <a:rPr lang="uk-UA" dirty="0"/>
              <a:t> </a:t>
            </a:r>
            <a:endParaRPr lang="ru-RU" dirty="0"/>
          </a:p>
          <a:p>
            <a:pPr>
              <a:buNone/>
            </a:pPr>
            <a:r>
              <a:rPr lang="ru-RU" dirty="0"/>
              <a:t>  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619672" y="126876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96136" y="1124744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364" name="Picture 4" descr="Dirt.ru :: Экстремальный горный велосипед :: Фото - Поломки и падения/Рука груст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76872"/>
            <a:ext cx="3275856" cy="4367808"/>
          </a:xfrm>
          <a:prstGeom prst="rect">
            <a:avLst/>
          </a:prstGeom>
          <a:noFill/>
        </p:spPr>
      </p:pic>
      <p:pic>
        <p:nvPicPr>
          <p:cNvPr id="15366" name="Picture 6" descr="Лечение открытых переломов длинных костей и профилактика раневой инфекции / Травматолог"/>
          <p:cNvPicPr>
            <a:picLocks noChangeAspect="1" noChangeArrowheads="1"/>
          </p:cNvPicPr>
          <p:nvPr/>
        </p:nvPicPr>
        <p:blipFill>
          <a:blip r:embed="rId3" cstate="print"/>
          <a:srcRect l="37618" t="11389" r="5730" b="15642"/>
          <a:stretch>
            <a:fillRect/>
          </a:stretch>
        </p:blipFill>
        <p:spPr bwMode="auto">
          <a:xfrm>
            <a:off x="359589" y="3645024"/>
            <a:ext cx="4427275" cy="2530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23281B-898C-37D2-F3C1-6996D4ED5241}"/>
              </a:ext>
            </a:extLst>
          </p:cNvPr>
          <p:cNvSpPr txBox="1">
            <a:spLocks/>
          </p:cNvSpPr>
          <p:nvPr/>
        </p:nvSpPr>
        <p:spPr>
          <a:xfrm>
            <a:off x="539552" y="263517"/>
            <a:ext cx="8298998" cy="462595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перелом</a:t>
            </a:r>
            <a:r>
              <a:rPr lang="uk-UA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стан, при якому мають місце пошкодження м’яких тканин, в тому числі і шкіри, що може бути результатом впливу </a:t>
            </a:r>
            <a:r>
              <a:rPr lang="uk-UA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травмуючої</a:t>
            </a:r>
            <a:r>
              <a:rPr lang="uk-UA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сили ззовні або відламків кісток зсередини.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Закритий перелом</a:t>
            </a:r>
            <a:r>
              <a:rPr lang="uk-UA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стан, при якому шкіра не пошкоджена.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C6FD73-DB66-9806-80CC-A244DA95E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78" y="4009654"/>
            <a:ext cx="2278244" cy="26202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BAD18F-E598-4E12-9496-DAABCCE6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01" y="4009654"/>
            <a:ext cx="2067898" cy="26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0789"/>
      </p:ext>
    </p:extLst>
  </p:cSld>
  <p:clrMapOvr>
    <a:masterClrMapping/>
  </p:clrMapOvr>
  <p:transition spd="slow"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Закриті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/>
              <a:t>   </a:t>
            </a:r>
            <a:r>
              <a:rPr lang="uk-UA" dirty="0"/>
              <a:t>• неповні</a:t>
            </a:r>
            <a:endParaRPr lang="ru-RU" dirty="0"/>
          </a:p>
          <a:p>
            <a:pPr>
              <a:buNone/>
            </a:pPr>
            <a:r>
              <a:rPr lang="ru-RU" dirty="0"/>
              <a:t>   </a:t>
            </a:r>
            <a:r>
              <a:rPr lang="uk-UA" dirty="0"/>
              <a:t>• повні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 descr="дуелингс"/>
          <p:cNvPicPr>
            <a:picLocks noChangeAspect="1" noChangeArrowheads="1"/>
          </p:cNvPicPr>
          <p:nvPr/>
        </p:nvPicPr>
        <p:blipFill>
          <a:blip r:embed="rId2" cstate="print"/>
          <a:srcRect r="83066" b="41702"/>
          <a:stretch>
            <a:fillRect/>
          </a:stretch>
        </p:blipFill>
        <p:spPr bwMode="auto">
          <a:xfrm>
            <a:off x="6084168" y="548680"/>
            <a:ext cx="2771800" cy="6137557"/>
          </a:xfrm>
          <a:prstGeom prst="rect">
            <a:avLst/>
          </a:prstGeom>
          <a:noFill/>
        </p:spPr>
      </p:pic>
      <p:pic>
        <p:nvPicPr>
          <p:cNvPr id="13316" name="Picture 4" descr="Травмы скелета. Переломы костей скел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4943872" cy="3707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32825" y="33265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b="1" dirty="0" err="1"/>
              <a:t>Ознаки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;</a:t>
            </a:r>
          </a:p>
          <a:p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endParaRPr lang="ru-RU" dirty="0"/>
          </a:p>
          <a:p>
            <a:r>
              <a:rPr lang="ru-RU" dirty="0" err="1"/>
              <a:t>деформація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endParaRPr lang="ru-RU" dirty="0"/>
          </a:p>
        </p:txBody>
      </p:sp>
      <p:pic>
        <p:nvPicPr>
          <p:cNvPr id="53250" name="Picture 2" descr="Закрытые внутрисуставные перело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2784586"/>
            <a:ext cx="3789208" cy="3596742"/>
          </a:xfrm>
          <a:prstGeom prst="rect">
            <a:avLst/>
          </a:prstGeom>
          <a:noFill/>
        </p:spPr>
      </p:pic>
      <p:pic>
        <p:nvPicPr>
          <p:cNvPr id="53252" name="Picture 4" descr="Перелом кости. Доктор Нона (Dr.Nona)"/>
          <p:cNvPicPr>
            <a:picLocks noChangeAspect="1" noChangeArrowheads="1"/>
          </p:cNvPicPr>
          <p:nvPr/>
        </p:nvPicPr>
        <p:blipFill>
          <a:blip r:embed="rId3" cstate="print"/>
          <a:srcRect r="56531"/>
          <a:stretch>
            <a:fillRect/>
          </a:stretch>
        </p:blipFill>
        <p:spPr bwMode="auto">
          <a:xfrm>
            <a:off x="611560" y="2780928"/>
            <a:ext cx="3470767" cy="3573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64DE2-CCEC-D9E1-573D-95C6F23F2455}"/>
              </a:ext>
            </a:extLst>
          </p:cNvPr>
          <p:cNvSpPr txBox="1">
            <a:spLocks/>
          </p:cNvSpPr>
          <p:nvPr/>
        </p:nvSpPr>
        <p:spPr>
          <a:xfrm>
            <a:off x="317731" y="116632"/>
            <a:ext cx="6647322" cy="76919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Переломи хребта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99EE6-F00B-E06B-8B6F-FE296EFDDFC9}"/>
              </a:ext>
            </a:extLst>
          </p:cNvPr>
          <p:cNvSpPr txBox="1">
            <a:spLocks/>
          </p:cNvSpPr>
          <p:nvPr/>
        </p:nvSpPr>
        <p:spPr>
          <a:xfrm>
            <a:off x="158107" y="593317"/>
            <a:ext cx="8668162" cy="552112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Wingdings 2"/>
              <a:buNone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 хребта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небезпечний стан, що може мати дуже серйозні наслідки. Небезпека полягає в можливості ушкодження спинного мозку, що розміщується в каналі хребта.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Font typeface="Wingdings 2"/>
              <a:buNone/>
            </a:pP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частими причинами травми хребта є:</a:t>
            </a:r>
            <a:b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падіння з висоти,</a:t>
            </a:r>
            <a:b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автомобільно-транспортна аварія,</a:t>
            </a:r>
            <a:b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удар головою при пірнанні,</a:t>
            </a:r>
            <a:b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сильний удар по спині в області хребта.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E85B84-BEE7-868F-BEB5-76BCBFBD6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6" y="4439025"/>
            <a:ext cx="2784677" cy="20858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24A984-F9D8-387E-1D7A-62850F507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4899"/>
            <a:ext cx="2925925" cy="20899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A49EDF-A0F2-9C0F-E02E-C70F31EF7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80" y="3075082"/>
            <a:ext cx="2042064" cy="27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82241"/>
      </p:ext>
    </p:extLst>
  </p:cSld>
  <p:clrMapOvr>
    <a:masterClrMapping/>
  </p:clrMapOvr>
  <p:transition spd="slow">
    <p:cut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Транспортування потерпілого, у якого виявлено перелом хребта, на м'яких ношах">
            <a:extLst>
              <a:ext uri="{FF2B5EF4-FFF2-40B4-BE49-F238E27FC236}">
                <a16:creationId xmlns:a16="http://schemas.microsoft.com/office/drawing/2014/main" id="{DF8CAD53-2D7B-8945-34AC-FC287833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01040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F7976529-A936-4B77-B3BD-AA7CFA7DD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683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100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uk-UA"/>
              <a:t>Транспортування потерпілого, у якого виявлено перелом хребта, на м'яких ношах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33B0AB9-C40F-2263-A24C-7F2125040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56388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1D949B0B-FA4C-3D21-E9D4-8637093B9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791200"/>
            <a:ext cx="5856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/>
              <a:t>Накладання транспортної шини при переломі стегна </a:t>
            </a:r>
          </a:p>
        </p:txBody>
      </p:sp>
    </p:spTree>
    <p:extLst>
      <p:ext uri="{BB962C8B-B14F-4D97-AF65-F5344CB8AC3E}">
        <p14:creationId xmlns:p14="http://schemas.microsoft.com/office/powerpoint/2010/main" val="4069837456"/>
      </p:ext>
    </p:extLst>
  </p:cSld>
  <p:clrMapOvr>
    <a:masterClrMapping/>
  </p:clrMapOvr>
  <p:transition spd="slow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Вивих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uk-UA" dirty="0"/>
              <a:t>.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вивихи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при </a:t>
            </a:r>
            <a:r>
              <a:rPr lang="ru-RU" dirty="0" err="1"/>
              <a:t>різких</a:t>
            </a:r>
            <a:r>
              <a:rPr lang="ru-RU" dirty="0"/>
              <a:t> </a:t>
            </a:r>
            <a:r>
              <a:rPr lang="ru-RU" dirty="0" err="1"/>
              <a:t>рухах</a:t>
            </a:r>
            <a:r>
              <a:rPr lang="ru-RU" dirty="0"/>
              <a:t>, </a:t>
            </a:r>
            <a:r>
              <a:rPr lang="ru-RU" dirty="0" err="1"/>
              <a:t>протиприродних</a:t>
            </a:r>
            <a:r>
              <a:rPr lang="ru-RU" dirty="0"/>
              <a:t> </a:t>
            </a:r>
            <a:r>
              <a:rPr lang="ru-RU" dirty="0" err="1"/>
              <a:t>суглобу</a:t>
            </a:r>
            <a:r>
              <a:rPr lang="ru-RU" dirty="0"/>
              <a:t>.</a:t>
            </a:r>
            <a:r>
              <a:rPr lang="ru-RU" b="1" dirty="0"/>
              <a:t> </a:t>
            </a:r>
          </a:p>
          <a:p>
            <a:endParaRPr lang="ru-RU" dirty="0"/>
          </a:p>
        </p:txBody>
      </p:sp>
      <p:pic>
        <p:nvPicPr>
          <p:cNvPr id="32770" name="Picture 2" descr="Главная / Мы лечим. Проблемы и решения / Ревматолог. Аутоиммунные заболевания / Болезни / Лечение дисплазии тазобедренных суст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6377029" cy="2844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387424"/>
            <a:ext cx="7772400" cy="1143000"/>
          </a:xfrm>
        </p:spPr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Перша долікарська допомога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772400" cy="4572000"/>
          </a:xfrm>
        </p:spPr>
        <p:txBody>
          <a:bodyPr/>
          <a:lstStyle/>
          <a:p>
            <a:r>
              <a:rPr lang="uk-UA" dirty="0"/>
              <a:t>накласти шину</a:t>
            </a:r>
          </a:p>
          <a:p>
            <a:r>
              <a:rPr lang="uk-UA" dirty="0"/>
              <a:t>надати високе становище</a:t>
            </a:r>
          </a:p>
          <a:p>
            <a:r>
              <a:rPr lang="uk-UA" dirty="0"/>
              <a:t>накласти холодний компрес</a:t>
            </a:r>
            <a:endParaRPr lang="ru-RU" dirty="0"/>
          </a:p>
        </p:txBody>
      </p:sp>
      <p:pic>
        <p:nvPicPr>
          <p:cNvPr id="54274" name="Picture 2" descr="Все о перелом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477218" cy="4473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Первая помощь при переломах Здоровье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634708" cy="53343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Первая помощь при переломах костей Выживи с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34195" cy="37059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08720" y="476672"/>
            <a:ext cx="8435280" cy="5543128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За часом:</a:t>
            </a:r>
          </a:p>
          <a:p>
            <a:pPr lvl="0"/>
            <a:r>
              <a:rPr lang="ru-RU" dirty="0" err="1"/>
              <a:t>свіжі</a:t>
            </a:r>
            <a:r>
              <a:rPr lang="ru-RU" dirty="0"/>
              <a:t> — до 3-х </a:t>
            </a:r>
            <a:r>
              <a:rPr lang="ru-RU" dirty="0" err="1"/>
              <a:t>діб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несвіжі</a:t>
            </a:r>
            <a:r>
              <a:rPr lang="ru-RU" dirty="0"/>
              <a:t> — </a:t>
            </a:r>
            <a:r>
              <a:rPr lang="ru-RU" dirty="0" err="1"/>
              <a:t>від</a:t>
            </a:r>
            <a:r>
              <a:rPr lang="ru-RU" dirty="0"/>
              <a:t> 3-х </a:t>
            </a:r>
            <a:r>
              <a:rPr lang="ru-RU" dirty="0" err="1"/>
              <a:t>діб</a:t>
            </a:r>
            <a:r>
              <a:rPr lang="ru-RU" dirty="0"/>
              <a:t> до 3-х </a:t>
            </a:r>
            <a:r>
              <a:rPr lang="ru-RU" dirty="0" err="1"/>
              <a:t>тижнів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застарілі</a:t>
            </a:r>
            <a:r>
              <a:rPr lang="ru-RU" dirty="0"/>
              <a:t> — </a:t>
            </a:r>
            <a:r>
              <a:rPr lang="ru-RU" dirty="0" err="1"/>
              <a:t>більше</a:t>
            </a:r>
            <a:r>
              <a:rPr lang="ru-RU" dirty="0"/>
              <a:t> 3-х </a:t>
            </a:r>
            <a:r>
              <a:rPr lang="ru-RU" dirty="0" err="1"/>
              <a:t>тижнів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1746" name="Picture 2" descr="&quot;Экстремальные ситуации. Несчастные случаи. Экстренная помощ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807227" cy="3573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772400" cy="4572000"/>
          </a:xfrm>
        </p:spPr>
        <p:txBody>
          <a:bodyPr/>
          <a:lstStyle/>
          <a:p>
            <a:r>
              <a:rPr lang="ru-RU" b="1" dirty="0" err="1"/>
              <a:t>Особливі</a:t>
            </a:r>
            <a:r>
              <a:rPr lang="ru-RU" b="1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вивихів</a:t>
            </a:r>
            <a:endParaRPr lang="ru-RU" b="1" dirty="0"/>
          </a:p>
          <a:p>
            <a:r>
              <a:rPr lang="uk-UA" dirty="0"/>
              <a:t>Звичний вивих</a:t>
            </a:r>
          </a:p>
          <a:p>
            <a:r>
              <a:rPr lang="uk-UA" dirty="0"/>
              <a:t>Невправний вивих</a:t>
            </a:r>
            <a:endParaRPr lang="ru-RU" dirty="0"/>
          </a:p>
        </p:txBody>
      </p:sp>
      <p:pic>
        <p:nvPicPr>
          <p:cNvPr id="30722" name="Picture 2" descr="Плечевой сустав понятие"/>
          <p:cNvPicPr>
            <a:picLocks noChangeAspect="1" noChangeArrowheads="1"/>
          </p:cNvPicPr>
          <p:nvPr/>
        </p:nvPicPr>
        <p:blipFill>
          <a:blip r:embed="rId2" cstate="print"/>
          <a:srcRect t="3290" b="9281"/>
          <a:stretch>
            <a:fillRect/>
          </a:stretch>
        </p:blipFill>
        <p:spPr bwMode="auto">
          <a:xfrm>
            <a:off x="683568" y="2420888"/>
            <a:ext cx="3064396" cy="3827386"/>
          </a:xfrm>
          <a:prstGeom prst="rect">
            <a:avLst/>
          </a:prstGeom>
          <a:noFill/>
        </p:spPr>
      </p:pic>
      <p:pic>
        <p:nvPicPr>
          <p:cNvPr id="30726" name="Picture 6" descr="Только проверенные советы по здоровью. - Part 1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450825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772400" cy="1143000"/>
          </a:xfrm>
        </p:spPr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Ознаки вивиху: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4896544" cy="4572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різкий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неможливість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кінцівкою</a:t>
            </a:r>
            <a:r>
              <a:rPr lang="ru-RU" dirty="0"/>
              <a:t> </a:t>
            </a:r>
            <a:r>
              <a:rPr lang="ru-RU" dirty="0" err="1"/>
              <a:t>нормальних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;</a:t>
            </a:r>
          </a:p>
          <a:p>
            <a:r>
              <a:rPr lang="uk-UA" dirty="0"/>
              <a:t>зміна кольору;</a:t>
            </a:r>
          </a:p>
          <a:p>
            <a:r>
              <a:rPr lang="uk-UA" dirty="0"/>
              <a:t>припухлість.</a:t>
            </a:r>
            <a:endParaRPr lang="ru-RU" dirty="0"/>
          </a:p>
        </p:txBody>
      </p:sp>
      <p:pic>
        <p:nvPicPr>
          <p:cNvPr id="29698" name="Picture 2" descr="Вывих пальца: симптомы, признаки, диагностика и лечение - NeBolet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3810000" cy="3028950"/>
          </a:xfrm>
          <a:prstGeom prst="rect">
            <a:avLst/>
          </a:prstGeom>
          <a:noFill/>
        </p:spPr>
      </p:pic>
      <p:pic>
        <p:nvPicPr>
          <p:cNvPr id="29700" name="Picture 4" descr="Вывихи в пястно-фаланговых суставах"/>
          <p:cNvPicPr>
            <a:picLocks noChangeAspect="1" noChangeArrowheads="1"/>
          </p:cNvPicPr>
          <p:nvPr/>
        </p:nvPicPr>
        <p:blipFill>
          <a:blip r:embed="rId3" cstate="print"/>
          <a:srcRect l="44325" t="3273"/>
          <a:stretch>
            <a:fillRect/>
          </a:stretch>
        </p:blipFill>
        <p:spPr bwMode="auto">
          <a:xfrm>
            <a:off x="5652120" y="2996952"/>
            <a:ext cx="2636143" cy="344613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C2690F-E957-AAB8-6455-1D70080FF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07361"/>
            <a:ext cx="3505504" cy="2633700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101"/>
            <a:ext cx="7772400" cy="1143000"/>
          </a:xfrm>
        </p:spPr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Перша долікарська допомога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9724" y="1143000"/>
            <a:ext cx="8312756" cy="4572000"/>
          </a:xfrm>
        </p:spPr>
        <p:txBody>
          <a:bodyPr/>
          <a:lstStyle/>
          <a:p>
            <a:r>
              <a:rPr lang="uk-UA" dirty="0"/>
              <a:t>прикладення холоду</a:t>
            </a:r>
          </a:p>
          <a:p>
            <a:r>
              <a:rPr lang="uk-UA" dirty="0"/>
              <a:t>Фіксація</a:t>
            </a:r>
          </a:p>
          <a:p>
            <a:r>
              <a:rPr lang="ru-RU" altLang="uk-UA" sz="2400" dirty="0"/>
              <a:t>дайте </a:t>
            </a:r>
            <a:r>
              <a:rPr lang="ru-RU" altLang="uk-UA" sz="2400" dirty="0" err="1"/>
              <a:t>постраждалому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знеболювальне</a:t>
            </a:r>
            <a:r>
              <a:rPr lang="ru-RU" altLang="uk-UA" sz="2400" dirty="0"/>
              <a:t> та </a:t>
            </a:r>
            <a:r>
              <a:rPr lang="ru-RU" altLang="uk-UA" sz="2400" dirty="0" err="1"/>
              <a:t>заспокійливе</a:t>
            </a:r>
            <a:endParaRPr lang="ru-RU" altLang="uk-UA" sz="2400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28674" name="Picture 2" descr="Только проверенные советы по здоровью. - Part 16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3144575" cy="3155057"/>
          </a:xfrm>
          <a:prstGeom prst="rect">
            <a:avLst/>
          </a:prstGeom>
          <a:noFill/>
        </p:spPr>
      </p:pic>
      <p:pic>
        <p:nvPicPr>
          <p:cNvPr id="28676" name="Picture 4" descr="Лан: первая помощь при ушибе почек. - 8 Декабря 2013 - Blog - Eldarmurtaz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234191" cy="35002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5 медицинский портал - Аптека Повышение потенции. Купить виагру, левитру, сиалис, дапоксетин, женскую виагру. Доставка Россия 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025756" cy="2996952"/>
          </a:xfrm>
          <a:prstGeom prst="rect">
            <a:avLst/>
          </a:prstGeom>
          <a:noFill/>
        </p:spPr>
      </p:pic>
      <p:pic>
        <p:nvPicPr>
          <p:cNvPr id="27652" name="Picture 4" descr="Доврачебная медицинская помощь - вывих ключиц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7207289" cy="3861048"/>
          </a:xfrm>
          <a:prstGeom prst="rect">
            <a:avLst/>
          </a:prstGeom>
          <a:noFill/>
        </p:spPr>
      </p:pic>
      <p:pic>
        <p:nvPicPr>
          <p:cNvPr id="27654" name="Picture 6" descr="Интересно о медицине и не только. - Вывихи пальцев ру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036117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772400" cy="1143000"/>
          </a:xfrm>
        </p:spPr>
        <p:txBody>
          <a:bodyPr>
            <a:noAutofit/>
          </a:bodyPr>
          <a:lstStyle/>
          <a:p>
            <a:r>
              <a:rPr lang="uk-UA" sz="8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РОЗТЯГНЕННЯ</a:t>
            </a:r>
            <a:endParaRPr lang="ru-RU" sz="8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164</TotalTime>
  <Words>466</Words>
  <Application>Microsoft Office PowerPoint</Application>
  <PresentationFormat>Екран (4:3)</PresentationFormat>
  <Paragraphs>85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Вивихи, розтягнення, переломи. Перша допомога</vt:lpstr>
      <vt:lpstr>ВИВИХ</vt:lpstr>
      <vt:lpstr>Презентація PowerPoint</vt:lpstr>
      <vt:lpstr>Презентація PowerPoint</vt:lpstr>
      <vt:lpstr>Презентація PowerPoint</vt:lpstr>
      <vt:lpstr>Ознаки вивиху:</vt:lpstr>
      <vt:lpstr>Перша долікарська допомога</vt:lpstr>
      <vt:lpstr>Презентація PowerPoint</vt:lpstr>
      <vt:lpstr>РОЗТЯГНЕННЯ</vt:lpstr>
      <vt:lpstr>Презентація PowerPoint</vt:lpstr>
      <vt:lpstr>Презентація PowerPoint</vt:lpstr>
      <vt:lpstr>Ознаки:</vt:lpstr>
      <vt:lpstr>Перша долікарська допомога</vt:lpstr>
      <vt:lpstr>ПЕРЕЛОМИ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Перша долікарська допомога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Kostya</cp:lastModifiedBy>
  <cp:revision>23</cp:revision>
  <dcterms:created xsi:type="dcterms:W3CDTF">2015-01-10T08:08:58Z</dcterms:created>
  <dcterms:modified xsi:type="dcterms:W3CDTF">2022-09-27T10:21:42Z</dcterms:modified>
</cp:coreProperties>
</file>