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v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sldIdLst>
    <p:sldId id="258" r:id="rId3"/>
    <p:sldId id="270" r:id="rId4"/>
    <p:sldId id="278" r:id="rId5"/>
    <p:sldId id="1317" r:id="rId6"/>
    <p:sldId id="1316" r:id="rId7"/>
    <p:sldId id="1315" r:id="rId8"/>
    <p:sldId id="1314" r:id="rId9"/>
    <p:sldId id="1313" r:id="rId10"/>
    <p:sldId id="1312" r:id="rId11"/>
    <p:sldId id="1311" r:id="rId12"/>
    <p:sldId id="1306" r:id="rId13"/>
    <p:sldId id="1325" r:id="rId14"/>
    <p:sldId id="1323" r:id="rId15"/>
    <p:sldId id="1322" r:id="rId16"/>
    <p:sldId id="1327" r:id="rId17"/>
    <p:sldId id="1328" r:id="rId18"/>
    <p:sldId id="1329" r:id="rId19"/>
    <p:sldId id="1326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3242"/>
    <a:srgbClr val="FFFFFF"/>
    <a:srgbClr val="00BC5F"/>
    <a:srgbClr val="FFE960"/>
    <a:srgbClr val="01832B"/>
    <a:srgbClr val="E03466"/>
    <a:srgbClr val="FED20F"/>
    <a:srgbClr val="F8E608"/>
    <a:srgbClr val="76E056"/>
    <a:srgbClr val="E28D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22" autoAdjust="0"/>
    <p:restoredTop sz="94660"/>
  </p:normalViewPr>
  <p:slideViewPr>
    <p:cSldViewPr snapToGrid="0">
      <p:cViewPr varScale="1">
        <p:scale>
          <a:sx n="86" d="100"/>
          <a:sy n="86" d="100"/>
        </p:scale>
        <p:origin x="499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28.09.2022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28.09.2022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28.09.2022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28.09.2022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1848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28.09.2022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9916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28.09.2022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5541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28.09.2022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9947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28.09.2022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8209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28.09.2022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1255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28.09.2022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4358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28.09.2022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176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28.09.2022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28.09.2022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4268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28.09.2022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4244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28.09.2022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65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28.09.2022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28.09.2022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28.09.2022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28.09.2022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28.09.2022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28.09.2022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28.09.2022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28.09.2022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28.09.2022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753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8.png"/><Relationship Id="rId2" Type="http://schemas.openxmlformats.org/officeDocument/2006/relationships/video" Target="../media/media1.m4v"/><Relationship Id="rId1" Type="http://schemas.microsoft.com/office/2007/relationships/media" Target="../media/media1.m4v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>
          <a:xfrm>
            <a:off x="1260389" y="1660783"/>
            <a:ext cx="1581665" cy="373964"/>
          </a:xfrm>
        </p:spPr>
        <p:txBody>
          <a:bodyPr/>
          <a:lstStyle/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28.09.2022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83957" y="119911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6248" y="2660821"/>
            <a:ext cx="15816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Урок</a:t>
            </a:r>
          </a:p>
          <a:p>
            <a:pPr algn="ctr"/>
            <a:r>
              <a:rPr lang="uk-UA" sz="48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№</a:t>
            </a:r>
            <a:r>
              <a:rPr lang="en-US" sz="48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8</a:t>
            </a:r>
            <a:endParaRPr lang="ru-RU" sz="4800" b="1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117991" y="4078081"/>
            <a:ext cx="74584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5400" b="1" dirty="0">
                <a:solidFill>
                  <a:srgbClr val="2F3242"/>
                </a:solidFill>
              </a:rPr>
              <a:t>Чисті речовини і суміші. </a:t>
            </a:r>
            <a:endParaRPr lang="en-US" sz="5400" b="1" dirty="0">
              <a:solidFill>
                <a:srgbClr val="2F3242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7" b="9167"/>
          <a:stretch/>
        </p:blipFill>
        <p:spPr>
          <a:xfrm>
            <a:off x="7981949" y="733070"/>
            <a:ext cx="3505201" cy="3117703"/>
          </a:xfrm>
          <a:prstGeom prst="rect">
            <a:avLst/>
          </a:prstGeom>
          <a:ln w="38100" cap="sq">
            <a:solidFill>
              <a:srgbClr val="2F324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28.09.2022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5596" y="494529"/>
            <a:ext cx="8732066" cy="485775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Перевірте свої знання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825" y="1665000"/>
            <a:ext cx="4350676" cy="4678650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4686300" y="1295400"/>
            <a:ext cx="7258050" cy="1266825"/>
          </a:xfrm>
          <a:prstGeom prst="roundRect">
            <a:avLst/>
          </a:prstGeom>
          <a:solidFill>
            <a:srgbClr val="D08F4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Що називають чистою речовиною, а що – сумішшю?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86300" y="4415850"/>
            <a:ext cx="7258050" cy="1266825"/>
          </a:xfrm>
          <a:prstGeom prst="roundRect">
            <a:avLst/>
          </a:prstGeom>
          <a:solidFill>
            <a:srgbClr val="63C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Чим однорідна суміш відрізняється від неоднорідної?</a:t>
            </a:r>
            <a:endParaRPr lang="ru-RU" sz="32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686300" y="2855625"/>
            <a:ext cx="7258050" cy="1266825"/>
          </a:xfrm>
          <a:prstGeom prst="roundRect">
            <a:avLst/>
          </a:prstGeom>
          <a:solidFill>
            <a:srgbClr val="DAE9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 види сумішей вам відомі?</a:t>
            </a:r>
          </a:p>
        </p:txBody>
      </p:sp>
    </p:spTree>
    <p:extLst>
      <p:ext uri="{BB962C8B-B14F-4D97-AF65-F5344CB8AC3E}">
        <p14:creationId xmlns:p14="http://schemas.microsoft.com/office/powerpoint/2010/main" val="3857385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28.09.2022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69980D2-79C5-7A2F-F3D3-29CF01ED26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2" t="6315" r="13295" b="10010"/>
          <a:stretch/>
        </p:blipFill>
        <p:spPr>
          <a:xfrm>
            <a:off x="102031" y="1751348"/>
            <a:ext cx="3745917" cy="4582912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3847948" y="2473693"/>
            <a:ext cx="2764608" cy="779646"/>
          </a:xfrm>
          <a:prstGeom prst="roundRect">
            <a:avLst/>
          </a:prstGeom>
          <a:solidFill>
            <a:srgbClr val="FEA6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Чиста речовина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847948" y="3376864"/>
            <a:ext cx="2764608" cy="779646"/>
          </a:xfrm>
          <a:prstGeom prst="roundRect">
            <a:avLst/>
          </a:prstGeom>
          <a:solidFill>
            <a:srgbClr val="FED20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Рідка однорідна суміш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847948" y="4280035"/>
            <a:ext cx="2764608" cy="779646"/>
          </a:xfrm>
          <a:prstGeom prst="roundRect">
            <a:avLst/>
          </a:prstGeom>
          <a:solidFill>
            <a:srgbClr val="7818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Тверда однорідна суміш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860575" y="5256549"/>
            <a:ext cx="2764608" cy="779646"/>
          </a:xfrm>
          <a:prstGeom prst="roundRect">
            <a:avLst/>
          </a:prstGeom>
          <a:solidFill>
            <a:srgbClr val="E034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Газоподібна суміш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812979" y="2473693"/>
            <a:ext cx="2764608" cy="779646"/>
          </a:xfrm>
          <a:prstGeom prst="roundRect">
            <a:avLst/>
          </a:prstGeom>
          <a:solidFill>
            <a:srgbClr val="F15D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Повітря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812979" y="3376864"/>
            <a:ext cx="2764608" cy="779646"/>
          </a:xfrm>
          <a:prstGeom prst="roundRect">
            <a:avLst/>
          </a:prstGeom>
          <a:solidFill>
            <a:srgbClr val="FF7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Залізо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812979" y="4280035"/>
            <a:ext cx="2764608" cy="779646"/>
          </a:xfrm>
          <a:prstGeom prst="roundRect">
            <a:avLst/>
          </a:prstGeom>
          <a:solidFill>
            <a:srgbClr val="01832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Компот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812979" y="5256549"/>
            <a:ext cx="2764608" cy="7796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Скло</a:t>
            </a:r>
          </a:p>
        </p:txBody>
      </p:sp>
      <p:cxnSp>
        <p:nvCxnSpPr>
          <p:cNvPr id="17" name="Прямая со стрелкой 16"/>
          <p:cNvCxnSpPr>
            <a:stCxn id="8" idx="3"/>
            <a:endCxn id="13" idx="1"/>
          </p:cNvCxnSpPr>
          <p:nvPr/>
        </p:nvCxnSpPr>
        <p:spPr>
          <a:xfrm>
            <a:off x="6612556" y="2863516"/>
            <a:ext cx="2200423" cy="903171"/>
          </a:xfrm>
          <a:prstGeom prst="straightConnector1">
            <a:avLst/>
          </a:prstGeom>
          <a:ln w="38100">
            <a:solidFill>
              <a:srgbClr val="77073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6625183" y="3766687"/>
            <a:ext cx="2200423" cy="903171"/>
          </a:xfrm>
          <a:prstGeom prst="straightConnector1">
            <a:avLst/>
          </a:prstGeom>
          <a:ln w="38100">
            <a:solidFill>
              <a:srgbClr val="77073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endCxn id="15" idx="1"/>
          </p:cNvCxnSpPr>
          <p:nvPr/>
        </p:nvCxnSpPr>
        <p:spPr>
          <a:xfrm>
            <a:off x="6606242" y="4572002"/>
            <a:ext cx="2206737" cy="1074370"/>
          </a:xfrm>
          <a:prstGeom prst="straightConnector1">
            <a:avLst/>
          </a:prstGeom>
          <a:ln w="38100">
            <a:solidFill>
              <a:srgbClr val="77073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endCxn id="12" idx="1"/>
          </p:cNvCxnSpPr>
          <p:nvPr/>
        </p:nvCxnSpPr>
        <p:spPr>
          <a:xfrm flipV="1">
            <a:off x="6637810" y="2863516"/>
            <a:ext cx="2175169" cy="2709513"/>
          </a:xfrm>
          <a:prstGeom prst="straightConnector1">
            <a:avLst/>
          </a:prstGeom>
          <a:ln w="38100">
            <a:solidFill>
              <a:srgbClr val="77073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3684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prstClr val="white"/>
                </a:solidFill>
              </a:rPr>
              <a:pPr algn="ctr"/>
              <a:t>28.09.2022</a:t>
            </a:fld>
            <a:endParaRPr lang="ru-RU" sz="2400" b="1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prstClr val="white"/>
                </a:solidFill>
              </a:rPr>
              <a:t>Сьогодні</a:t>
            </a:r>
            <a:endParaRPr lang="ru-RU" sz="2400" b="1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5596" y="494529"/>
            <a:ext cx="8732066" cy="485775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prstClr val="white"/>
                </a:solidFill>
              </a:rPr>
              <a:t>Гімнастика для очей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EF70354-AC86-4451-9374-B0ECE2C699D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1" t="19029" r="4683" b="16505"/>
          <a:stretch/>
        </p:blipFill>
        <p:spPr>
          <a:xfrm>
            <a:off x="683579" y="1678981"/>
            <a:ext cx="10955045" cy="442108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E9EF476-82D4-43B3-AE2B-35C11B15486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" t="13334" r="91845" b="74110"/>
          <a:stretch/>
        </p:blipFill>
        <p:spPr>
          <a:xfrm>
            <a:off x="84922" y="994737"/>
            <a:ext cx="889961" cy="86113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B75EE9E-5970-4B0B-8CE6-90C38836E68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5" t="16156" r="79686" b="74110"/>
          <a:stretch/>
        </p:blipFill>
        <p:spPr>
          <a:xfrm>
            <a:off x="2545966" y="1170555"/>
            <a:ext cx="889961" cy="66757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BC785B1-C6C8-413B-A06B-F8A6303C51D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13" t="16156" r="62305" b="74110"/>
          <a:stretch/>
        </p:blipFill>
        <p:spPr>
          <a:xfrm>
            <a:off x="4834332" y="1297240"/>
            <a:ext cx="1326769" cy="66757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DD879D9-742B-4C30-AD99-1676CEC4634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38" t="14023" r="48280" b="76243"/>
          <a:stretch/>
        </p:blipFill>
        <p:spPr>
          <a:xfrm>
            <a:off x="7480204" y="1047751"/>
            <a:ext cx="1326769" cy="66757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534BDB6-5777-4128-9D6C-71ED898723A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1" t="27489" r="86147" b="62493"/>
          <a:stretch/>
        </p:blipFill>
        <p:spPr>
          <a:xfrm>
            <a:off x="10172473" y="1196418"/>
            <a:ext cx="1326769" cy="68707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431D62C-03FD-40A1-8C4E-BCB2832B74A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71" t="25383" r="71147" b="62785"/>
          <a:stretch/>
        </p:blipFill>
        <p:spPr>
          <a:xfrm>
            <a:off x="10569540" y="3705658"/>
            <a:ext cx="1326769" cy="811478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E18D3F6-490A-4110-B448-E5E39ABA1AA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73" t="25383" r="55945" b="62785"/>
          <a:stretch/>
        </p:blipFill>
        <p:spPr>
          <a:xfrm>
            <a:off x="9051636" y="5816026"/>
            <a:ext cx="1326769" cy="811478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B44BD13F-B057-4F2B-9C2D-C391D490506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23" t="25383" r="45295" b="62785"/>
          <a:stretch/>
        </p:blipFill>
        <p:spPr>
          <a:xfrm>
            <a:off x="6464648" y="5816026"/>
            <a:ext cx="1326769" cy="811478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532C2FA8-B135-41AC-B440-801A008F91D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86" t="26050" r="34532" b="62118"/>
          <a:stretch/>
        </p:blipFill>
        <p:spPr>
          <a:xfrm>
            <a:off x="4343625" y="6014121"/>
            <a:ext cx="1326769" cy="811478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5AAA58F0-F4B7-4AD4-899B-9EF2E8E51CF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11" t="26050" r="18907" b="62118"/>
          <a:stretch/>
        </p:blipFill>
        <p:spPr>
          <a:xfrm>
            <a:off x="946115" y="5992671"/>
            <a:ext cx="1326769" cy="811478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008EE52-A5F1-4D33-B36B-23EB6CA7057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78" t="26050" r="5240" b="62118"/>
          <a:stretch/>
        </p:blipFill>
        <p:spPr>
          <a:xfrm>
            <a:off x="20194" y="4367541"/>
            <a:ext cx="1326769" cy="811478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B47DF2B3-9F46-4E8F-B9C7-7F44632F89E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43" t="49358" r="34075" b="38810"/>
          <a:stretch/>
        </p:blipFill>
        <p:spPr>
          <a:xfrm>
            <a:off x="1361636" y="3567617"/>
            <a:ext cx="1052628" cy="643808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159883E8-FE86-4865-BD44-07468E48FAC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01" t="49358" r="46240" b="40509"/>
          <a:stretch/>
        </p:blipFill>
        <p:spPr>
          <a:xfrm>
            <a:off x="4316418" y="3613837"/>
            <a:ext cx="827931" cy="551368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95B505AF-A426-4CDE-8BB9-0138108C43D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3" t="50590" r="72488" b="39277"/>
          <a:stretch/>
        </p:blipFill>
        <p:spPr>
          <a:xfrm>
            <a:off x="6499238" y="3613837"/>
            <a:ext cx="1096830" cy="551368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0E977F35-CB4E-4B02-B455-686FF88D30D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36" t="62228" r="60425" b="27639"/>
          <a:stretch/>
        </p:blipFill>
        <p:spPr>
          <a:xfrm>
            <a:off x="10874836" y="5716987"/>
            <a:ext cx="1096830" cy="551368"/>
          </a:xfrm>
          <a:prstGeom prst="rect">
            <a:avLst/>
          </a:prstGeom>
        </p:spPr>
      </p:pic>
      <p:pic>
        <p:nvPicPr>
          <p:cNvPr id="2" name="Гімнастика для очей №4">
            <a:hlinkClick r:id="" action="ppaction://media"/>
            <a:extLst>
              <a:ext uri="{FF2B5EF4-FFF2-40B4-BE49-F238E27FC236}">
                <a16:creationId xmlns:a16="http://schemas.microsoft.com/office/drawing/2014/main" id="{B8076168-520D-4BBD-8E0A-9AD21652BC5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23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6594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28.09.2022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5596" y="494529"/>
            <a:ext cx="8732066" cy="485775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Вчимось класифікувати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882" y="2041479"/>
            <a:ext cx="3743268" cy="4584589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5630779" y="2480837"/>
            <a:ext cx="3763478" cy="664144"/>
          </a:xfrm>
          <a:prstGeom prst="roundRect">
            <a:avLst/>
          </a:prstGeom>
          <a:solidFill>
            <a:srgbClr val="FFD01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rgbClr val="2F3242"/>
                </a:solidFill>
              </a:rPr>
              <a:t>Чисті речовини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913315" y="3252761"/>
            <a:ext cx="7808172" cy="702644"/>
          </a:xfrm>
          <a:prstGeom prst="roundRect">
            <a:avLst/>
          </a:prstGeom>
          <a:solidFill>
            <a:srgbClr val="01832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/>
              <a:t>цукор, вуглекислий газ, харчова сода.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962850" y="4098166"/>
            <a:ext cx="3099335" cy="664144"/>
          </a:xfrm>
          <a:prstGeom prst="roundRect">
            <a:avLst/>
          </a:prstGeom>
          <a:solidFill>
            <a:srgbClr val="FFD01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rgbClr val="2F3242"/>
                </a:solidFill>
              </a:rPr>
              <a:t>Суміші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973149" y="4841744"/>
            <a:ext cx="7748338" cy="834657"/>
          </a:xfrm>
          <a:prstGeom prst="roundRect">
            <a:avLst/>
          </a:prstGeom>
          <a:solidFill>
            <a:srgbClr val="01832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/>
              <a:t>мінеральна вода, мед, молоко, оцет.</a:t>
            </a:r>
          </a:p>
        </p:txBody>
      </p:sp>
    </p:spTree>
    <p:extLst>
      <p:ext uri="{BB962C8B-B14F-4D97-AF65-F5344CB8AC3E}">
        <p14:creationId xmlns:p14="http://schemas.microsoft.com/office/powerpoint/2010/main" val="280042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28.09.2022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5596" y="494529"/>
            <a:ext cx="8732066" cy="485775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Проблемне питання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3" t="1965" r="4820" b="14526"/>
          <a:stretch/>
        </p:blipFill>
        <p:spPr>
          <a:xfrm>
            <a:off x="587083" y="1530417"/>
            <a:ext cx="3626498" cy="4571539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4764506" y="1453416"/>
            <a:ext cx="6747310" cy="1453414"/>
          </a:xfrm>
          <a:prstGeom prst="roundRect">
            <a:avLst/>
          </a:prstGeom>
          <a:solidFill>
            <a:srgbClr val="B4D8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 </a:t>
            </a:r>
            <a:r>
              <a:rPr lang="ru-RU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зберігають</a:t>
            </a: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речовини</a:t>
            </a: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суміші</a:t>
            </a: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свої</a:t>
            </a: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властивості</a:t>
            </a: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764506" y="3118585"/>
            <a:ext cx="6747310" cy="2983371"/>
          </a:xfrm>
          <a:prstGeom prst="roundRect">
            <a:avLst/>
          </a:prstGeom>
          <a:solidFill>
            <a:srgbClr val="F131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300" b="1" dirty="0">
                <a:solidFill>
                  <a:srgbClr val="2F3242"/>
                </a:solidFill>
              </a:rPr>
              <a:t>Суміші </a:t>
            </a:r>
            <a:r>
              <a:rPr lang="ru-RU" sz="3300" b="1" dirty="0" err="1">
                <a:solidFill>
                  <a:srgbClr val="2F3242"/>
                </a:solidFill>
              </a:rPr>
              <a:t>мають</a:t>
            </a:r>
            <a:r>
              <a:rPr lang="ru-RU" sz="3300" b="1" dirty="0">
                <a:solidFill>
                  <a:srgbClr val="2F3242"/>
                </a:solidFill>
              </a:rPr>
              <a:t> </a:t>
            </a:r>
            <a:r>
              <a:rPr lang="ru-RU" sz="3300" b="1" dirty="0" err="1">
                <a:solidFill>
                  <a:srgbClr val="2F3242"/>
                </a:solidFill>
              </a:rPr>
              <a:t>змінний</a:t>
            </a:r>
            <a:r>
              <a:rPr lang="ru-RU" sz="3300" b="1" dirty="0">
                <a:solidFill>
                  <a:srgbClr val="2F3242"/>
                </a:solidFill>
              </a:rPr>
              <a:t> склад, </a:t>
            </a:r>
            <a:r>
              <a:rPr lang="ru-RU" sz="3300" b="1" dirty="0" err="1">
                <a:solidFill>
                  <a:srgbClr val="2F3242"/>
                </a:solidFill>
              </a:rPr>
              <a:t>адже</a:t>
            </a:r>
            <a:r>
              <a:rPr lang="ru-RU" sz="3300" b="1" dirty="0">
                <a:solidFill>
                  <a:srgbClr val="2F3242"/>
                </a:solidFill>
              </a:rPr>
              <a:t> ми </a:t>
            </a:r>
            <a:r>
              <a:rPr lang="ru-RU" sz="3300" b="1" dirty="0" err="1">
                <a:solidFill>
                  <a:srgbClr val="2F3242"/>
                </a:solidFill>
              </a:rPr>
              <a:t>можемо</a:t>
            </a:r>
            <a:r>
              <a:rPr lang="ru-RU" sz="3300" b="1" dirty="0">
                <a:solidFill>
                  <a:srgbClr val="2F3242"/>
                </a:solidFill>
              </a:rPr>
              <a:t> </a:t>
            </a:r>
            <a:r>
              <a:rPr lang="ru-RU" sz="3300" b="1" dirty="0" err="1">
                <a:solidFill>
                  <a:srgbClr val="2F3242"/>
                </a:solidFill>
              </a:rPr>
              <a:t>довільно</a:t>
            </a:r>
            <a:r>
              <a:rPr lang="ru-RU" sz="3300" b="1" dirty="0">
                <a:solidFill>
                  <a:srgbClr val="2F3242"/>
                </a:solidFill>
              </a:rPr>
              <a:t> </a:t>
            </a:r>
            <a:r>
              <a:rPr lang="ru-RU" sz="3300" b="1" dirty="0" err="1">
                <a:solidFill>
                  <a:srgbClr val="2F3242"/>
                </a:solidFill>
              </a:rPr>
              <a:t>змінювати</a:t>
            </a:r>
            <a:r>
              <a:rPr lang="ru-RU" sz="3300" b="1" dirty="0">
                <a:solidFill>
                  <a:srgbClr val="2F3242"/>
                </a:solidFill>
              </a:rPr>
              <a:t> </a:t>
            </a:r>
            <a:r>
              <a:rPr lang="ru-RU" sz="3300" b="1" dirty="0" err="1">
                <a:solidFill>
                  <a:srgbClr val="2F3242"/>
                </a:solidFill>
              </a:rPr>
              <a:t>кількість</a:t>
            </a:r>
            <a:r>
              <a:rPr lang="ru-RU" sz="3300" b="1" dirty="0">
                <a:solidFill>
                  <a:srgbClr val="2F3242"/>
                </a:solidFill>
              </a:rPr>
              <a:t> кожного компоненту </a:t>
            </a:r>
            <a:r>
              <a:rPr lang="ru-RU" sz="3300" b="1" dirty="0" err="1">
                <a:solidFill>
                  <a:srgbClr val="2F3242"/>
                </a:solidFill>
              </a:rPr>
              <a:t>суміші</a:t>
            </a:r>
            <a:r>
              <a:rPr lang="ru-RU" sz="3300" b="1" dirty="0">
                <a:solidFill>
                  <a:srgbClr val="2F3242"/>
                </a:solidFill>
              </a:rPr>
              <a:t>. </a:t>
            </a:r>
            <a:r>
              <a:rPr lang="ru-RU" sz="3300" b="1" dirty="0" err="1">
                <a:solidFill>
                  <a:srgbClr val="2F3242"/>
                </a:solidFill>
              </a:rPr>
              <a:t>Речовини</a:t>
            </a:r>
            <a:r>
              <a:rPr lang="ru-RU" sz="3300" b="1" dirty="0">
                <a:solidFill>
                  <a:srgbClr val="2F3242"/>
                </a:solidFill>
              </a:rPr>
              <a:t>, на </a:t>
            </a:r>
            <a:r>
              <a:rPr lang="ru-RU" sz="3300" b="1" dirty="0" err="1">
                <a:solidFill>
                  <a:srgbClr val="2F3242"/>
                </a:solidFill>
              </a:rPr>
              <a:t>відміну</a:t>
            </a:r>
            <a:r>
              <a:rPr lang="ru-RU" sz="3300" b="1" dirty="0">
                <a:solidFill>
                  <a:srgbClr val="2F3242"/>
                </a:solidFill>
              </a:rPr>
              <a:t> </a:t>
            </a:r>
            <a:r>
              <a:rPr lang="ru-RU" sz="3300" b="1" dirty="0" err="1">
                <a:solidFill>
                  <a:srgbClr val="2F3242"/>
                </a:solidFill>
              </a:rPr>
              <a:t>від</a:t>
            </a:r>
            <a:r>
              <a:rPr lang="ru-RU" sz="3300" b="1" dirty="0">
                <a:solidFill>
                  <a:srgbClr val="2F3242"/>
                </a:solidFill>
              </a:rPr>
              <a:t> </a:t>
            </a:r>
            <a:r>
              <a:rPr lang="ru-RU" sz="3300" b="1" dirty="0" err="1">
                <a:solidFill>
                  <a:srgbClr val="2F3242"/>
                </a:solidFill>
              </a:rPr>
              <a:t>сумішей</a:t>
            </a:r>
            <a:r>
              <a:rPr lang="ru-RU" sz="3300" b="1" dirty="0">
                <a:solidFill>
                  <a:srgbClr val="2F3242"/>
                </a:solidFill>
              </a:rPr>
              <a:t>, </a:t>
            </a:r>
            <a:r>
              <a:rPr lang="ru-RU" sz="3300" b="1" dirty="0" err="1">
                <a:solidFill>
                  <a:srgbClr val="2F3242"/>
                </a:solidFill>
              </a:rPr>
              <a:t>мають</a:t>
            </a:r>
            <a:r>
              <a:rPr lang="ru-RU" sz="3300" b="1" dirty="0">
                <a:solidFill>
                  <a:srgbClr val="2F3242"/>
                </a:solidFill>
              </a:rPr>
              <a:t> </a:t>
            </a:r>
            <a:r>
              <a:rPr lang="ru-RU" sz="3300" b="1" dirty="0" err="1">
                <a:solidFill>
                  <a:srgbClr val="2F3242"/>
                </a:solidFill>
              </a:rPr>
              <a:t>постійний</a:t>
            </a:r>
            <a:r>
              <a:rPr lang="ru-RU" sz="3300" b="1" dirty="0">
                <a:solidFill>
                  <a:srgbClr val="2F3242"/>
                </a:solidFill>
              </a:rPr>
              <a:t> склад.</a:t>
            </a:r>
          </a:p>
        </p:txBody>
      </p:sp>
    </p:spTree>
    <p:extLst>
      <p:ext uri="{BB962C8B-B14F-4D97-AF65-F5344CB8AC3E}">
        <p14:creationId xmlns:p14="http://schemas.microsoft.com/office/powerpoint/2010/main" val="1575613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28.09.2022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5596" y="494529"/>
            <a:ext cx="8732066" cy="485775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Поміркуй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3" t="8720" r="15474" b="24568"/>
          <a:stretch/>
        </p:blipFill>
        <p:spPr>
          <a:xfrm>
            <a:off x="644893" y="1934677"/>
            <a:ext cx="4876855" cy="3753854"/>
          </a:xfrm>
          <a:prstGeom prst="rect">
            <a:avLst/>
          </a:prstGeom>
          <a:ln w="38100" cap="sq">
            <a:solidFill>
              <a:srgbClr val="2F324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5698155" y="1405288"/>
            <a:ext cx="6245127" cy="3060834"/>
          </a:xfrm>
          <a:prstGeom prst="roundRect">
            <a:avLst/>
          </a:prstGeom>
          <a:solidFill>
            <a:srgbClr val="67B94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/>
              <a:t>З географії вам відомо, що вода після випаровування з морів та океанів повертається на землю у вигляді дощу або снігу. Тоді чому дощова вода і сніг не солоні?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698155" y="4745255"/>
            <a:ext cx="6245127" cy="1232033"/>
          </a:xfrm>
          <a:prstGeom prst="roundRect">
            <a:avLst/>
          </a:prstGeom>
          <a:solidFill>
            <a:srgbClr val="6A9AB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>
                <a:solidFill>
                  <a:schemeClr val="bg1"/>
                </a:solidFill>
              </a:rPr>
              <a:t>Суміш води з сіллю розділяється.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15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28.09.2022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5596" y="494529"/>
            <a:ext cx="8732066" cy="485775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Гра «Хрестики – </a:t>
            </a:r>
            <a:r>
              <a:rPr lang="uk-UA" sz="2000" b="1" dirty="0" err="1">
                <a:solidFill>
                  <a:schemeClr val="bg1"/>
                </a:solidFill>
              </a:rPr>
              <a:t>нолики</a:t>
            </a:r>
            <a:r>
              <a:rPr lang="uk-UA" sz="2000" b="1" dirty="0">
                <a:solidFill>
                  <a:schemeClr val="bg1"/>
                </a:solidFill>
              </a:rPr>
              <a:t>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8" t="5755" r="8543" b="10316"/>
          <a:stretch/>
        </p:blipFill>
        <p:spPr>
          <a:xfrm>
            <a:off x="160942" y="1678957"/>
            <a:ext cx="4668252" cy="4821441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4783755" y="1678957"/>
            <a:ext cx="7169153" cy="1336458"/>
          </a:xfrm>
          <a:prstGeom prst="roundRect">
            <a:avLst/>
          </a:prstGeom>
          <a:solidFill>
            <a:srgbClr val="00BC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/>
              <a:t>Гра «Хрестики-</a:t>
            </a:r>
            <a:r>
              <a:rPr lang="uk-UA" sz="2800" dirty="0" err="1"/>
              <a:t>нолики</a:t>
            </a:r>
            <a:r>
              <a:rPr lang="uk-UA" sz="2800" dirty="0"/>
              <a:t>» на визначення однорідних і неоднорідних сумішей. Знайдіть виграшний шлях в таблиці.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4635624"/>
              </p:ext>
            </p:extLst>
          </p:nvPr>
        </p:nvGraphicFramePr>
        <p:xfrm>
          <a:off x="4976261" y="3551722"/>
          <a:ext cx="6882063" cy="2630905"/>
        </p:xfrm>
        <a:graphic>
          <a:graphicData uri="http://schemas.openxmlformats.org/drawingml/2006/table">
            <a:tbl>
              <a:tblPr/>
              <a:tblGrid>
                <a:gridCol w="25025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36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58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08522"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>
                          <a:solidFill>
                            <a:srgbClr val="2F3242"/>
                          </a:solidFill>
                        </a:rPr>
                        <a:t>Розчин цукру</a:t>
                      </a:r>
                      <a:r>
                        <a:rPr lang="uk-UA" sz="2800" b="1" baseline="0" dirty="0">
                          <a:solidFill>
                            <a:srgbClr val="2F3242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uk-UA" sz="2800" b="1" baseline="0" dirty="0">
                          <a:solidFill>
                            <a:srgbClr val="2F3242"/>
                          </a:solidFill>
                        </a:rPr>
                        <a:t>у воді</a:t>
                      </a:r>
                      <a:endParaRPr lang="uk-UA" sz="2800" b="1" dirty="0">
                        <a:solidFill>
                          <a:srgbClr val="2F3242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>
                          <a:solidFill>
                            <a:schemeClr val="bg1"/>
                          </a:solidFill>
                        </a:rPr>
                        <a:t>Шампунь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A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>
                          <a:solidFill>
                            <a:schemeClr val="bg1"/>
                          </a:solidFill>
                        </a:rPr>
                        <a:t>Повітря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32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1145"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>
                          <a:solidFill>
                            <a:schemeClr val="bg1"/>
                          </a:solidFill>
                        </a:rPr>
                        <a:t>Крейда у воді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E6B5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>
                          <a:solidFill>
                            <a:schemeClr val="bg1"/>
                          </a:solidFill>
                        </a:rPr>
                        <a:t>Розчин соди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32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/>
                        <a:t>Фарба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2644"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>
                          <a:solidFill>
                            <a:srgbClr val="2F3242"/>
                          </a:solidFill>
                        </a:rPr>
                        <a:t>Глина у воді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3C39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>
                          <a:solidFill>
                            <a:schemeClr val="bg1"/>
                          </a:solidFill>
                        </a:rPr>
                        <a:t>Туман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97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>
                          <a:solidFill>
                            <a:schemeClr val="bg1"/>
                          </a:solidFill>
                        </a:rPr>
                        <a:t>Мильна піна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4F4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5885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28.09.2022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5596" y="494529"/>
            <a:ext cx="8732066" cy="485775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Закріплення засвоєних знань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6838" y="1370154"/>
            <a:ext cx="5001770" cy="5001770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4774932" y="1311518"/>
            <a:ext cx="7207549" cy="836333"/>
          </a:xfrm>
          <a:prstGeom prst="roundRect">
            <a:avLst/>
          </a:prstGeom>
          <a:solidFill>
            <a:srgbClr val="B6795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/>
              <a:t>Що таке чиста речовина?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774931" y="2325564"/>
            <a:ext cx="7207549" cy="836333"/>
          </a:xfrm>
          <a:prstGeom prst="roundRect">
            <a:avLst/>
          </a:prstGeom>
          <a:solidFill>
            <a:srgbClr val="FBBE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rgbClr val="2F3242"/>
                </a:solidFill>
              </a:rPr>
              <a:t>Як отримати суміш?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67514" y="3389347"/>
            <a:ext cx="7214966" cy="1093194"/>
          </a:xfrm>
          <a:prstGeom prst="roundRect">
            <a:avLst/>
          </a:prstGeom>
          <a:solidFill>
            <a:srgbClr val="3A825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/>
              <a:t>Які способи розділення суміші тобі відомі?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733522" y="4703084"/>
            <a:ext cx="7248958" cy="836333"/>
          </a:xfrm>
          <a:prstGeom prst="roundRect">
            <a:avLst/>
          </a:prstGeom>
          <a:solidFill>
            <a:srgbClr val="56769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Наведи приклади сумішей?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427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38376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28.09.2022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1944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84472" y="494529"/>
            <a:ext cx="8732066" cy="485775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Узагальнення та систематизація знань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2" r="17591" b="7790"/>
          <a:stretch/>
        </p:blipFill>
        <p:spPr>
          <a:xfrm>
            <a:off x="555958" y="1456402"/>
            <a:ext cx="2411971" cy="5014762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4158113" y="1340899"/>
            <a:ext cx="7825338" cy="596766"/>
          </a:xfrm>
          <a:prstGeom prst="roundRect">
            <a:avLst/>
          </a:prstGeom>
          <a:solidFill>
            <a:srgbClr val="F1C99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2F3242"/>
                </a:solidFill>
              </a:rPr>
              <a:t>Визначити й записати для кожного випадку вид суміші 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1003183"/>
              </p:ext>
            </p:extLst>
          </p:nvPr>
        </p:nvGraphicFramePr>
        <p:xfrm>
          <a:off x="3786988" y="2112336"/>
          <a:ext cx="8023210" cy="45098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755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273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0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553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№ з/п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21434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Назва суміші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D4D2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Вид суміші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D4D2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678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1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21434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2F3242"/>
                          </a:solidFill>
                          <a:effectLst/>
                        </a:rPr>
                        <a:t>Молоко</a:t>
                      </a:r>
                      <a:endParaRPr lang="uk-UA" sz="1600" b="1" dirty="0">
                        <a:solidFill>
                          <a:srgbClr val="2F324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CCBC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uk-UA" sz="1600" b="1" dirty="0">
                        <a:solidFill>
                          <a:srgbClr val="2F324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4874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678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2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21434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2F3242"/>
                          </a:solidFill>
                          <a:effectLst/>
                        </a:rPr>
                        <a:t>Пісок</a:t>
                      </a:r>
                      <a:endParaRPr lang="uk-UA" sz="1600" b="1" dirty="0">
                        <a:solidFill>
                          <a:srgbClr val="2F324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CCBC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uk-UA" sz="1600" b="1" dirty="0">
                        <a:solidFill>
                          <a:srgbClr val="2F324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4874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678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3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21434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2F3242"/>
                          </a:solidFill>
                          <a:effectLst/>
                        </a:rPr>
                        <a:t>Морська вода</a:t>
                      </a:r>
                      <a:endParaRPr lang="uk-UA" sz="1600" b="1" dirty="0">
                        <a:solidFill>
                          <a:srgbClr val="2F324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CCBC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uk-UA" sz="1600" b="1" dirty="0">
                        <a:solidFill>
                          <a:srgbClr val="2F324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4874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678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4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21434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2F3242"/>
                          </a:solidFill>
                          <a:effectLst/>
                        </a:rPr>
                        <a:t>Олія з водою</a:t>
                      </a:r>
                      <a:endParaRPr lang="uk-UA" sz="1600" b="1" dirty="0">
                        <a:solidFill>
                          <a:srgbClr val="2F324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CCBC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uk-UA" sz="1600" b="1" dirty="0">
                        <a:solidFill>
                          <a:srgbClr val="2F324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4874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678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5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21434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2F3242"/>
                          </a:solidFill>
                          <a:effectLst/>
                        </a:rPr>
                        <a:t>Джерельна вода</a:t>
                      </a:r>
                      <a:endParaRPr lang="uk-UA" sz="1600" b="1" dirty="0">
                        <a:solidFill>
                          <a:srgbClr val="2F324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CCBC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uk-UA" sz="1600" b="1" dirty="0">
                        <a:solidFill>
                          <a:srgbClr val="2F324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4874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678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6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21434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rgbClr val="2F3242"/>
                          </a:solidFill>
                          <a:effectLst/>
                        </a:rPr>
                        <a:t>Оцет </a:t>
                      </a:r>
                      <a:endParaRPr lang="uk-UA" sz="1600" b="1">
                        <a:solidFill>
                          <a:srgbClr val="2F324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CCBC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uk-UA" sz="1600" b="1" dirty="0">
                        <a:solidFill>
                          <a:srgbClr val="2F324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4874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678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7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21434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2F3242"/>
                          </a:solidFill>
                          <a:effectLst/>
                        </a:rPr>
                        <a:t>Ґрунт</a:t>
                      </a:r>
                      <a:endParaRPr lang="uk-UA" sz="1600" b="1" dirty="0">
                        <a:solidFill>
                          <a:srgbClr val="2F324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CCBC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uk-UA" sz="1600" b="1" dirty="0">
                        <a:solidFill>
                          <a:srgbClr val="2F324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4874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678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8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21434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2F3242"/>
                          </a:solidFill>
                          <a:effectLst/>
                        </a:rPr>
                        <a:t>Дим</a:t>
                      </a:r>
                      <a:endParaRPr lang="uk-UA" sz="1600" b="1" dirty="0">
                        <a:solidFill>
                          <a:srgbClr val="2F324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CCBC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uk-UA" sz="1600" b="1" dirty="0">
                        <a:solidFill>
                          <a:srgbClr val="2F324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4874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221002" y="2743200"/>
            <a:ext cx="23196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u="sng" dirty="0">
                <a:solidFill>
                  <a:srgbClr val="2F3242"/>
                </a:solidFill>
              </a:rPr>
              <a:t>неоднорідна</a:t>
            </a:r>
            <a:endParaRPr lang="uk-UA" sz="1600" b="1" u="sng" dirty="0">
              <a:solidFill>
                <a:srgbClr val="2F3242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21001" y="3266212"/>
            <a:ext cx="23196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u="sng" dirty="0">
                <a:solidFill>
                  <a:srgbClr val="2F3242"/>
                </a:solidFill>
              </a:rPr>
              <a:t>неоднорідна</a:t>
            </a:r>
            <a:endParaRPr lang="uk-UA" sz="1600" b="1" u="sng" dirty="0">
              <a:solidFill>
                <a:srgbClr val="2F3242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21002" y="3789225"/>
            <a:ext cx="23196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u="sng" dirty="0">
                <a:solidFill>
                  <a:srgbClr val="2F3242"/>
                </a:solidFill>
              </a:rPr>
              <a:t>однорідна</a:t>
            </a:r>
            <a:endParaRPr lang="uk-UA" sz="1600" b="1" u="sng" dirty="0">
              <a:solidFill>
                <a:srgbClr val="2F3242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21000" y="4287781"/>
            <a:ext cx="23196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u="sng" dirty="0">
                <a:solidFill>
                  <a:srgbClr val="2F3242"/>
                </a:solidFill>
              </a:rPr>
              <a:t>неоднорідна</a:t>
            </a:r>
            <a:endParaRPr lang="uk-UA" sz="1600" b="1" u="sng" dirty="0">
              <a:solidFill>
                <a:srgbClr val="2F3242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220999" y="4662507"/>
            <a:ext cx="23196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u="sng" dirty="0">
                <a:solidFill>
                  <a:srgbClr val="2F3242"/>
                </a:solidFill>
              </a:rPr>
              <a:t>однорідна</a:t>
            </a:r>
            <a:endParaRPr lang="uk-UA" sz="1600" b="1" u="sng" dirty="0">
              <a:solidFill>
                <a:srgbClr val="2F3242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220998" y="5161063"/>
            <a:ext cx="23196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u="sng" dirty="0">
                <a:solidFill>
                  <a:srgbClr val="2F3242"/>
                </a:solidFill>
              </a:rPr>
              <a:t>однорідна</a:t>
            </a:r>
            <a:endParaRPr lang="uk-UA" sz="1600" b="1" u="sng" dirty="0">
              <a:solidFill>
                <a:srgbClr val="2F3242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220997" y="5659619"/>
            <a:ext cx="23196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u="sng" dirty="0">
                <a:solidFill>
                  <a:srgbClr val="2F3242"/>
                </a:solidFill>
              </a:rPr>
              <a:t>неоднорідна</a:t>
            </a:r>
            <a:endParaRPr lang="uk-UA" sz="1600" b="1" u="sng" dirty="0">
              <a:solidFill>
                <a:srgbClr val="2F3242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220997" y="6080785"/>
            <a:ext cx="23196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u="sng" dirty="0">
                <a:solidFill>
                  <a:srgbClr val="2F3242"/>
                </a:solidFill>
              </a:rPr>
              <a:t>неоднорідна</a:t>
            </a:r>
            <a:endParaRPr lang="uk-UA" sz="1600" b="1" u="sng" dirty="0">
              <a:solidFill>
                <a:srgbClr val="2F3242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276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28.09.2022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5596" y="494529"/>
            <a:ext cx="8732066" cy="485775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Повідомлення теми і мети уроку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0" t="3056" r="2934" b="8600"/>
          <a:stretch/>
        </p:blipFill>
        <p:spPr>
          <a:xfrm>
            <a:off x="7742508" y="1309833"/>
            <a:ext cx="3939561" cy="5062392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914400" y="1628775"/>
            <a:ext cx="6696586" cy="762000"/>
          </a:xfrm>
          <a:prstGeom prst="roundRect">
            <a:avLst/>
          </a:prstGeom>
          <a:solidFill>
            <a:srgbClr val="FF9B1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rgbClr val="2F3242"/>
                </a:solidFill>
              </a:rPr>
              <a:t>Сьогодні ми будемо: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428875" y="2486025"/>
            <a:ext cx="5292754" cy="723900"/>
          </a:xfrm>
          <a:prstGeom prst="roundRect">
            <a:avLst/>
          </a:prstGeom>
          <a:solidFill>
            <a:srgbClr val="056E1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500" dirty="0">
                <a:solidFill>
                  <a:schemeClr val="bg1"/>
                </a:solidFill>
              </a:rPr>
              <a:t>розрізняти чисті речовини і суміші;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428875" y="4657725"/>
            <a:ext cx="5292754" cy="723900"/>
          </a:xfrm>
          <a:prstGeom prst="roundRect">
            <a:avLst/>
          </a:prstGeom>
          <a:solidFill>
            <a:srgbClr val="B5242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500" dirty="0">
                <a:solidFill>
                  <a:schemeClr val="bg1"/>
                </a:solidFill>
              </a:rPr>
              <a:t>характеризувати властивості сумішей.</a:t>
            </a:r>
            <a:endParaRPr lang="ru-RU" sz="2500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439315" y="3534546"/>
            <a:ext cx="5292754" cy="723900"/>
          </a:xfrm>
          <a:prstGeom prst="roundRect">
            <a:avLst/>
          </a:prstGeom>
          <a:solidFill>
            <a:srgbClr val="767A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500" dirty="0">
                <a:solidFill>
                  <a:schemeClr val="bg1"/>
                </a:solidFill>
              </a:rPr>
              <a:t>наводити приклади природних сумішей;</a:t>
            </a:r>
          </a:p>
        </p:txBody>
      </p:sp>
    </p:spTree>
    <p:extLst>
      <p:ext uri="{BB962C8B-B14F-4D97-AF65-F5344CB8AC3E}">
        <p14:creationId xmlns:p14="http://schemas.microsoft.com/office/powerpoint/2010/main" val="665456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28.09.2022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5596" y="494529"/>
            <a:ext cx="8732066" cy="485775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Вправа «Посміхнись»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0" b="8056"/>
          <a:stretch/>
        </p:blipFill>
        <p:spPr>
          <a:xfrm>
            <a:off x="485775" y="1233564"/>
            <a:ext cx="4648200" cy="4652886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5467785" y="1590676"/>
            <a:ext cx="6400363" cy="2089890"/>
          </a:xfrm>
          <a:prstGeom prst="roundRect">
            <a:avLst/>
          </a:prstGeom>
          <a:solidFill>
            <a:srgbClr val="FAEC2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0000"/>
                </a:solidFill>
              </a:rPr>
              <a:t>А зараз </a:t>
            </a:r>
            <a:r>
              <a:rPr lang="ru-RU" sz="2800" b="1" dirty="0" err="1">
                <a:solidFill>
                  <a:srgbClr val="000000"/>
                </a:solidFill>
              </a:rPr>
              <a:t>усміхніться</a:t>
            </a:r>
            <a:r>
              <a:rPr lang="ru-RU" sz="2800" b="1" dirty="0">
                <a:solidFill>
                  <a:srgbClr val="000000"/>
                </a:solidFill>
              </a:rPr>
              <a:t> один одному, </a:t>
            </a:r>
            <a:r>
              <a:rPr lang="ru-RU" sz="2800" b="1" dirty="0" err="1">
                <a:solidFill>
                  <a:srgbClr val="000000"/>
                </a:solidFill>
              </a:rPr>
              <a:t>подумки</a:t>
            </a:r>
            <a:r>
              <a:rPr lang="ru-RU" sz="2800" b="1" dirty="0">
                <a:solidFill>
                  <a:srgbClr val="000000"/>
                </a:solidFill>
              </a:rPr>
              <a:t> </a:t>
            </a:r>
            <a:r>
              <a:rPr lang="ru-RU" sz="2800" b="1" dirty="0" err="1">
                <a:solidFill>
                  <a:srgbClr val="000000"/>
                </a:solidFill>
              </a:rPr>
              <a:t>побажайте</a:t>
            </a:r>
            <a:r>
              <a:rPr lang="ru-RU" sz="2800" b="1" dirty="0">
                <a:solidFill>
                  <a:srgbClr val="000000"/>
                </a:solidFill>
              </a:rPr>
              <a:t> </a:t>
            </a:r>
            <a:r>
              <a:rPr lang="ru-RU" sz="2800" b="1" dirty="0" err="1">
                <a:solidFill>
                  <a:srgbClr val="000000"/>
                </a:solidFill>
              </a:rPr>
              <a:t>успіхів</a:t>
            </a:r>
            <a:r>
              <a:rPr lang="ru-RU" sz="2800" b="1" dirty="0">
                <a:solidFill>
                  <a:srgbClr val="000000"/>
                </a:solidFill>
              </a:rPr>
              <a:t> на </a:t>
            </a:r>
            <a:r>
              <a:rPr lang="ru-RU" sz="2800" b="1" dirty="0" err="1">
                <a:solidFill>
                  <a:srgbClr val="000000"/>
                </a:solidFill>
              </a:rPr>
              <a:t>цілий</a:t>
            </a:r>
            <a:r>
              <a:rPr lang="ru-RU" sz="2800" b="1" dirty="0">
                <a:solidFill>
                  <a:srgbClr val="000000"/>
                </a:solidFill>
              </a:rPr>
              <a:t> день. Для того, </a:t>
            </a:r>
            <a:r>
              <a:rPr lang="ru-RU" sz="2800" b="1" dirty="0" err="1">
                <a:solidFill>
                  <a:srgbClr val="000000"/>
                </a:solidFill>
              </a:rPr>
              <a:t>щоб</a:t>
            </a:r>
            <a:r>
              <a:rPr lang="ru-RU" sz="2800" b="1" dirty="0">
                <a:solidFill>
                  <a:srgbClr val="000000"/>
                </a:solidFill>
              </a:rPr>
              <a:t> </a:t>
            </a:r>
            <a:r>
              <a:rPr lang="ru-RU" sz="2800" b="1" dirty="0" err="1">
                <a:solidFill>
                  <a:srgbClr val="000000"/>
                </a:solidFill>
              </a:rPr>
              <a:t>впоратися</a:t>
            </a:r>
            <a:r>
              <a:rPr lang="ru-RU" sz="2800" b="1" dirty="0">
                <a:solidFill>
                  <a:srgbClr val="000000"/>
                </a:solidFill>
              </a:rPr>
              <a:t> на </a:t>
            </a:r>
            <a:r>
              <a:rPr lang="ru-RU" sz="2800" b="1" dirty="0" err="1">
                <a:solidFill>
                  <a:srgbClr val="000000"/>
                </a:solidFill>
              </a:rPr>
              <a:t>уроці</a:t>
            </a:r>
            <a:r>
              <a:rPr lang="ru-RU" sz="2800" b="1" dirty="0">
                <a:solidFill>
                  <a:srgbClr val="000000"/>
                </a:solidFill>
              </a:rPr>
              <a:t> з </a:t>
            </a:r>
            <a:r>
              <a:rPr lang="ru-RU" sz="2800" b="1" dirty="0" err="1">
                <a:solidFill>
                  <a:srgbClr val="000000"/>
                </a:solidFill>
              </a:rPr>
              <a:t>завданнями</a:t>
            </a:r>
            <a:r>
              <a:rPr lang="ru-RU" sz="2800" b="1" dirty="0">
                <a:solidFill>
                  <a:srgbClr val="000000"/>
                </a:solidFill>
              </a:rPr>
              <a:t>, будьте </a:t>
            </a:r>
            <a:r>
              <a:rPr lang="ru-RU" sz="2800" b="1" dirty="0" err="1">
                <a:solidFill>
                  <a:srgbClr val="000000"/>
                </a:solidFill>
              </a:rPr>
              <a:t>старанними</a:t>
            </a:r>
            <a:r>
              <a:rPr lang="ru-RU" sz="2800" b="1" dirty="0">
                <a:solidFill>
                  <a:srgbClr val="000000"/>
                </a:solidFill>
              </a:rPr>
              <a:t> і </a:t>
            </a:r>
            <a:r>
              <a:rPr lang="ru-RU" sz="2800" b="1" dirty="0" err="1">
                <a:solidFill>
                  <a:srgbClr val="000000"/>
                </a:solidFill>
              </a:rPr>
              <a:t>слухняними</a:t>
            </a:r>
            <a:r>
              <a:rPr lang="ru-RU" sz="2800" b="1" dirty="0">
                <a:solidFill>
                  <a:srgbClr val="000000"/>
                </a:solidFill>
              </a:rPr>
              <a:t>.</a:t>
            </a:r>
            <a:endParaRPr lang="uk-UA" sz="2800" b="1" dirty="0">
              <a:solidFill>
                <a:srgbClr val="00000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467785" y="3848101"/>
            <a:ext cx="6505577" cy="2562224"/>
          </a:xfrm>
          <a:prstGeom prst="roundRect">
            <a:avLst/>
          </a:prstGeom>
          <a:solidFill>
            <a:srgbClr val="00C5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900" b="1" dirty="0" err="1">
                <a:solidFill>
                  <a:schemeClr val="bg1"/>
                </a:solidFill>
              </a:rPr>
              <a:t>Щоб</a:t>
            </a:r>
            <a:r>
              <a:rPr lang="ru-RU" sz="2900" b="1" dirty="0">
                <a:solidFill>
                  <a:schemeClr val="bg1"/>
                </a:solidFill>
              </a:rPr>
              <a:t> не просто </a:t>
            </a:r>
            <a:r>
              <a:rPr lang="ru-RU" sz="2900" b="1" dirty="0" err="1">
                <a:solidFill>
                  <a:schemeClr val="bg1"/>
                </a:solidFill>
              </a:rPr>
              <a:t>слухали</a:t>
            </a:r>
            <a:r>
              <a:rPr lang="ru-RU" sz="2900" b="1" dirty="0">
                <a:solidFill>
                  <a:schemeClr val="bg1"/>
                </a:solidFill>
              </a:rPr>
              <a:t>, а </a:t>
            </a:r>
            <a:r>
              <a:rPr lang="ru-RU" sz="2900" b="1" dirty="0" err="1">
                <a:solidFill>
                  <a:schemeClr val="bg1"/>
                </a:solidFill>
              </a:rPr>
              <a:t>чули</a:t>
            </a:r>
            <a:r>
              <a:rPr lang="ru-RU" sz="29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ru-RU" sz="2900" b="1" dirty="0" err="1">
                <a:solidFill>
                  <a:schemeClr val="bg1"/>
                </a:solidFill>
              </a:rPr>
              <a:t>Щоб</a:t>
            </a:r>
            <a:r>
              <a:rPr lang="ru-RU" sz="2900" b="1" dirty="0">
                <a:solidFill>
                  <a:schemeClr val="bg1"/>
                </a:solidFill>
              </a:rPr>
              <a:t> не просто </a:t>
            </a:r>
            <a:r>
              <a:rPr lang="ru-RU" sz="2900" b="1" dirty="0" err="1">
                <a:solidFill>
                  <a:schemeClr val="bg1"/>
                </a:solidFill>
              </a:rPr>
              <a:t>дивилися</a:t>
            </a:r>
            <a:r>
              <a:rPr lang="ru-RU" sz="2900" b="1" dirty="0">
                <a:solidFill>
                  <a:schemeClr val="bg1"/>
                </a:solidFill>
              </a:rPr>
              <a:t>, а </a:t>
            </a:r>
            <a:r>
              <a:rPr lang="ru-RU" sz="2900" b="1" dirty="0" err="1">
                <a:solidFill>
                  <a:schemeClr val="bg1"/>
                </a:solidFill>
              </a:rPr>
              <a:t>бачили</a:t>
            </a:r>
            <a:r>
              <a:rPr lang="ru-RU" sz="29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ru-RU" sz="2900" b="1" dirty="0" err="1">
                <a:solidFill>
                  <a:schemeClr val="bg1"/>
                </a:solidFill>
              </a:rPr>
              <a:t>Щоб</a:t>
            </a:r>
            <a:r>
              <a:rPr lang="ru-RU" sz="2900" b="1" dirty="0">
                <a:solidFill>
                  <a:schemeClr val="bg1"/>
                </a:solidFill>
              </a:rPr>
              <a:t> не просто </a:t>
            </a:r>
            <a:r>
              <a:rPr lang="ru-RU" sz="2900" b="1" dirty="0" err="1">
                <a:solidFill>
                  <a:schemeClr val="bg1"/>
                </a:solidFill>
              </a:rPr>
              <a:t>відповідали</a:t>
            </a:r>
            <a:r>
              <a:rPr lang="ru-RU" sz="2900" b="1" dirty="0">
                <a:solidFill>
                  <a:schemeClr val="bg1"/>
                </a:solidFill>
              </a:rPr>
              <a:t>, а </a:t>
            </a:r>
            <a:r>
              <a:rPr lang="ru-RU" sz="2900" b="1" dirty="0" err="1">
                <a:solidFill>
                  <a:schemeClr val="bg1"/>
                </a:solidFill>
              </a:rPr>
              <a:t>міркували</a:t>
            </a:r>
            <a:r>
              <a:rPr lang="ru-RU" sz="29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ru-RU" sz="2900" b="1" dirty="0">
                <a:solidFill>
                  <a:schemeClr val="bg1"/>
                </a:solidFill>
              </a:rPr>
              <a:t>Дружно і </a:t>
            </a:r>
            <a:r>
              <a:rPr lang="ru-RU" sz="2900" b="1" dirty="0" err="1">
                <a:solidFill>
                  <a:schemeClr val="bg1"/>
                </a:solidFill>
              </a:rPr>
              <a:t>плідно</a:t>
            </a:r>
            <a:r>
              <a:rPr lang="ru-RU" sz="2900" b="1" dirty="0">
                <a:solidFill>
                  <a:schemeClr val="bg1"/>
                </a:solidFill>
              </a:rPr>
              <a:t> </a:t>
            </a:r>
            <a:r>
              <a:rPr lang="ru-RU" sz="2900" b="1" dirty="0" err="1">
                <a:solidFill>
                  <a:schemeClr val="bg1"/>
                </a:solidFill>
              </a:rPr>
              <a:t>працювали</a:t>
            </a:r>
            <a:r>
              <a:rPr lang="ru-RU" sz="2900" b="1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67380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28.09.2022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5596" y="494529"/>
            <a:ext cx="8732066" cy="485775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Актуалізація опорних знань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24" y="1929501"/>
            <a:ext cx="4506526" cy="3701289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3857625" y="1162051"/>
            <a:ext cx="8230038" cy="675984"/>
          </a:xfrm>
          <a:prstGeom prst="roundRect">
            <a:avLst/>
          </a:prstGeom>
          <a:solidFill>
            <a:srgbClr val="FF693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2F3242"/>
                </a:solidFill>
              </a:rPr>
              <a:t>Визначте </a:t>
            </a:r>
            <a:r>
              <a:rPr lang="ru-RU" sz="3200" dirty="0" err="1">
                <a:solidFill>
                  <a:srgbClr val="2F3242"/>
                </a:solidFill>
              </a:rPr>
              <a:t>спільне</a:t>
            </a:r>
            <a:r>
              <a:rPr lang="ru-RU" sz="3200" dirty="0">
                <a:solidFill>
                  <a:srgbClr val="2F3242"/>
                </a:solidFill>
              </a:rPr>
              <a:t> </a:t>
            </a:r>
            <a:r>
              <a:rPr lang="ru-RU" sz="3200" dirty="0" err="1">
                <a:solidFill>
                  <a:srgbClr val="2F3242"/>
                </a:solidFill>
              </a:rPr>
              <a:t>між</a:t>
            </a:r>
            <a:r>
              <a:rPr lang="ru-RU" sz="3200" dirty="0">
                <a:solidFill>
                  <a:srgbClr val="2F3242"/>
                </a:solidFill>
              </a:rPr>
              <a:t> </a:t>
            </a:r>
            <a:r>
              <a:rPr lang="ru-RU" sz="3200" dirty="0" err="1">
                <a:solidFill>
                  <a:srgbClr val="2F3242"/>
                </a:solidFill>
              </a:rPr>
              <a:t>тілами</a:t>
            </a:r>
            <a:r>
              <a:rPr lang="ru-RU" sz="3200" dirty="0">
                <a:solidFill>
                  <a:srgbClr val="2F3242"/>
                </a:solidFill>
              </a:rPr>
              <a:t> кожного рядка:</a:t>
            </a:r>
            <a:endParaRPr lang="uk-UA" sz="3200" dirty="0">
              <a:solidFill>
                <a:srgbClr val="2F3242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495924" y="2093354"/>
            <a:ext cx="6591737" cy="771525"/>
          </a:xfrm>
          <a:prstGeom prst="roundRect">
            <a:avLst/>
          </a:prstGeom>
          <a:solidFill>
            <a:srgbClr val="534E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solidFill>
                  <a:schemeClr val="bg1"/>
                </a:solidFill>
              </a:rPr>
              <a:t>м’ячик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зі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снігу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dirty="0" err="1">
                <a:solidFill>
                  <a:schemeClr val="bg1"/>
                </a:solidFill>
              </a:rPr>
              <a:t>льодяна</a:t>
            </a:r>
            <a:r>
              <a:rPr lang="ru-RU" sz="2400" dirty="0">
                <a:solidFill>
                  <a:schemeClr val="bg1"/>
                </a:solidFill>
              </a:rPr>
              <a:t> скульптура, </a:t>
            </a:r>
            <a:r>
              <a:rPr lang="ru-RU" sz="2400" dirty="0" err="1">
                <a:solidFill>
                  <a:schemeClr val="bg1"/>
                </a:solidFill>
              </a:rPr>
              <a:t>іній</a:t>
            </a:r>
            <a:r>
              <a:rPr lang="ru-RU" sz="2400" dirty="0">
                <a:solidFill>
                  <a:schemeClr val="bg1"/>
                </a:solidFill>
              </a:rPr>
              <a:t> на </a:t>
            </a:r>
            <a:r>
              <a:rPr lang="ru-RU" sz="2400" dirty="0" err="1">
                <a:solidFill>
                  <a:schemeClr val="bg1"/>
                </a:solidFill>
              </a:rPr>
              <a:t>гілочці</a:t>
            </a:r>
            <a:r>
              <a:rPr lang="ru-RU" sz="2400" dirty="0">
                <a:solidFill>
                  <a:schemeClr val="bg1"/>
                </a:solidFill>
              </a:rPr>
              <a:t>, роса на </a:t>
            </a:r>
            <a:r>
              <a:rPr lang="ru-RU" sz="2400" dirty="0" err="1">
                <a:solidFill>
                  <a:schemeClr val="bg1"/>
                </a:solidFill>
              </a:rPr>
              <a:t>траві</a:t>
            </a:r>
            <a:r>
              <a:rPr lang="ru-RU" sz="2400" dirty="0">
                <a:solidFill>
                  <a:schemeClr val="bg1"/>
                </a:solidFill>
              </a:rPr>
              <a:t>;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495923" y="3136280"/>
            <a:ext cx="6591737" cy="771525"/>
          </a:xfrm>
          <a:prstGeom prst="roundRect">
            <a:avLst/>
          </a:prstGeom>
          <a:solidFill>
            <a:srgbClr val="64A8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лабораторний штатив, </a:t>
            </a:r>
            <a:r>
              <a:rPr lang="ru-RU" sz="2400" dirty="0" err="1">
                <a:solidFill>
                  <a:schemeClr val="bg1"/>
                </a:solidFill>
              </a:rPr>
              <a:t>столярний</a:t>
            </a:r>
            <a:r>
              <a:rPr lang="ru-RU" sz="2400" dirty="0">
                <a:solidFill>
                  <a:schemeClr val="bg1"/>
                </a:solidFill>
              </a:rPr>
              <a:t> станок, </a:t>
            </a:r>
            <a:r>
              <a:rPr lang="ru-RU" sz="2400" dirty="0" err="1">
                <a:solidFill>
                  <a:schemeClr val="bg1"/>
                </a:solidFill>
              </a:rPr>
              <a:t>цвях</a:t>
            </a:r>
            <a:r>
              <a:rPr lang="ru-RU" sz="2400" dirty="0">
                <a:solidFill>
                  <a:schemeClr val="bg1"/>
                </a:solidFill>
              </a:rPr>
              <a:t>, батарея </a:t>
            </a:r>
            <a:r>
              <a:rPr lang="ru-RU" sz="2400" dirty="0" err="1">
                <a:solidFill>
                  <a:schemeClr val="bg1"/>
                </a:solidFill>
              </a:rPr>
              <a:t>опалення</a:t>
            </a:r>
            <a:r>
              <a:rPr lang="ru-RU" sz="2400" dirty="0">
                <a:solidFill>
                  <a:schemeClr val="bg1"/>
                </a:solidFill>
              </a:rPr>
              <a:t>;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495924" y="4227129"/>
            <a:ext cx="6591737" cy="771525"/>
          </a:xfrm>
          <a:prstGeom prst="roundRect">
            <a:avLst/>
          </a:prstGeom>
          <a:solidFill>
            <a:srgbClr val="6D7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solidFill>
                  <a:schemeClr val="bg1"/>
                </a:solidFill>
              </a:rPr>
              <a:t>олівець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dirty="0" err="1">
                <a:solidFill>
                  <a:schemeClr val="bg1"/>
                </a:solidFill>
              </a:rPr>
              <a:t>дошка</a:t>
            </a:r>
            <a:r>
              <a:rPr lang="ru-RU" sz="2400" dirty="0">
                <a:solidFill>
                  <a:schemeClr val="bg1"/>
                </a:solidFill>
              </a:rPr>
              <a:t>, парта, </a:t>
            </a:r>
            <a:r>
              <a:rPr lang="ru-RU" sz="2400" dirty="0" err="1">
                <a:solidFill>
                  <a:schemeClr val="bg1"/>
                </a:solidFill>
              </a:rPr>
              <a:t>дерев’яний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стілець</a:t>
            </a:r>
            <a:r>
              <a:rPr lang="ru-RU" sz="24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91165" y="5722256"/>
            <a:ext cx="8896497" cy="859999"/>
          </a:xfrm>
          <a:prstGeom prst="roundRect">
            <a:avLst/>
          </a:prstGeom>
          <a:solidFill>
            <a:srgbClr val="D4A5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2F3242"/>
                </a:solidFill>
              </a:rPr>
              <a:t>Тіла </a:t>
            </a:r>
            <a:r>
              <a:rPr lang="ru-RU" sz="2400" dirty="0" err="1">
                <a:solidFill>
                  <a:srgbClr val="2F3242"/>
                </a:solidFill>
              </a:rPr>
              <a:t>із</a:t>
            </a:r>
            <a:r>
              <a:rPr lang="ru-RU" sz="2400" dirty="0">
                <a:solidFill>
                  <a:srgbClr val="2F3242"/>
                </a:solidFill>
              </a:rPr>
              <a:t> </a:t>
            </a:r>
            <a:r>
              <a:rPr lang="ru-RU" sz="2400" dirty="0" err="1">
                <a:solidFill>
                  <a:srgbClr val="2F3242"/>
                </a:solidFill>
              </a:rPr>
              <a:t>першого</a:t>
            </a:r>
            <a:r>
              <a:rPr lang="ru-RU" sz="2400" dirty="0">
                <a:solidFill>
                  <a:srgbClr val="2F3242"/>
                </a:solidFill>
              </a:rPr>
              <a:t> рядка </a:t>
            </a:r>
            <a:r>
              <a:rPr lang="ru-RU" sz="2400" dirty="0" err="1">
                <a:solidFill>
                  <a:srgbClr val="2F3242"/>
                </a:solidFill>
              </a:rPr>
              <a:t>виготовлені</a:t>
            </a:r>
            <a:r>
              <a:rPr lang="ru-RU" sz="2400" dirty="0">
                <a:solidFill>
                  <a:srgbClr val="2F3242"/>
                </a:solidFill>
              </a:rPr>
              <a:t>   </a:t>
            </a:r>
            <a:r>
              <a:rPr lang="ru-RU" sz="2400" dirty="0" err="1">
                <a:solidFill>
                  <a:srgbClr val="2F3242"/>
                </a:solidFill>
              </a:rPr>
              <a:t>із</a:t>
            </a:r>
            <a:r>
              <a:rPr lang="ru-RU" sz="2400" dirty="0">
                <a:solidFill>
                  <a:srgbClr val="2F3242"/>
                </a:solidFill>
              </a:rPr>
              <a:t> води, у другому – </a:t>
            </a:r>
            <a:r>
              <a:rPr lang="ru-RU" sz="2400" dirty="0" err="1">
                <a:solidFill>
                  <a:srgbClr val="2F3242"/>
                </a:solidFill>
              </a:rPr>
              <a:t>із</a:t>
            </a:r>
            <a:r>
              <a:rPr lang="ru-RU" sz="2400" dirty="0">
                <a:solidFill>
                  <a:srgbClr val="2F3242"/>
                </a:solidFill>
              </a:rPr>
              <a:t> </a:t>
            </a:r>
            <a:r>
              <a:rPr lang="ru-RU" sz="2400" dirty="0" err="1">
                <a:solidFill>
                  <a:srgbClr val="2F3242"/>
                </a:solidFill>
              </a:rPr>
              <a:t>заліза</a:t>
            </a:r>
            <a:r>
              <a:rPr lang="ru-RU" sz="2400" dirty="0">
                <a:solidFill>
                  <a:srgbClr val="2F3242"/>
                </a:solidFill>
              </a:rPr>
              <a:t>, у  </a:t>
            </a:r>
            <a:r>
              <a:rPr lang="ru-RU" sz="2400" dirty="0" err="1">
                <a:solidFill>
                  <a:srgbClr val="2F3242"/>
                </a:solidFill>
              </a:rPr>
              <a:t>третьому</a:t>
            </a:r>
            <a:r>
              <a:rPr lang="ru-RU" sz="2400" dirty="0">
                <a:solidFill>
                  <a:srgbClr val="2F3242"/>
                </a:solidFill>
              </a:rPr>
              <a:t> – </a:t>
            </a:r>
            <a:r>
              <a:rPr lang="ru-RU" sz="2400" dirty="0" err="1">
                <a:solidFill>
                  <a:srgbClr val="2F3242"/>
                </a:solidFill>
              </a:rPr>
              <a:t>із</a:t>
            </a:r>
            <a:r>
              <a:rPr lang="ru-RU" sz="2400" dirty="0">
                <a:solidFill>
                  <a:srgbClr val="2F3242"/>
                </a:solidFill>
              </a:rPr>
              <a:t> </a:t>
            </a:r>
            <a:r>
              <a:rPr lang="ru-RU" sz="2400" dirty="0" err="1">
                <a:solidFill>
                  <a:srgbClr val="2F3242"/>
                </a:solidFill>
              </a:rPr>
              <a:t>деревини</a:t>
            </a:r>
            <a:r>
              <a:rPr lang="ru-RU" sz="2400" dirty="0">
                <a:solidFill>
                  <a:srgbClr val="2F3242"/>
                </a:solidFill>
              </a:rPr>
              <a:t>. Вода, </a:t>
            </a:r>
            <a:r>
              <a:rPr lang="ru-RU" sz="2400" dirty="0" err="1">
                <a:solidFill>
                  <a:srgbClr val="2F3242"/>
                </a:solidFill>
              </a:rPr>
              <a:t>залізо</a:t>
            </a:r>
            <a:r>
              <a:rPr lang="ru-RU" sz="2400" dirty="0">
                <a:solidFill>
                  <a:srgbClr val="2F3242"/>
                </a:solidFill>
              </a:rPr>
              <a:t>, деревина </a:t>
            </a:r>
            <a:r>
              <a:rPr lang="ru-RU" sz="2400" dirty="0" err="1">
                <a:solidFill>
                  <a:srgbClr val="2F3242"/>
                </a:solidFill>
              </a:rPr>
              <a:t>це</a:t>
            </a:r>
            <a:r>
              <a:rPr lang="ru-RU" sz="2400" dirty="0">
                <a:solidFill>
                  <a:srgbClr val="2F3242"/>
                </a:solidFill>
              </a:rPr>
              <a:t> – </a:t>
            </a:r>
            <a:r>
              <a:rPr lang="ru-RU" sz="2400" dirty="0" err="1">
                <a:solidFill>
                  <a:srgbClr val="2F3242"/>
                </a:solidFill>
              </a:rPr>
              <a:t>речовини</a:t>
            </a:r>
            <a:r>
              <a:rPr lang="ru-RU" sz="2400" dirty="0">
                <a:solidFill>
                  <a:srgbClr val="2F3242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29521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28.09.2022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5596" y="494529"/>
            <a:ext cx="8732066" cy="485775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Створення проблемної ситуації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0" t="3750" r="2750" b="9861"/>
          <a:stretch/>
        </p:blipFill>
        <p:spPr>
          <a:xfrm>
            <a:off x="914399" y="2371725"/>
            <a:ext cx="4181476" cy="4208541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5343525" y="1276350"/>
            <a:ext cx="6638925" cy="1095375"/>
          </a:xfrm>
          <a:prstGeom prst="roundRect">
            <a:avLst/>
          </a:prstGeom>
          <a:solidFill>
            <a:srgbClr val="E6F3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2F3242"/>
                </a:solidFill>
              </a:rPr>
              <a:t>Чи </a:t>
            </a:r>
            <a:r>
              <a:rPr lang="ru-RU" sz="3200" b="1" dirty="0" err="1">
                <a:solidFill>
                  <a:srgbClr val="2F3242"/>
                </a:solidFill>
              </a:rPr>
              <a:t>вважаєте</a:t>
            </a:r>
            <a:r>
              <a:rPr lang="ru-RU" sz="3200" b="1" dirty="0">
                <a:solidFill>
                  <a:srgbClr val="2F3242"/>
                </a:solidFill>
              </a:rPr>
              <a:t> </a:t>
            </a:r>
            <a:r>
              <a:rPr lang="ru-RU" sz="3200" b="1" dirty="0" err="1">
                <a:solidFill>
                  <a:srgbClr val="2F3242"/>
                </a:solidFill>
              </a:rPr>
              <a:t>ви</a:t>
            </a:r>
            <a:r>
              <a:rPr lang="ru-RU" sz="3200" b="1" dirty="0">
                <a:solidFill>
                  <a:srgbClr val="2F3242"/>
                </a:solidFill>
              </a:rPr>
              <a:t> </a:t>
            </a:r>
            <a:r>
              <a:rPr lang="ru-RU" sz="3200" b="1" dirty="0" err="1">
                <a:solidFill>
                  <a:srgbClr val="2F3242"/>
                </a:solidFill>
              </a:rPr>
              <a:t>джерельну</a:t>
            </a:r>
            <a:r>
              <a:rPr lang="ru-RU" sz="3200" b="1" dirty="0">
                <a:solidFill>
                  <a:srgbClr val="2F3242"/>
                </a:solidFill>
              </a:rPr>
              <a:t> воду чистою? А </a:t>
            </a:r>
            <a:r>
              <a:rPr lang="ru-RU" sz="3200" b="1" dirty="0" err="1">
                <a:solidFill>
                  <a:srgbClr val="2F3242"/>
                </a:solidFill>
              </a:rPr>
              <a:t>морську</a:t>
            </a:r>
            <a:r>
              <a:rPr lang="ru-RU" sz="3200" b="1" dirty="0">
                <a:solidFill>
                  <a:srgbClr val="2F3242"/>
                </a:solidFill>
              </a:rPr>
              <a:t>? </a:t>
            </a:r>
            <a:r>
              <a:rPr lang="ru-RU" sz="3200" b="1" dirty="0" err="1">
                <a:solidFill>
                  <a:srgbClr val="2F3242"/>
                </a:solidFill>
              </a:rPr>
              <a:t>Річкову</a:t>
            </a:r>
            <a:r>
              <a:rPr lang="ru-RU" sz="3200" b="1" dirty="0">
                <a:solidFill>
                  <a:srgbClr val="2F3242"/>
                </a:solidFill>
              </a:rPr>
              <a:t>?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343523" y="5106171"/>
            <a:ext cx="6638925" cy="1095375"/>
          </a:xfrm>
          <a:prstGeom prst="roundRect">
            <a:avLst/>
          </a:prstGeom>
          <a:solidFill>
            <a:srgbClr val="00C6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Якщо </a:t>
            </a:r>
            <a:r>
              <a:rPr lang="ru-RU" sz="3200" b="1" dirty="0" err="1">
                <a:solidFill>
                  <a:schemeClr val="bg1"/>
                </a:solidFill>
              </a:rPr>
              <a:t>речовин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кілька</a:t>
            </a:r>
            <a:r>
              <a:rPr lang="ru-RU" sz="3200" b="1" dirty="0">
                <a:solidFill>
                  <a:schemeClr val="bg1"/>
                </a:solidFill>
              </a:rPr>
              <a:t>, то про </a:t>
            </a:r>
            <a:r>
              <a:rPr lang="ru-RU" sz="3200" b="1" dirty="0" err="1">
                <a:solidFill>
                  <a:schemeClr val="bg1"/>
                </a:solidFill>
              </a:rPr>
              <a:t>що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йде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мова</a:t>
            </a:r>
            <a:r>
              <a:rPr lang="ru-RU" sz="3200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343524" y="3771900"/>
            <a:ext cx="6638925" cy="1095375"/>
          </a:xfrm>
          <a:prstGeom prst="roundRect">
            <a:avLst/>
          </a:prstGeom>
          <a:solidFill>
            <a:srgbClr val="3836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Як </a:t>
            </a:r>
            <a:r>
              <a:rPr lang="ru-RU" sz="3200" b="1" dirty="0" err="1">
                <a:solidFill>
                  <a:schemeClr val="bg1"/>
                </a:solidFill>
              </a:rPr>
              <a:t>можна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зрозуміти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вираз</a:t>
            </a:r>
            <a:r>
              <a:rPr lang="ru-RU" sz="3200" b="1" dirty="0">
                <a:solidFill>
                  <a:schemeClr val="bg1"/>
                </a:solidFill>
              </a:rPr>
              <a:t> «чиста </a:t>
            </a:r>
            <a:r>
              <a:rPr lang="ru-RU" sz="3200" b="1" dirty="0" err="1">
                <a:solidFill>
                  <a:schemeClr val="bg1"/>
                </a:solidFill>
              </a:rPr>
              <a:t>речовина</a:t>
            </a:r>
            <a:r>
              <a:rPr lang="ru-RU" sz="3200" b="1" dirty="0">
                <a:solidFill>
                  <a:schemeClr val="bg1"/>
                </a:solidFill>
              </a:rPr>
              <a:t>» ?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343523" y="2524125"/>
            <a:ext cx="6638925" cy="1095375"/>
          </a:xfrm>
          <a:prstGeom prst="roundRect">
            <a:avLst/>
          </a:prstGeom>
          <a:solidFill>
            <a:srgbClr val="D6D7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2F3242"/>
                </a:solidFill>
              </a:rPr>
              <a:t>Чи є </a:t>
            </a:r>
            <a:r>
              <a:rPr lang="ru-RU" sz="3200" b="1" dirty="0" err="1">
                <a:solidFill>
                  <a:srgbClr val="2F3242"/>
                </a:solidFill>
              </a:rPr>
              <a:t>якісь</a:t>
            </a:r>
            <a:r>
              <a:rPr lang="ru-RU" sz="3200" b="1" dirty="0">
                <a:solidFill>
                  <a:srgbClr val="2F3242"/>
                </a:solidFill>
              </a:rPr>
              <a:t> </a:t>
            </a:r>
            <a:r>
              <a:rPr lang="ru-RU" sz="3200" b="1" dirty="0" err="1">
                <a:solidFill>
                  <a:srgbClr val="2F3242"/>
                </a:solidFill>
              </a:rPr>
              <a:t>критерії</a:t>
            </a:r>
            <a:r>
              <a:rPr lang="ru-RU" sz="3200" b="1" dirty="0">
                <a:solidFill>
                  <a:srgbClr val="2F3242"/>
                </a:solidFill>
              </a:rPr>
              <a:t> </a:t>
            </a:r>
            <a:r>
              <a:rPr lang="ru-RU" sz="3200" b="1" dirty="0" err="1">
                <a:solidFill>
                  <a:srgbClr val="2F3242"/>
                </a:solidFill>
              </a:rPr>
              <a:t>визначення</a:t>
            </a:r>
            <a:r>
              <a:rPr lang="ru-RU" sz="3200" b="1" dirty="0">
                <a:solidFill>
                  <a:srgbClr val="2F3242"/>
                </a:solidFill>
              </a:rPr>
              <a:t> </a:t>
            </a:r>
            <a:r>
              <a:rPr lang="ru-RU" sz="3200" b="1" dirty="0" err="1">
                <a:solidFill>
                  <a:srgbClr val="2F3242"/>
                </a:solidFill>
              </a:rPr>
              <a:t>чистоти</a:t>
            </a:r>
            <a:r>
              <a:rPr lang="ru-RU" sz="3200" b="1" dirty="0">
                <a:solidFill>
                  <a:srgbClr val="2F3242"/>
                </a:solidFill>
              </a:rPr>
              <a:t>?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14399" y="1554608"/>
            <a:ext cx="4181476" cy="969517"/>
          </a:xfrm>
          <a:prstGeom prst="roundRect">
            <a:avLst/>
          </a:prstGeom>
          <a:solidFill>
            <a:srgbClr val="D6D7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2F3242"/>
                </a:solidFill>
              </a:rPr>
              <a:t>Вправа «Точка </a:t>
            </a:r>
            <a:r>
              <a:rPr lang="ru-RU" sz="3200" b="1" dirty="0" err="1">
                <a:solidFill>
                  <a:srgbClr val="2F3242"/>
                </a:solidFill>
              </a:rPr>
              <a:t>зору</a:t>
            </a:r>
            <a:r>
              <a:rPr lang="ru-RU" sz="3200" b="1" dirty="0">
                <a:solidFill>
                  <a:srgbClr val="2F3242"/>
                </a:solidFill>
              </a:rPr>
              <a:t>»</a:t>
            </a:r>
            <a:endParaRPr lang="uk-UA" sz="3200" b="1" dirty="0">
              <a:solidFill>
                <a:srgbClr val="2F32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27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28.09.2022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5596" y="494529"/>
            <a:ext cx="8732066" cy="485775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Вивчення нового матеріалу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0" t="2500" r="3800" b="12083"/>
          <a:stretch/>
        </p:blipFill>
        <p:spPr>
          <a:xfrm>
            <a:off x="167772" y="1628389"/>
            <a:ext cx="3832759" cy="3896111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4600575" y="1819275"/>
            <a:ext cx="7487087" cy="1733550"/>
          </a:xfrm>
          <a:prstGeom prst="roundRect">
            <a:avLst/>
          </a:prstGeom>
          <a:solidFill>
            <a:srgbClr val="C5A9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Чиста речовина – це речовина, що не містить домішок інших речовин.</a:t>
            </a:r>
            <a:endParaRPr lang="ru-RU" sz="3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39742" y="4057650"/>
            <a:ext cx="8763773" cy="1085850"/>
          </a:xfrm>
          <a:prstGeom prst="roundRect">
            <a:avLst/>
          </a:prstGeom>
          <a:solidFill>
            <a:srgbClr val="6B4A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Мають постійний склад.</a:t>
            </a:r>
          </a:p>
          <a:p>
            <a:pPr algn="ctr"/>
            <a:r>
              <a:rPr lang="uk-UA" sz="2800" b="1" dirty="0">
                <a:solidFill>
                  <a:schemeClr val="bg1"/>
                </a:solidFill>
              </a:rPr>
              <a:t>Мають постійні  фізичні властивості(</a:t>
            </a:r>
            <a:r>
              <a:rPr lang="en-US" sz="2800" b="1" dirty="0">
                <a:solidFill>
                  <a:schemeClr val="bg1"/>
                </a:solidFill>
              </a:rPr>
              <a:t>t</a:t>
            </a:r>
            <a:r>
              <a:rPr lang="uk-UA" sz="2800" b="1" baseline="-25000" dirty="0">
                <a:solidFill>
                  <a:schemeClr val="bg1"/>
                </a:solidFill>
              </a:rPr>
              <a:t>кип </a:t>
            </a:r>
            <a:r>
              <a:rPr lang="en-US" sz="2800" b="1" dirty="0">
                <a:solidFill>
                  <a:schemeClr val="bg1"/>
                </a:solidFill>
              </a:rPr>
              <a:t>t</a:t>
            </a:r>
            <a:r>
              <a:rPr lang="uk-UA" sz="2800" b="1" baseline="-25000" dirty="0" err="1">
                <a:solidFill>
                  <a:schemeClr val="bg1"/>
                </a:solidFill>
              </a:rPr>
              <a:t>пла</a:t>
            </a:r>
            <a:r>
              <a:rPr lang="uk-UA" sz="2800" b="1" baseline="-25000" dirty="0">
                <a:solidFill>
                  <a:schemeClr val="bg1"/>
                </a:solidFill>
              </a:rPr>
              <a:t> </a:t>
            </a:r>
            <a:r>
              <a:rPr lang="en-US" sz="2800" b="1" dirty="0">
                <a:solidFill>
                  <a:schemeClr val="bg1"/>
                </a:solidFill>
              </a:rPr>
              <a:t>p </a:t>
            </a:r>
            <a:r>
              <a:rPr lang="uk-UA" sz="2800" b="1" dirty="0">
                <a:solidFill>
                  <a:schemeClr val="bg1"/>
                </a:solidFill>
              </a:rPr>
              <a:t>та інші ).</a:t>
            </a:r>
          </a:p>
        </p:txBody>
      </p:sp>
    </p:spTree>
    <p:extLst>
      <p:ext uri="{BB962C8B-B14F-4D97-AF65-F5344CB8AC3E}">
        <p14:creationId xmlns:p14="http://schemas.microsoft.com/office/powerpoint/2010/main" val="670597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28.09.2022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5596" y="494529"/>
            <a:ext cx="8732066" cy="485775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Пошук рішень. Демонстрація</a:t>
            </a:r>
          </a:p>
        </p:txBody>
      </p:sp>
      <p:pic>
        <p:nvPicPr>
          <p:cNvPr id="6" name="Picture 2" descr="C:\Users\User\Desktop\РОБОТА КОМП\Без назван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942" y="3806199"/>
            <a:ext cx="3915207" cy="2605393"/>
          </a:xfrm>
          <a:prstGeom prst="rect">
            <a:avLst/>
          </a:prstGeom>
          <a:ln w="38100" cap="sq">
            <a:solidFill>
              <a:srgbClr val="2F324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User\Desktop\РОБОТА КОМП\вод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1746" y="3806199"/>
            <a:ext cx="4248567" cy="2605393"/>
          </a:xfrm>
          <a:prstGeom prst="rect">
            <a:avLst/>
          </a:prstGeom>
          <a:ln w="38100" cap="sq">
            <a:solidFill>
              <a:srgbClr val="2F324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104900" y="1304926"/>
            <a:ext cx="10615413" cy="1990724"/>
          </a:xfrm>
          <a:prstGeom prst="roundRect">
            <a:avLst/>
          </a:prstGeom>
          <a:solidFill>
            <a:srgbClr val="4E85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Що </a:t>
            </a:r>
            <a:r>
              <a:rPr lang="ru-RU" sz="3600" b="1" dirty="0" err="1"/>
              <a:t>отримаємо</a:t>
            </a:r>
            <a:r>
              <a:rPr lang="ru-RU" sz="3600" b="1" dirty="0"/>
              <a:t>, </a:t>
            </a:r>
            <a:r>
              <a:rPr lang="ru-RU" sz="3600" b="1" dirty="0" err="1"/>
              <a:t>якщо</a:t>
            </a:r>
            <a:r>
              <a:rPr lang="ru-RU" sz="3600" b="1" dirty="0"/>
              <a:t> до </a:t>
            </a:r>
            <a:r>
              <a:rPr lang="ru-RU" sz="3600" b="1" dirty="0" err="1"/>
              <a:t>однієї</a:t>
            </a:r>
            <a:r>
              <a:rPr lang="ru-RU" sz="3600" b="1" dirty="0"/>
              <a:t> </a:t>
            </a:r>
            <a:r>
              <a:rPr lang="ru-RU" sz="3600" b="1" dirty="0" err="1"/>
              <a:t>індивідуальної</a:t>
            </a:r>
            <a:r>
              <a:rPr lang="ru-RU" sz="3600" b="1" dirty="0"/>
              <a:t> </a:t>
            </a:r>
            <a:r>
              <a:rPr lang="ru-RU" sz="3600" b="1" dirty="0" err="1"/>
              <a:t>речовин</a:t>
            </a:r>
            <a:r>
              <a:rPr lang="ru-RU" sz="3600" b="1" dirty="0"/>
              <a:t> (</a:t>
            </a:r>
            <a:r>
              <a:rPr lang="ru-RU" sz="3600" b="1" dirty="0" err="1"/>
              <a:t>наприклад</a:t>
            </a:r>
            <a:r>
              <a:rPr lang="ru-RU" sz="3600" b="1" dirty="0"/>
              <a:t>, </a:t>
            </a:r>
            <a:r>
              <a:rPr lang="ru-RU" sz="3600" b="1" dirty="0" err="1"/>
              <a:t>кухонної</a:t>
            </a:r>
            <a:r>
              <a:rPr lang="ru-RU" sz="3600" b="1" dirty="0"/>
              <a:t> </a:t>
            </a:r>
            <a:r>
              <a:rPr lang="ru-RU" sz="3600" b="1" dirty="0" err="1"/>
              <a:t>солі</a:t>
            </a:r>
            <a:r>
              <a:rPr lang="ru-RU" sz="3600" b="1" dirty="0"/>
              <a:t>) </a:t>
            </a:r>
            <a:r>
              <a:rPr lang="ru-RU" sz="3600" b="1" dirty="0" err="1"/>
              <a:t>додати</a:t>
            </a:r>
            <a:r>
              <a:rPr lang="ru-RU" sz="3600" b="1" dirty="0"/>
              <a:t> </a:t>
            </a:r>
            <a:r>
              <a:rPr lang="ru-RU" sz="3600" b="1" dirty="0" err="1"/>
              <a:t>іншу</a:t>
            </a:r>
            <a:r>
              <a:rPr lang="ru-RU" sz="3600" b="1" dirty="0"/>
              <a:t> </a:t>
            </a:r>
            <a:r>
              <a:rPr lang="ru-RU" sz="3600" b="1" dirty="0" err="1"/>
              <a:t>індивідуальну</a:t>
            </a:r>
            <a:r>
              <a:rPr lang="ru-RU" sz="3600" b="1" dirty="0"/>
              <a:t> </a:t>
            </a:r>
            <a:r>
              <a:rPr lang="ru-RU" sz="3600" b="1" dirty="0" err="1"/>
              <a:t>речовину</a:t>
            </a:r>
            <a:r>
              <a:rPr lang="ru-RU" sz="3600" b="1" dirty="0"/>
              <a:t> (воду)?</a:t>
            </a:r>
          </a:p>
        </p:txBody>
      </p:sp>
    </p:spTree>
    <p:extLst>
      <p:ext uri="{BB962C8B-B14F-4D97-AF65-F5344CB8AC3E}">
        <p14:creationId xmlns:p14="http://schemas.microsoft.com/office/powerpoint/2010/main" val="383496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28.09.2022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5596" y="494529"/>
            <a:ext cx="8732066" cy="485775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Класифікація сумішей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1" t="6111" r="383" b="11806"/>
          <a:stretch/>
        </p:blipFill>
        <p:spPr>
          <a:xfrm>
            <a:off x="7060165" y="2939986"/>
            <a:ext cx="4855609" cy="3220724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962025" y="1283830"/>
            <a:ext cx="11125637" cy="630695"/>
          </a:xfrm>
          <a:prstGeom prst="roundRect">
            <a:avLst/>
          </a:prstGeom>
          <a:solidFill>
            <a:srgbClr val="52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Суміші одержують змішуванням кількох чистих речовин.</a:t>
            </a:r>
            <a:endParaRPr lang="ru-RU" sz="3200" b="1" dirty="0"/>
          </a:p>
        </p:txBody>
      </p:sp>
      <p:sp>
        <p:nvSpPr>
          <p:cNvPr id="7" name="Line 11"/>
          <p:cNvSpPr>
            <a:spLocks noChangeShapeType="1"/>
          </p:cNvSpPr>
          <p:nvPr/>
        </p:nvSpPr>
        <p:spPr bwMode="auto">
          <a:xfrm>
            <a:off x="2495068" y="1914525"/>
            <a:ext cx="1794604" cy="1657350"/>
          </a:xfrm>
          <a:prstGeom prst="line">
            <a:avLst/>
          </a:prstGeom>
          <a:noFill/>
          <a:ln w="28575">
            <a:solidFill>
              <a:srgbClr val="EEAE5B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endParaRPr lang="uk-UA"/>
          </a:p>
        </p:txBody>
      </p:sp>
      <p:sp>
        <p:nvSpPr>
          <p:cNvPr id="8" name="Line 12"/>
          <p:cNvSpPr>
            <a:spLocks noChangeShapeType="1"/>
          </p:cNvSpPr>
          <p:nvPr/>
        </p:nvSpPr>
        <p:spPr bwMode="auto">
          <a:xfrm flipH="1">
            <a:off x="1609500" y="1914525"/>
            <a:ext cx="937419" cy="1657350"/>
          </a:xfrm>
          <a:prstGeom prst="line">
            <a:avLst/>
          </a:prstGeom>
          <a:noFill/>
          <a:ln w="28575">
            <a:solidFill>
              <a:srgbClr val="EEAE5B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endParaRPr lang="uk-UA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71500" y="3571875"/>
            <a:ext cx="2228850" cy="851019"/>
          </a:xfrm>
          <a:prstGeom prst="roundRect">
            <a:avLst/>
          </a:prstGeom>
          <a:solidFill>
            <a:srgbClr val="F085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Однорідні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686175" y="3571875"/>
            <a:ext cx="2675869" cy="851019"/>
          </a:xfrm>
          <a:prstGeom prst="roundRect">
            <a:avLst/>
          </a:prstGeom>
          <a:solidFill>
            <a:srgbClr val="79252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Неоднорідні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213934" y="4591050"/>
            <a:ext cx="3141662" cy="1569660"/>
          </a:xfrm>
          <a:prstGeom prst="rect">
            <a:avLst/>
          </a:prstGeom>
          <a:solidFill>
            <a:srgbClr val="5C77A6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uk-UA" sz="2400" b="1" dirty="0" err="1">
                <a:solidFill>
                  <a:schemeClr val="bg1"/>
                </a:solidFill>
                <a:latin typeface="+mn-lt"/>
              </a:rPr>
              <a:t>Навіть</a:t>
            </a:r>
            <a:r>
              <a:rPr lang="ru-RU" altLang="uk-UA" sz="2400" b="1" dirty="0">
                <a:solidFill>
                  <a:schemeClr val="bg1"/>
                </a:solidFill>
                <a:latin typeface="+mn-lt"/>
              </a:rPr>
              <a:t> за </a:t>
            </a:r>
            <a:r>
              <a:rPr lang="ru-RU" altLang="uk-UA" sz="2400" b="1" dirty="0" err="1">
                <a:solidFill>
                  <a:schemeClr val="bg1"/>
                </a:solidFill>
                <a:latin typeface="+mn-lt"/>
              </a:rPr>
              <a:t>допомогою</a:t>
            </a:r>
            <a:endParaRPr lang="ru-RU" altLang="uk-UA" sz="2400" b="1" dirty="0">
              <a:solidFill>
                <a:schemeClr val="bg1"/>
              </a:solidFill>
              <a:latin typeface="+mn-lt"/>
            </a:endParaRPr>
          </a:p>
          <a:p>
            <a:pPr algn="ctr" eaLnBrk="1" hangingPunct="1"/>
            <a:r>
              <a:rPr lang="ru-RU" altLang="uk-UA" sz="2400" b="1" dirty="0" err="1">
                <a:solidFill>
                  <a:schemeClr val="bg1"/>
                </a:solidFill>
                <a:latin typeface="+mn-lt"/>
              </a:rPr>
              <a:t>мікроскопу</a:t>
            </a:r>
            <a:r>
              <a:rPr lang="ru-RU" altLang="uk-UA" sz="2400" b="1" dirty="0">
                <a:solidFill>
                  <a:schemeClr val="bg1"/>
                </a:solidFill>
                <a:latin typeface="+mn-lt"/>
              </a:rPr>
              <a:t>, </a:t>
            </a:r>
          </a:p>
          <a:p>
            <a:pPr algn="ctr" eaLnBrk="1" hangingPunct="1"/>
            <a:r>
              <a:rPr lang="ru-RU" altLang="uk-UA" sz="2400" b="1" dirty="0">
                <a:solidFill>
                  <a:srgbClr val="FFFF00"/>
                </a:solidFill>
                <a:latin typeface="+mn-lt"/>
              </a:rPr>
              <a:t>НЕ МОЖНА </a:t>
            </a:r>
            <a:r>
              <a:rPr lang="ru-RU" altLang="uk-UA" sz="2400" b="1" dirty="0" err="1">
                <a:solidFill>
                  <a:schemeClr val="bg1"/>
                </a:solidFill>
                <a:latin typeface="+mn-lt"/>
              </a:rPr>
              <a:t>побачити</a:t>
            </a:r>
            <a:r>
              <a:rPr lang="ru-RU" altLang="uk-UA" sz="24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altLang="uk-UA" sz="2400" b="1" dirty="0" err="1">
                <a:solidFill>
                  <a:schemeClr val="bg1"/>
                </a:solidFill>
                <a:latin typeface="+mn-lt"/>
              </a:rPr>
              <a:t>частинки</a:t>
            </a:r>
            <a:r>
              <a:rPr lang="ru-RU" altLang="uk-UA" sz="24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altLang="uk-UA" sz="2400" b="1" dirty="0" err="1">
                <a:solidFill>
                  <a:schemeClr val="bg1"/>
                </a:solidFill>
                <a:latin typeface="+mn-lt"/>
              </a:rPr>
              <a:t>речовини</a:t>
            </a:r>
            <a:r>
              <a:rPr lang="ru-RU" altLang="uk-UA" sz="2400" b="1" dirty="0">
                <a:solidFill>
                  <a:schemeClr val="bg1"/>
                </a:solidFill>
                <a:latin typeface="+mn-lt"/>
              </a:rPr>
              <a:t>.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686175" y="4591050"/>
            <a:ext cx="2914650" cy="1631216"/>
          </a:xfrm>
          <a:prstGeom prst="rect">
            <a:avLst/>
          </a:prstGeom>
          <a:solidFill>
            <a:srgbClr val="EB4F1F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altLang="uk-UA" sz="2500" b="1" dirty="0">
                <a:solidFill>
                  <a:schemeClr val="bg1"/>
                </a:solidFill>
                <a:latin typeface="+mn-lt"/>
              </a:rPr>
              <a:t>Часточки речовини</a:t>
            </a:r>
          </a:p>
          <a:p>
            <a:pPr marL="0" marR="0" lvl="0" indent="0" algn="ctr" defTabSz="914400" eaLnBrk="1" fontAlgn="base" latinLnBrk="0" hangingPunct="1"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altLang="uk-UA" sz="2500" b="1" dirty="0">
                <a:solidFill>
                  <a:srgbClr val="FFFF00"/>
                </a:solidFill>
                <a:latin typeface="+mn-lt"/>
              </a:rPr>
              <a:t>МОЖНА </a:t>
            </a:r>
            <a:r>
              <a:rPr lang="uk-UA" altLang="uk-UA" sz="2500" b="1" dirty="0">
                <a:solidFill>
                  <a:schemeClr val="bg1"/>
                </a:solidFill>
                <a:latin typeface="+mn-lt"/>
              </a:rPr>
              <a:t>бачити </a:t>
            </a:r>
          </a:p>
          <a:p>
            <a:pPr marL="0" marR="0" lvl="0" indent="0" algn="ctr" defTabSz="914400" eaLnBrk="1" fontAlgn="base" latinLnBrk="0" hangingPunct="1"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altLang="uk-UA" sz="2500" b="1" dirty="0">
                <a:solidFill>
                  <a:schemeClr val="bg1"/>
                </a:solidFill>
                <a:latin typeface="+mn-lt"/>
              </a:rPr>
              <a:t>неозброєним оком.</a:t>
            </a:r>
            <a:endParaRPr lang="ru-RU" altLang="uk-UA" sz="25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03824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3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28.09.2022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5596" y="494529"/>
            <a:ext cx="8732066" cy="485775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Проблемне питання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924425" y="2200275"/>
            <a:ext cx="7067550" cy="3524250"/>
          </a:xfrm>
          <a:prstGeom prst="roundRect">
            <a:avLst/>
          </a:prstGeom>
          <a:solidFill>
            <a:srgbClr val="59D4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8000" b="1" dirty="0">
                <a:solidFill>
                  <a:schemeClr val="bg1"/>
                </a:solidFill>
              </a:rPr>
              <a:t>Повітря – це суміш?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33624"/>
            <a:ext cx="4713948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012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879</TotalTime>
  <Words>594</Words>
  <Application>Microsoft Office PowerPoint</Application>
  <PresentationFormat>Широкоэкранный</PresentationFormat>
  <Paragraphs>150</Paragraphs>
  <Slides>18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Monotype Corsiva</vt:lpstr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Админ</cp:lastModifiedBy>
  <cp:revision>125</cp:revision>
  <dcterms:created xsi:type="dcterms:W3CDTF">2018-01-05T16:38:53Z</dcterms:created>
  <dcterms:modified xsi:type="dcterms:W3CDTF">2022-09-28T15:22:19Z</dcterms:modified>
</cp:coreProperties>
</file>