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7" r:id="rId2"/>
    <p:sldId id="268" r:id="rId3"/>
    <p:sldId id="269" r:id="rId4"/>
    <p:sldId id="270" r:id="rId5"/>
    <p:sldId id="271" r:id="rId6"/>
    <p:sldId id="272" r:id="rId7"/>
    <p:sldId id="273" r:id="rId8"/>
    <p:sldId id="274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DEB4D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EFB665-100A-4CCB-A525-DD53F1C937B6}" type="datetimeFigureOut">
              <a:rPr lang="ru-RU" smtClean="0"/>
              <a:t>03.10.2022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956137-735E-4F7B-BCB0-40AC68C31E8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7B2828-A50B-44E2-8187-4A863E3E3B74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715980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7B2828-A50B-44E2-8187-4A863E3E3B74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785218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85F0F-8CF6-4CF3-9A4C-CD33A0FB876D}" type="datetimeFigureOut">
              <a:rPr lang="ru-RU" smtClean="0"/>
              <a:pPr/>
              <a:t>03.10.2022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021AD-F6BE-43DB-A6C3-75B4ADD1F2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410655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85F0F-8CF6-4CF3-9A4C-CD33A0FB876D}" type="datetimeFigureOut">
              <a:rPr lang="ru-RU" smtClean="0"/>
              <a:pPr/>
              <a:t>03.10.2022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021AD-F6BE-43DB-A6C3-75B4ADD1F2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850671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85F0F-8CF6-4CF3-9A4C-CD33A0FB876D}" type="datetimeFigureOut">
              <a:rPr lang="ru-RU" smtClean="0"/>
              <a:pPr/>
              <a:t>03.10.2022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021AD-F6BE-43DB-A6C3-75B4ADD1F2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987914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85F0F-8CF6-4CF3-9A4C-CD33A0FB876D}" type="datetimeFigureOut">
              <a:rPr lang="ru-RU" smtClean="0"/>
              <a:pPr/>
              <a:t>03.10.2022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021AD-F6BE-43DB-A6C3-75B4ADD1F2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775869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85F0F-8CF6-4CF3-9A4C-CD33A0FB876D}" type="datetimeFigureOut">
              <a:rPr lang="ru-RU" smtClean="0"/>
              <a:pPr/>
              <a:t>03.10.2022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021AD-F6BE-43DB-A6C3-75B4ADD1F2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467511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85F0F-8CF6-4CF3-9A4C-CD33A0FB876D}" type="datetimeFigureOut">
              <a:rPr lang="ru-RU" smtClean="0"/>
              <a:pPr/>
              <a:t>03.10.2022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021AD-F6BE-43DB-A6C3-75B4ADD1F2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334448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85F0F-8CF6-4CF3-9A4C-CD33A0FB876D}" type="datetimeFigureOut">
              <a:rPr lang="ru-RU" smtClean="0"/>
              <a:pPr/>
              <a:t>03.10.2022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021AD-F6BE-43DB-A6C3-75B4ADD1F2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2937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85F0F-8CF6-4CF3-9A4C-CD33A0FB876D}" type="datetimeFigureOut">
              <a:rPr lang="ru-RU" smtClean="0"/>
              <a:pPr/>
              <a:t>03.10.2022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021AD-F6BE-43DB-A6C3-75B4ADD1F2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993062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85F0F-8CF6-4CF3-9A4C-CD33A0FB876D}" type="datetimeFigureOut">
              <a:rPr lang="ru-RU" smtClean="0"/>
              <a:pPr/>
              <a:t>03.10.2022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021AD-F6BE-43DB-A6C3-75B4ADD1F2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231431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85F0F-8CF6-4CF3-9A4C-CD33A0FB876D}" type="datetimeFigureOut">
              <a:rPr lang="ru-RU" smtClean="0"/>
              <a:pPr/>
              <a:t>03.10.2022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021AD-F6BE-43DB-A6C3-75B4ADD1F2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353541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85F0F-8CF6-4CF3-9A4C-CD33A0FB876D}" type="datetimeFigureOut">
              <a:rPr lang="ru-RU" smtClean="0"/>
              <a:pPr/>
              <a:t>03.10.2022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021AD-F6BE-43DB-A6C3-75B4ADD1F2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226104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985F0F-8CF6-4CF3-9A4C-CD33A0FB876D}" type="datetimeFigureOut">
              <a:rPr lang="ru-RU" smtClean="0"/>
              <a:pPr/>
              <a:t>03.10.2022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B021AD-F6BE-43DB-A6C3-75B4ADD1F2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14012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naurok.com.ua/test/join?gamecode=1961350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946450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03</a:t>
            </a:r>
            <a:r>
              <a:rPr lang="uk-UA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.10.2022 </a:t>
            </a:r>
            <a:r>
              <a:rPr lang="uk-UA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uk-UA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uk-UA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Тема уроку. Розв</a:t>
            </a:r>
            <a:r>
              <a:rPr lang="uk-UA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cs typeface="Times New Roman"/>
              </a:rPr>
              <a:t>’</a:t>
            </a:r>
            <a:r>
              <a:rPr lang="uk-UA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язання найпростіших </a:t>
            </a:r>
            <a:r>
              <a:rPr lang="uk-UA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</a:t>
            </a:r>
            <a:r>
              <a:rPr lang="uk-UA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оказникових</a:t>
            </a:r>
            <a:r>
              <a:rPr lang="uk-UA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uk-UA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рівнянянь</a:t>
            </a:r>
            <a:endParaRPr lang="uk-UA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8024535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4" name="TextBox 3"/>
              <p:cNvSpPr txBox="1"/>
              <p:nvPr/>
            </p:nvSpPr>
            <p:spPr>
              <a:xfrm>
                <a:off x="179512" y="476672"/>
                <a:ext cx="8856984" cy="62773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uk-UA" sz="4000" b="1" dirty="0" smtClean="0">
                    <a:latin typeface="Calibri" pitchFamily="34" charset="0"/>
                    <a:cs typeface="Calibri" pitchFamily="34" charset="0"/>
                  </a:rPr>
                  <a:t>Приклад 2.  </a:t>
                </a:r>
              </a:p>
              <a:p>
                <a:r>
                  <a:rPr lang="uk-UA" sz="4000" b="1" dirty="0" smtClean="0">
                    <a:latin typeface="Calibri" pitchFamily="34" charset="0"/>
                    <a:cs typeface="Calibri" pitchFamily="34" charset="0"/>
                  </a:rPr>
                  <a:t> Розв'яжіть рівняння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uk-UA" sz="4000" b="1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uk-UA" sz="4000" b="1" i="1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uk-UA" sz="4000" b="1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uk-UA" sz="4000" b="1" i="1">
                                    <a:latin typeface="Cambria Math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uk-UA" sz="4000" b="1" i="1">
                                    <a:latin typeface="Cambria Math"/>
                                  </a:rPr>
                                  <m:t>𝟕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4000" b="1" i="1" smtClean="0">
                            <a:latin typeface="Cambria Math"/>
                          </a:rPr>
                          <m:t>𝒙</m:t>
                        </m:r>
                      </m:sup>
                    </m:sSup>
                    <m:r>
                      <a:rPr lang="en-US" sz="4000" b="1" i="1" smtClean="0">
                        <a:latin typeface="Cambria Math"/>
                      </a:rPr>
                      <m:t>=</m:t>
                    </m:r>
                    <m:r>
                      <a:rPr lang="en-US" sz="4000" b="1" i="1" smtClean="0">
                        <a:latin typeface="Cambria Math"/>
                      </a:rPr>
                      <m:t>𝟒𝟗</m:t>
                    </m:r>
                    <m:r>
                      <a:rPr lang="en-US" sz="4000" b="1" i="1" smtClean="0">
                        <a:latin typeface="Cambria Math"/>
                      </a:rPr>
                      <m:t>.</m:t>
                    </m:r>
                  </m:oMath>
                </a14:m>
                <a:endParaRPr lang="en-US" sz="4000" b="1" dirty="0" smtClean="0">
                  <a:latin typeface="Calibri" pitchFamily="34" charset="0"/>
                  <a:cs typeface="Calibri" pitchFamily="34" charset="0"/>
                </a:endParaRPr>
              </a:p>
              <a:p>
                <a:pPr algn="ctr"/>
                <a:r>
                  <a:rPr lang="uk-UA" sz="4000" b="1" dirty="0" smtClean="0">
                    <a:latin typeface="Calibri" pitchFamily="34" charset="0"/>
                    <a:cs typeface="Calibri" pitchFamily="34" charset="0"/>
                  </a:rPr>
                  <a:t>Розв'язання. </a:t>
                </a:r>
              </a:p>
              <a:p>
                <a:pPr algn="ctr"/>
                <a:endParaRPr lang="uk-UA" sz="4000" b="1" dirty="0">
                  <a:latin typeface="Calibri" pitchFamily="34" charset="0"/>
                  <a:cs typeface="Calibri" pitchFamily="34" charset="0"/>
                </a:endParaRPr>
              </a:p>
              <a:p>
                <a:r>
                  <a:rPr lang="uk-UA" sz="4000" b="1" dirty="0" smtClean="0">
                    <a:latin typeface="Calibri" pitchFamily="34" charset="0"/>
                    <a:cs typeface="Calibri" pitchFamily="34" charset="0"/>
                  </a:rPr>
                  <a:t>Оскільки  </a:t>
                </a:r>
                <a14:m>
                  <m:oMath xmlns:m="http://schemas.openxmlformats.org/officeDocument/2006/math">
                    <m:r>
                      <a:rPr lang="uk-UA" sz="4000" b="1" i="1" smtClean="0">
                        <a:latin typeface="Cambria Math"/>
                      </a:rPr>
                      <m:t>𝟒𝟗</m:t>
                    </m:r>
                    <m:r>
                      <a:rPr lang="uk-UA" sz="4000" b="1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uk-UA" sz="4000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uk-UA" sz="4000" b="1" i="1" smtClean="0">
                            <a:latin typeface="Cambria Math"/>
                          </a:rPr>
                          <m:t>𝟕</m:t>
                        </m:r>
                      </m:e>
                      <m:sup>
                        <m:r>
                          <a:rPr lang="uk-UA" sz="4000" b="1" i="1" smtClean="0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uk-UA" sz="4000" b="1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uk-UA" sz="4000" b="1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uk-UA" sz="4000" b="1" i="1" smtClean="0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uk-UA" sz="4000" b="1" i="1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uk-UA" sz="4000" b="1" i="1" smtClean="0">
                                    <a:latin typeface="Cambria Math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uk-UA" sz="4000" b="1" i="1" smtClean="0">
                                    <a:latin typeface="Cambria Math"/>
                                  </a:rPr>
                                  <m:t>𝟕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uk-UA" sz="4000" b="1" i="1" smtClean="0">
                            <a:latin typeface="Cambria Math"/>
                          </a:rPr>
                          <m:t>−</m:t>
                        </m:r>
                        <m:r>
                          <a:rPr lang="uk-UA" sz="4000" b="1" i="1" smtClean="0"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uk-UA" sz="4000" b="1" dirty="0" smtClean="0">
                    <a:latin typeface="Calibri" pitchFamily="34" charset="0"/>
                    <a:cs typeface="Calibri" pitchFamily="34" charset="0"/>
                  </a:rPr>
                  <a:t>,то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uk-UA" sz="4000" b="1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uk-UA" sz="4000" b="1" i="1" smtClean="0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uk-UA" sz="4000" b="1" i="1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uk-UA" sz="4000" b="1" i="1" smtClean="0">
                                    <a:latin typeface="Cambria Math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uk-UA" sz="4000" b="1" i="1" smtClean="0">
                                    <a:latin typeface="Cambria Math"/>
                                  </a:rPr>
                                  <m:t>𝟕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uk-UA" sz="4000" b="1" i="1" smtClean="0">
                            <a:latin typeface="Cambria Math"/>
                          </a:rPr>
                          <m:t>х</m:t>
                        </m:r>
                      </m:sup>
                    </m:sSup>
                    <m:r>
                      <a:rPr lang="uk-UA" sz="4000" b="1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uk-UA" sz="4000" b="1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uk-UA" sz="4000" b="1" i="1" smtClean="0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uk-UA" sz="4000" b="1" i="1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uk-UA" sz="4000" b="1" i="1" smtClean="0">
                                    <a:latin typeface="Cambria Math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uk-UA" sz="4000" b="1" i="1" smtClean="0">
                                    <a:latin typeface="Cambria Math"/>
                                  </a:rPr>
                                  <m:t>𝟕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uk-UA" sz="4000" b="1" i="1" smtClean="0">
                            <a:latin typeface="Cambria Math"/>
                          </a:rPr>
                          <m:t>−</m:t>
                        </m:r>
                        <m:r>
                          <a:rPr lang="uk-UA" sz="4000" b="1" i="1" smtClean="0"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uk-UA" sz="4000" b="1" dirty="0" smtClean="0">
                    <a:latin typeface="Calibri" pitchFamily="34" charset="0"/>
                    <a:cs typeface="Calibri" pitchFamily="34" charset="0"/>
                  </a:rPr>
                  <a:t>, звідси  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latin typeface="Cambria Math"/>
                      </a:rPr>
                      <m:t>𝒙</m:t>
                    </m:r>
                    <m:r>
                      <a:rPr lang="en-US" sz="4000" b="1" i="1" smtClean="0">
                        <a:latin typeface="Cambria Math"/>
                      </a:rPr>
                      <m:t>=−</m:t>
                    </m:r>
                    <m:r>
                      <a:rPr lang="en-US" sz="4000" b="1" i="1" smtClean="0">
                        <a:latin typeface="Cambria Math"/>
                      </a:rPr>
                      <m:t>𝟐</m:t>
                    </m:r>
                    <m:r>
                      <a:rPr lang="en-US" sz="4000" b="1" i="1" smtClean="0">
                        <a:latin typeface="Cambria Math"/>
                      </a:rPr>
                      <m:t>.</m:t>
                    </m:r>
                  </m:oMath>
                </a14:m>
                <a:endParaRPr lang="uk-UA" sz="4000" b="1" dirty="0" smtClean="0">
                  <a:latin typeface="Calibri" pitchFamily="34" charset="0"/>
                  <a:cs typeface="Calibri" pitchFamily="34" charset="0"/>
                </a:endParaRPr>
              </a:p>
              <a:p>
                <a:endParaRPr lang="en-US" sz="4000" b="1" dirty="0" smtClean="0">
                  <a:latin typeface="Calibri" pitchFamily="34" charset="0"/>
                  <a:cs typeface="Calibri" pitchFamily="34" charset="0"/>
                </a:endParaRPr>
              </a:p>
              <a:p>
                <a:r>
                  <a:rPr lang="uk-UA" sz="4000" b="1" i="1" dirty="0" smtClean="0">
                    <a:latin typeface="Calibri" pitchFamily="34" charset="0"/>
                    <a:cs typeface="Calibri" pitchFamily="34" charset="0"/>
                  </a:rPr>
                  <a:t>Відповідь : -2</a:t>
                </a:r>
                <a:endParaRPr lang="uk-UA" sz="4000" b="1" i="1" dirty="0">
                  <a:latin typeface="Calibri" pitchFamily="34" charset="0"/>
                  <a:cs typeface="Calibri" pitchFamily="34" charset="0"/>
                </a:endParaRP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476672"/>
                <a:ext cx="8856984" cy="6277359"/>
              </a:xfrm>
              <a:prstGeom prst="rect">
                <a:avLst/>
              </a:prstGeom>
              <a:blipFill rotWithShape="1">
                <a:blip r:embed="rId2" cstate="print"/>
                <a:stretch>
                  <a:fillRect l="-2409" t="-1748" b="-3204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24619892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85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2" name="Прямоугольник 1"/>
              <p:cNvSpPr/>
              <p:nvPr/>
            </p:nvSpPr>
            <p:spPr>
              <a:xfrm>
                <a:off x="0" y="381217"/>
                <a:ext cx="9144000" cy="58584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uk-UA" sz="4000" b="1" dirty="0" smtClean="0">
                    <a:latin typeface="Calibri" pitchFamily="34" charset="0"/>
                    <a:cs typeface="Calibri" pitchFamily="34" charset="0"/>
                  </a:rPr>
                  <a:t>Приклад 3.  </a:t>
                </a:r>
                <a:endParaRPr lang="uk-UA" sz="4000" b="1" dirty="0">
                  <a:latin typeface="Calibri" pitchFamily="34" charset="0"/>
                  <a:cs typeface="Calibri" pitchFamily="34" charset="0"/>
                </a:endParaRPr>
              </a:p>
              <a:p>
                <a:r>
                  <a:rPr lang="uk-UA" sz="4000" b="1" dirty="0">
                    <a:latin typeface="Calibri" pitchFamily="34" charset="0"/>
                    <a:cs typeface="Calibri" pitchFamily="34" charset="0"/>
                  </a:rPr>
                  <a:t> Розв'яжіть рівняння </a:t>
                </a:r>
                <a:r>
                  <a:rPr lang="uk-UA" sz="4000" b="1" dirty="0" smtClean="0">
                    <a:latin typeface="Calibri" pitchFamily="34" charset="0"/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uk-UA" sz="4000" b="1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uk-UA" sz="4000" b="1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uk-UA" sz="4000" b="1" i="1" smtClean="0">
                                <a:latin typeface="Cambria Math"/>
                              </a:rPr>
                              <m:t>𝟏𝟓</m:t>
                            </m:r>
                          </m:e>
                        </m:d>
                      </m:e>
                      <m:sup>
                        <m:sSup>
                          <m:sSupPr>
                            <m:ctrlPr>
                              <a:rPr lang="uk-UA" sz="4000" b="1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4000" b="1" i="1" smtClean="0">
                                <a:latin typeface="Cambria Math"/>
                              </a:rPr>
                              <m:t>𝒙</m:t>
                            </m:r>
                          </m:e>
                          <m:sup>
                            <m:r>
                              <a:rPr lang="en-US" sz="4000" b="1" i="1" smtClean="0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  <m:r>
                          <a:rPr lang="uk-UA" sz="4000" b="1" i="1" smtClean="0">
                            <a:latin typeface="Cambria Math"/>
                          </a:rPr>
                          <m:t>−</m:t>
                        </m:r>
                        <m:r>
                          <a:rPr lang="uk-UA" sz="4000" b="1" i="1" smtClean="0">
                            <a:latin typeface="Cambria Math"/>
                          </a:rPr>
                          <m:t>𝟓</m:t>
                        </m:r>
                        <m:r>
                          <a:rPr lang="en-US" sz="4000" b="1" i="1" smtClean="0">
                            <a:latin typeface="Cambria Math"/>
                          </a:rPr>
                          <m:t>𝒙</m:t>
                        </m:r>
                        <m:r>
                          <a:rPr lang="en-US" sz="4000" b="1" i="1" smtClean="0">
                            <a:latin typeface="Cambria Math"/>
                          </a:rPr>
                          <m:t>+</m:t>
                        </m:r>
                        <m:r>
                          <a:rPr lang="en-US" sz="4000" b="1" i="1" smtClean="0">
                            <a:latin typeface="Cambria Math"/>
                          </a:rPr>
                          <m:t>𝟔</m:t>
                        </m:r>
                      </m:sup>
                    </m:sSup>
                    <m:r>
                      <a:rPr lang="en-US" sz="4000" b="1" i="1">
                        <a:latin typeface="Cambria Math"/>
                      </a:rPr>
                      <m:t>=</m:t>
                    </m:r>
                    <m:r>
                      <a:rPr lang="ru-RU" sz="4000" b="1" i="1" smtClean="0">
                        <a:latin typeface="Cambria Math"/>
                      </a:rPr>
                      <m:t>𝟏</m:t>
                    </m:r>
                    <m:r>
                      <a:rPr lang="en-US" sz="4000" b="1" i="1">
                        <a:latin typeface="Cambria Math"/>
                      </a:rPr>
                      <m:t>.</m:t>
                    </m:r>
                  </m:oMath>
                </a14:m>
                <a:endParaRPr lang="en-US" sz="4000" b="1" dirty="0">
                  <a:latin typeface="Calibri" pitchFamily="34" charset="0"/>
                  <a:cs typeface="Calibri" pitchFamily="34" charset="0"/>
                </a:endParaRPr>
              </a:p>
              <a:p>
                <a:pPr algn="ctr"/>
                <a:r>
                  <a:rPr lang="uk-UA" sz="4000" b="1" dirty="0">
                    <a:latin typeface="Calibri" pitchFamily="34" charset="0"/>
                    <a:cs typeface="Calibri" pitchFamily="34" charset="0"/>
                  </a:rPr>
                  <a:t>Розв'язання. </a:t>
                </a:r>
              </a:p>
              <a:p>
                <a:pPr algn="ctr"/>
                <a:endParaRPr lang="uk-UA" sz="4000" b="1" dirty="0">
                  <a:latin typeface="Calibri" pitchFamily="34" charset="0"/>
                  <a:cs typeface="Calibri" pitchFamily="34" charset="0"/>
                </a:endParaRPr>
              </a:p>
              <a:p>
                <a:r>
                  <a:rPr lang="uk-UA" sz="3600" b="1" dirty="0">
                    <a:latin typeface="Calibri" pitchFamily="34" charset="0"/>
                    <a:cs typeface="Calibri" pitchFamily="34" charset="0"/>
                  </a:rPr>
                  <a:t>Оскільки </a:t>
                </a:r>
                <a:r>
                  <a:rPr lang="en-US" sz="4000" b="1" dirty="0" smtClean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3600" b="1" dirty="0" smtClean="0">
                    <a:latin typeface="Calibri" pitchFamily="34" charset="0"/>
                    <a:cs typeface="Calibri" pitchFamily="34" charset="0"/>
                  </a:rPr>
                  <a:t>1</a:t>
                </a:r>
                <a14:m>
                  <m:oMath xmlns:m="http://schemas.openxmlformats.org/officeDocument/2006/math">
                    <m:r>
                      <a:rPr lang="uk-UA" sz="3600" b="1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uk-UA" sz="3600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600" b="1" i="1" smtClean="0">
                            <a:latin typeface="Cambria Math"/>
                          </a:rPr>
                          <m:t>𝟏𝟓</m:t>
                        </m:r>
                      </m:e>
                      <m:sup>
                        <m:r>
                          <a:rPr lang="en-US" sz="3600" b="1" i="1" smtClean="0">
                            <a:latin typeface="Cambria Math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uk-UA" sz="3600" b="1" dirty="0">
                    <a:latin typeface="Calibri" pitchFamily="34" charset="0"/>
                    <a:cs typeface="Calibri" pitchFamily="34" charset="0"/>
                  </a:rPr>
                  <a:t>,то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uk-UA" sz="4000" b="1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uk-UA" sz="4000" b="1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4000" b="1" i="1" smtClean="0">
                                <a:latin typeface="Cambria Math"/>
                              </a:rPr>
                              <m:t>𝟏𝟓</m:t>
                            </m:r>
                          </m:e>
                        </m:d>
                      </m:e>
                      <m:sup>
                        <m:sSup>
                          <m:sSupPr>
                            <m:ctrlPr>
                              <a:rPr lang="uk-UA" sz="4000" b="1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4000" b="1" i="1">
                                <a:latin typeface="Cambria Math"/>
                              </a:rPr>
                              <m:t>𝒙</m:t>
                            </m:r>
                          </m:e>
                          <m:sup>
                            <m:r>
                              <a:rPr lang="en-US" sz="4000" b="1" i="1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  <m:r>
                          <a:rPr lang="uk-UA" sz="4000" b="1" i="1">
                            <a:latin typeface="Cambria Math"/>
                          </a:rPr>
                          <m:t>−</m:t>
                        </m:r>
                        <m:r>
                          <a:rPr lang="uk-UA" sz="4000" b="1" i="1">
                            <a:latin typeface="Cambria Math"/>
                          </a:rPr>
                          <m:t>𝟓</m:t>
                        </m:r>
                        <m:r>
                          <a:rPr lang="en-US" sz="4000" b="1" i="1">
                            <a:latin typeface="Cambria Math"/>
                          </a:rPr>
                          <m:t>𝒙</m:t>
                        </m:r>
                        <m:r>
                          <a:rPr lang="en-US" sz="4000" b="1" i="1">
                            <a:latin typeface="Cambria Math"/>
                          </a:rPr>
                          <m:t>+</m:t>
                        </m:r>
                        <m:r>
                          <a:rPr lang="en-US" sz="4000" b="1" i="1">
                            <a:latin typeface="Cambria Math"/>
                          </a:rPr>
                          <m:t>𝟔</m:t>
                        </m:r>
                      </m:sup>
                    </m:sSup>
                    <m:r>
                      <a:rPr lang="uk-UA" sz="4000" b="1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uk-UA" sz="4000" b="1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uk-UA" sz="4000" b="1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4000" b="1" i="1" smtClean="0">
                                <a:latin typeface="Cambria Math"/>
                              </a:rPr>
                              <m:t>𝟏𝟓</m:t>
                            </m:r>
                          </m:e>
                        </m:d>
                      </m:e>
                      <m:sup>
                        <m:r>
                          <a:rPr lang="en-US" sz="4000" b="1" i="1" smtClean="0">
                            <a:latin typeface="Cambria Math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uk-UA" sz="4000" b="1" dirty="0">
                    <a:latin typeface="Calibri" pitchFamily="34" charset="0"/>
                    <a:cs typeface="Calibri" pitchFamily="34" charset="0"/>
                  </a:rPr>
                  <a:t>,</a:t>
                </a:r>
                <a:endParaRPr lang="uk-UA" sz="4000" b="1" dirty="0" smtClean="0">
                  <a:latin typeface="Calibri" pitchFamily="34" charset="0"/>
                  <a:cs typeface="Calibri" pitchFamily="34" charset="0"/>
                </a:endParaRPr>
              </a:p>
              <a:p>
                <a:endParaRPr lang="uk-UA" sz="4000" b="1" dirty="0">
                  <a:latin typeface="Calibri" pitchFamily="34" charset="0"/>
                  <a:cs typeface="Calibri" pitchFamily="34" charset="0"/>
                </a:endParaRPr>
              </a:p>
              <a:p>
                <a:r>
                  <a:rPr lang="uk-UA" sz="4000" b="1" dirty="0" smtClean="0">
                    <a:latin typeface="Calibri" pitchFamily="34" charset="0"/>
                    <a:cs typeface="Calibri" pitchFamily="34" charset="0"/>
                  </a:rPr>
                  <a:t>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uk-UA" sz="4000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4000" b="1" i="1"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sz="4000" b="1" i="1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uk-UA" sz="4000" b="1" i="1">
                        <a:latin typeface="Cambria Math"/>
                      </a:rPr>
                      <m:t>−</m:t>
                    </m:r>
                    <m:r>
                      <a:rPr lang="uk-UA" sz="4000" b="1" i="1">
                        <a:latin typeface="Cambria Math"/>
                      </a:rPr>
                      <m:t>𝟓</m:t>
                    </m:r>
                    <m:r>
                      <a:rPr lang="en-US" sz="4000" b="1" i="1">
                        <a:latin typeface="Cambria Math"/>
                      </a:rPr>
                      <m:t>𝒙</m:t>
                    </m:r>
                    <m:r>
                      <a:rPr lang="en-US" sz="4000" b="1" i="1">
                        <a:latin typeface="Cambria Math"/>
                      </a:rPr>
                      <m:t>+</m:t>
                    </m:r>
                    <m:r>
                      <a:rPr lang="en-US" sz="4000" b="1" i="1">
                        <a:latin typeface="Cambria Math"/>
                      </a:rPr>
                      <m:t>𝟔</m:t>
                    </m:r>
                  </m:oMath>
                </a14:m>
                <a:r>
                  <a:rPr lang="en-US" sz="4000" b="1" dirty="0" smtClean="0">
                    <a:latin typeface="Calibri" pitchFamily="34" charset="0"/>
                    <a:cs typeface="Calibri" pitchFamily="34" charset="0"/>
                  </a:rPr>
                  <a:t>= 0, </a:t>
                </a:r>
                <a:r>
                  <a:rPr lang="uk-UA" sz="4000" b="1" dirty="0" smtClean="0">
                    <a:latin typeface="Calibri" pitchFamily="34" charset="0"/>
                    <a:cs typeface="Calibri" pitchFamily="34" charset="0"/>
                  </a:rPr>
                  <a:t>звідси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4000" b="1" i="1" smtClean="0"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en-US" sz="4000" b="1" i="1" smtClean="0"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sz="4000" b="1" i="1">
                        <a:latin typeface="Cambria Math"/>
                      </a:rPr>
                      <m:t>=</m:t>
                    </m:r>
                    <m:r>
                      <a:rPr lang="en-US" sz="4000" b="1" i="1">
                        <a:latin typeface="Cambria Math"/>
                      </a:rPr>
                      <m:t>𝟐</m:t>
                    </m:r>
                    <m:r>
                      <a:rPr lang="en-US" sz="4000" b="1" i="1" smtClean="0">
                        <a:latin typeface="Cambria Math"/>
                      </a:rPr>
                      <m:t> ,</m:t>
                    </m:r>
                    <m:sSub>
                      <m:sSubPr>
                        <m:ctrlPr>
                          <a:rPr lang="en-US" sz="4000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4000" b="1" i="1" smtClean="0"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en-US" sz="4000" b="1" i="1" smtClean="0">
                            <a:latin typeface="Cambria Math"/>
                          </a:rPr>
                          <m:t>𝟐</m:t>
                        </m:r>
                      </m:sub>
                    </m:sSub>
                    <m:r>
                      <a:rPr lang="en-US" sz="4000" b="1" i="1" smtClean="0">
                        <a:latin typeface="Cambria Math"/>
                      </a:rPr>
                      <m:t>=</m:t>
                    </m:r>
                    <m:r>
                      <a:rPr lang="en-US" sz="4000" b="1" i="1" smtClean="0">
                        <a:latin typeface="Cambria Math"/>
                      </a:rPr>
                      <m:t>𝟑</m:t>
                    </m:r>
                    <m:r>
                      <a:rPr lang="en-US" sz="4000" b="1" i="1">
                        <a:latin typeface="Cambria Math"/>
                      </a:rPr>
                      <m:t>.</m:t>
                    </m:r>
                  </m:oMath>
                </a14:m>
                <a:endParaRPr lang="uk-UA" sz="4000" b="1" dirty="0">
                  <a:latin typeface="Calibri" pitchFamily="34" charset="0"/>
                  <a:cs typeface="Calibri" pitchFamily="34" charset="0"/>
                </a:endParaRPr>
              </a:p>
              <a:p>
                <a:endParaRPr lang="en-US" sz="4000" b="1" dirty="0">
                  <a:latin typeface="Calibri" pitchFamily="34" charset="0"/>
                  <a:cs typeface="Calibri" pitchFamily="34" charset="0"/>
                </a:endParaRPr>
              </a:p>
              <a:p>
                <a:r>
                  <a:rPr lang="uk-UA" sz="4000" b="1" i="1" dirty="0">
                    <a:latin typeface="Calibri" pitchFamily="34" charset="0"/>
                    <a:cs typeface="Calibri" pitchFamily="34" charset="0"/>
                  </a:rPr>
                  <a:t>Відповідь : </a:t>
                </a:r>
                <a:r>
                  <a:rPr lang="uk-UA" sz="4000" b="1" i="1" dirty="0" smtClean="0">
                    <a:latin typeface="Calibri" pitchFamily="34" charset="0"/>
                    <a:cs typeface="Calibri" pitchFamily="34" charset="0"/>
                  </a:rPr>
                  <a:t>2</a:t>
                </a:r>
                <a:r>
                  <a:rPr lang="en-US" sz="4000" b="1" i="1" dirty="0" smtClean="0">
                    <a:latin typeface="Calibri" pitchFamily="34" charset="0"/>
                    <a:cs typeface="Calibri" pitchFamily="34" charset="0"/>
                  </a:rPr>
                  <a:t>; 3</a:t>
                </a:r>
                <a:endParaRPr lang="uk-UA" sz="4000" b="1" i="1" dirty="0">
                  <a:latin typeface="Calibri" pitchFamily="34" charset="0"/>
                  <a:cs typeface="Calibri" pitchFamily="34" charset="0"/>
                </a:endParaRPr>
              </a:p>
            </p:txBody>
          </p:sp>
        </mc:Choice>
        <mc:Fallback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81217"/>
                <a:ext cx="9144000" cy="5858463"/>
              </a:xfrm>
              <a:prstGeom prst="rect">
                <a:avLst/>
              </a:prstGeom>
              <a:blipFill rotWithShape="1">
                <a:blip r:embed="rId2" cstate="print"/>
                <a:stretch>
                  <a:fillRect l="-2333" t="-1873" r="-867" b="-353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38402127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Прямоугольник 2"/>
              <p:cNvSpPr/>
              <p:nvPr/>
            </p:nvSpPr>
            <p:spPr>
              <a:xfrm>
                <a:off x="179512" y="476672"/>
                <a:ext cx="8712968" cy="50445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uk-UA" sz="4000" b="1" dirty="0" smtClean="0"/>
                  <a:t>Приклад  </a:t>
                </a:r>
                <a:r>
                  <a:rPr lang="en-US" sz="4000" b="1" dirty="0" smtClean="0"/>
                  <a:t>4</a:t>
                </a:r>
                <a:r>
                  <a:rPr lang="uk-UA" sz="4000" b="1" dirty="0" smtClean="0"/>
                  <a:t>.</a:t>
                </a:r>
                <a:endParaRPr lang="en-US" sz="4000" b="1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uk-UA" sz="4000" b="1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4000" b="1" i="1">
                              <a:latin typeface="Cambria Math"/>
                            </a:rPr>
                            <m:t>      </m:t>
                          </m:r>
                          <m:r>
                            <a:rPr lang="en-US" sz="4000" b="1" i="1" smtClean="0">
                              <a:latin typeface="Cambria Math"/>
                            </a:rPr>
                            <m:t>𝟐</m:t>
                          </m:r>
                        </m:e>
                        <m:sup>
                          <m:r>
                            <a:rPr lang="en-US" sz="4000" b="1" i="1">
                              <a:latin typeface="Cambria Math"/>
                            </a:rPr>
                            <m:t>𝒙</m:t>
                          </m:r>
                          <m:r>
                            <a:rPr lang="en-US" sz="4000" b="1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sz="4000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4000" b="1" i="1">
                          <a:latin typeface="Cambria Math"/>
                        </a:rPr>
                        <m:t>=</m:t>
                      </m:r>
                      <m:r>
                        <a:rPr lang="en-US" sz="4000" b="1" i="1" smtClean="0">
                          <a:latin typeface="Cambria Math"/>
                        </a:rPr>
                        <m:t>−</m:t>
                      </m:r>
                      <m:r>
                        <a:rPr lang="en-US" sz="4000" b="1" i="1">
                          <a:latin typeface="Cambria Math"/>
                        </a:rPr>
                        <m:t>𝟐</m:t>
                      </m:r>
                      <m:r>
                        <a:rPr lang="en-US" sz="4000" b="1" i="1" smtClean="0"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en-US" sz="4000" b="1" dirty="0"/>
              </a:p>
              <a:p>
                <a:pPr algn="ctr"/>
                <a:r>
                  <a:rPr lang="uk-UA" sz="4000" b="1" dirty="0"/>
                  <a:t>Розв'язання.</a:t>
                </a:r>
              </a:p>
              <a:p>
                <a:r>
                  <a:rPr lang="uk-UA" sz="4000" b="1" dirty="0"/>
                  <a:t> </a:t>
                </a:r>
              </a:p>
              <a:p>
                <a:r>
                  <a:rPr lang="uk-UA" sz="4000" b="1" dirty="0" smtClean="0"/>
                  <a:t>Оскільки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uk-UA" sz="4000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4000" b="1" i="1">
                            <a:latin typeface="Cambria Math"/>
                          </a:rPr>
                          <m:t>      </m:t>
                        </m:r>
                        <m:r>
                          <a:rPr lang="en-US" sz="4000" b="1" i="1" smtClean="0">
                            <a:latin typeface="Cambria Math"/>
                          </a:rPr>
                          <m:t>𝟐</m:t>
                        </m:r>
                      </m:e>
                      <m:sup>
                        <m:r>
                          <a:rPr lang="en-US" sz="4000" b="1" i="1">
                            <a:latin typeface="Cambria Math"/>
                          </a:rPr>
                          <m:t>𝒙</m:t>
                        </m:r>
                        <m:r>
                          <a:rPr lang="en-US" sz="4000" b="1" i="1" smtClean="0">
                            <a:latin typeface="Cambria Math"/>
                          </a:rPr>
                          <m:t>−</m:t>
                        </m:r>
                        <m:r>
                          <a:rPr lang="en-US" sz="4000" b="1" i="1" smtClean="0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4000" b="1" i="1" smtClean="0">
                        <a:latin typeface="Cambria Math"/>
                        <a:ea typeface="Cambria Math"/>
                      </a:rPr>
                      <m:t>&gt;</m:t>
                    </m:r>
                    <m:r>
                      <a:rPr lang="en-US" sz="4000" b="1" i="1" smtClean="0">
                        <a:latin typeface="Cambria Math"/>
                        <a:ea typeface="Cambria Math"/>
                      </a:rPr>
                      <m:t>𝟎</m:t>
                    </m:r>
                  </m:oMath>
                </a14:m>
                <a:r>
                  <a:rPr lang="uk-UA" sz="4000" b="1" dirty="0" smtClean="0"/>
                  <a:t> при всіх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/>
                      </a:rPr>
                      <m:t>𝒙</m:t>
                    </m:r>
                  </m:oMath>
                </a14:m>
                <a:r>
                  <a:rPr lang="uk-UA" sz="4000" b="1" dirty="0" smtClean="0"/>
                  <a:t>, то рівняння коренів немає. </a:t>
                </a:r>
              </a:p>
              <a:p>
                <a:endParaRPr lang="uk-UA" sz="4000" b="1" dirty="0"/>
              </a:p>
              <a:p>
                <a:r>
                  <a:rPr lang="uk-UA" sz="4000" b="1" dirty="0"/>
                  <a:t>Відповідь: коренів немає</a:t>
                </a:r>
              </a:p>
            </p:txBody>
          </p:sp>
        </mc:Choice>
        <mc:Fallback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476672"/>
                <a:ext cx="8712968" cy="5044586"/>
              </a:xfrm>
              <a:prstGeom prst="rect">
                <a:avLst/>
              </a:prstGeom>
              <a:blipFill rotWithShape="1">
                <a:blip r:embed="rId2" cstate="print"/>
                <a:stretch>
                  <a:fillRect l="-2448" t="-2174" r="-1259" b="-4227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40565970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9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Способи розв'язування показникових рівнянь</a:t>
            </a:r>
            <a:endParaRPr lang="uk-UA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2" name="Объект 1"/>
              <p:cNvSpPr>
                <a:spLocks noGrp="1"/>
              </p:cNvSpPr>
              <p:nvPr>
                <p:ph idx="1"/>
              </p:nvPr>
            </p:nvSpPr>
            <p:spPr>
              <a:xfrm>
                <a:off x="323528" y="1412776"/>
                <a:ext cx="8712968" cy="5184576"/>
              </a:xfrm>
            </p:spPr>
            <p:txBody>
              <a:bodyPr>
                <a:normAutofit fontScale="55000" lnSpcReduction="20000"/>
              </a:bodyPr>
              <a:lstStyle/>
              <a:p>
                <a:pPr marL="457200" indent="-457200">
                  <a:buClr>
                    <a:srgbClr val="C00000"/>
                  </a:buClr>
                  <a:buFont typeface="+mj-lt"/>
                  <a:buAutoNum type="arabicPeriod"/>
                </a:pPr>
                <a:r>
                  <a:rPr lang="uk-UA" sz="5100" b="1" dirty="0" smtClean="0">
                    <a:solidFill>
                      <a:srgbClr val="C00000"/>
                    </a:solidFill>
                    <a:latin typeface="Calibri" pitchFamily="34" charset="0"/>
                    <a:cs typeface="Calibri" pitchFamily="34" charset="0"/>
                  </a:rPr>
                  <a:t>Спосіб зведення до спільної основи</a:t>
                </a:r>
              </a:p>
              <a:p>
                <a:pPr marL="0" indent="0">
                  <a:buNone/>
                </a:pPr>
                <a:r>
                  <a:rPr lang="uk-UA" sz="5100" b="1" dirty="0" smtClean="0">
                    <a:latin typeface="Calibri" pitchFamily="34" charset="0"/>
                    <a:cs typeface="Calibri" pitchFamily="34" charset="0"/>
                  </a:rPr>
                  <a:t>Приклад . Розв'яжіть рівняння</a:t>
                </a:r>
              </a:p>
              <a:p>
                <a:pPr marL="0" indent="0">
                  <a:buNone/>
                </a:pPr>
                <a:r>
                  <a:rPr lang="uk-UA" sz="5100" b="1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uk-UA" sz="5100" b="1" dirty="0" smtClean="0">
                    <a:latin typeface="Calibri" pitchFamily="34" charset="0"/>
                    <a:cs typeface="Calibri" pitchFamily="34" charset="0"/>
                  </a:rPr>
                  <a:t>                                           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uk-UA" sz="5100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5100" b="1" i="1" smtClean="0">
                            <a:latin typeface="Cambria Math"/>
                          </a:rPr>
                          <m:t>𝟐</m:t>
                        </m:r>
                      </m:e>
                      <m:sup>
                        <m:r>
                          <a:rPr lang="en-US" sz="5100" b="1" i="1" smtClean="0">
                            <a:latin typeface="Cambria Math"/>
                          </a:rPr>
                          <m:t>𝒙</m:t>
                        </m:r>
                      </m:sup>
                    </m:sSup>
                    <m:r>
                      <a:rPr lang="uk-UA" sz="5100" b="1" i="1" smtClean="0">
                        <a:latin typeface="Cambria Math"/>
                        <a:ea typeface="Cambria Math"/>
                      </a:rPr>
                      <m:t>∙</m:t>
                    </m:r>
                    <m:sSup>
                      <m:sSupPr>
                        <m:ctrlPr>
                          <a:rPr lang="uk-UA" sz="5100" b="1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sz="5100" b="1" i="1" smtClean="0">
                            <a:latin typeface="Cambria Math"/>
                            <a:ea typeface="Cambria Math"/>
                          </a:rPr>
                          <m:t>𝟓</m:t>
                        </m:r>
                      </m:e>
                      <m:sup>
                        <m:r>
                          <a:rPr lang="en-US" sz="5100" b="1" i="1" smtClean="0">
                            <a:latin typeface="Cambria Math"/>
                            <a:ea typeface="Cambria Math"/>
                          </a:rPr>
                          <m:t>𝒙</m:t>
                        </m:r>
                      </m:sup>
                    </m:sSup>
                    <m:r>
                      <a:rPr lang="en-US" sz="5100" b="1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5100" b="1" i="1" smtClean="0">
                        <a:latin typeface="Cambria Math"/>
                        <a:ea typeface="Cambria Math"/>
                      </a:rPr>
                      <m:t>𝟎</m:t>
                    </m:r>
                    <m:r>
                      <a:rPr lang="en-US" sz="5100" b="1" i="1" smtClean="0">
                        <a:latin typeface="Cambria Math"/>
                        <a:ea typeface="Cambria Math"/>
                      </a:rPr>
                      <m:t>,</m:t>
                    </m:r>
                    <m:r>
                      <a:rPr lang="en-US" sz="5100" b="1" i="1" smtClean="0">
                        <a:latin typeface="Cambria Math"/>
                        <a:ea typeface="Cambria Math"/>
                      </a:rPr>
                      <m:t>𝟏</m:t>
                    </m:r>
                    <m:sSup>
                      <m:sSupPr>
                        <m:ctrlPr>
                          <a:rPr lang="en-US" sz="5100" b="1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5100" b="1" i="1" smtClean="0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5100" b="1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5100" b="1" i="1" smtClean="0">
                                    <a:latin typeface="Cambria Math"/>
                                    <a:ea typeface="Cambria Math"/>
                                  </a:rPr>
                                  <m:t>𝟏𝟎</m:t>
                                </m:r>
                              </m:e>
                              <m:sup>
                                <m:r>
                                  <a:rPr lang="en-US" sz="5100" b="1" i="1" smtClean="0">
                                    <a:latin typeface="Cambria Math"/>
                                    <a:ea typeface="Cambria Math"/>
                                  </a:rPr>
                                  <m:t>𝒙</m:t>
                                </m:r>
                                <m:r>
                                  <a:rPr lang="en-US" sz="5100" b="1" i="1" smtClean="0">
                                    <a:latin typeface="Cambria Math"/>
                                    <a:ea typeface="Cambria Math"/>
                                  </a:rPr>
                                  <m:t>−</m:t>
                                </m:r>
                                <m:r>
                                  <a:rPr lang="en-US" sz="5100" b="1" i="1" smtClean="0">
                                    <a:latin typeface="Cambria Math"/>
                                    <a:ea typeface="Cambria Math"/>
                                  </a:rPr>
                                  <m:t>𝟏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sz="5100" b="1" i="1" smtClean="0">
                            <a:latin typeface="Cambria Math"/>
                            <a:ea typeface="Cambria Math"/>
                          </a:rPr>
                          <m:t>𝟑</m:t>
                        </m:r>
                      </m:sup>
                    </m:sSup>
                  </m:oMath>
                </a14:m>
                <a:endParaRPr lang="en-US" sz="5100" b="1" dirty="0" smtClean="0">
                  <a:latin typeface="Calibri" pitchFamily="34" charset="0"/>
                  <a:cs typeface="Calibri" pitchFamily="34" charset="0"/>
                </a:endParaRPr>
              </a:p>
              <a:p>
                <a:pPr marL="0" indent="0" algn="ctr">
                  <a:buNone/>
                </a:pPr>
                <a:r>
                  <a:rPr lang="uk-UA" sz="5100" b="1" dirty="0" smtClean="0">
                    <a:latin typeface="Calibri" pitchFamily="34" charset="0"/>
                    <a:cs typeface="Calibri" pitchFamily="34" charset="0"/>
                  </a:rPr>
                  <a:t>Розв'язання.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uk-UA" sz="5100" b="1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5100" b="1" i="1">
                              <a:latin typeface="Cambria Math"/>
                            </a:rPr>
                            <m:t>𝟐</m:t>
                          </m:r>
                        </m:e>
                        <m:sup>
                          <m:r>
                            <a:rPr lang="en-US" sz="5100" b="1" i="1">
                              <a:latin typeface="Cambria Math"/>
                            </a:rPr>
                            <m:t>𝒙</m:t>
                          </m:r>
                        </m:sup>
                      </m:sSup>
                      <m:r>
                        <a:rPr lang="uk-UA" sz="5100" b="1" i="1"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uk-UA" sz="5100" b="1" i="1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5100" b="1" i="1">
                              <a:latin typeface="Cambria Math"/>
                              <a:ea typeface="Cambria Math"/>
                            </a:rPr>
                            <m:t>𝟓</m:t>
                          </m:r>
                        </m:e>
                        <m:sup>
                          <m:r>
                            <a:rPr lang="en-US" sz="5100" b="1" i="1">
                              <a:latin typeface="Cambria Math"/>
                              <a:ea typeface="Cambria Math"/>
                            </a:rPr>
                            <m:t>𝒙</m:t>
                          </m:r>
                        </m:sup>
                      </m:sSup>
                      <m:r>
                        <a:rPr lang="en-US" sz="5100" b="1" i="1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5100" b="1" i="1">
                          <a:latin typeface="Cambria Math"/>
                          <a:ea typeface="Cambria Math"/>
                        </a:rPr>
                        <m:t>𝟎</m:t>
                      </m:r>
                      <m:r>
                        <a:rPr lang="en-US" sz="5100" b="1" i="1">
                          <a:latin typeface="Cambria Math"/>
                          <a:ea typeface="Cambria Math"/>
                        </a:rPr>
                        <m:t>,</m:t>
                      </m:r>
                      <m:r>
                        <a:rPr lang="en-US" sz="5100" b="1" i="1">
                          <a:latin typeface="Cambria Math"/>
                          <a:ea typeface="Cambria Math"/>
                        </a:rPr>
                        <m:t>𝟏</m:t>
                      </m:r>
                      <m:sSup>
                        <m:sSupPr>
                          <m:ctrlPr>
                            <a:rPr lang="en-US" sz="5100" b="1" i="1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5100" b="1" i="1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5100" b="1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5100" b="1" i="1">
                                      <a:latin typeface="Cambria Math"/>
                                      <a:ea typeface="Cambria Math"/>
                                    </a:rPr>
                                    <m:t>𝟏𝟎</m:t>
                                  </m:r>
                                </m:e>
                                <m:sup>
                                  <m:r>
                                    <a:rPr lang="en-US" sz="5100" b="1" i="1">
                                      <a:latin typeface="Cambria Math"/>
                                      <a:ea typeface="Cambria Math"/>
                                    </a:rPr>
                                    <m:t>𝒙</m:t>
                                  </m:r>
                                  <m:r>
                                    <a:rPr lang="en-US" sz="5100" b="1" i="1">
                                      <a:latin typeface="Cambria Math"/>
                                      <a:ea typeface="Cambria Math"/>
                                    </a:rPr>
                                    <m:t>−</m:t>
                                  </m:r>
                                  <m:r>
                                    <a:rPr lang="en-US" sz="5100" b="1" i="1">
                                      <a:latin typeface="Cambria Math"/>
                                      <a:ea typeface="Cambria Math"/>
                                    </a:rPr>
                                    <m:t>𝟏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sz="5100" b="1" i="1">
                              <a:latin typeface="Cambria Math"/>
                              <a:ea typeface="Cambria Math"/>
                            </a:rPr>
                            <m:t>𝟑</m:t>
                          </m:r>
                        </m:sup>
                      </m:sSup>
                    </m:oMath>
                  </m:oMathPara>
                </a14:m>
                <a:endParaRPr lang="uk-UA" sz="5100" b="1" dirty="0" smtClean="0">
                  <a:latin typeface="Calibri" pitchFamily="34" charset="0"/>
                  <a:cs typeface="Calibri" pitchFamily="34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uk-UA" sz="5100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uk-UA" sz="5100" b="1" i="1" smtClean="0">
                              <a:latin typeface="Cambria Math"/>
                            </a:rPr>
                            <m:t>𝟏𝟎</m:t>
                          </m:r>
                        </m:e>
                        <m:sup>
                          <m:r>
                            <a:rPr lang="en-US" sz="5100" b="1" i="1" smtClean="0">
                              <a:latin typeface="Cambria Math"/>
                            </a:rPr>
                            <m:t>𝒙</m:t>
                          </m:r>
                        </m:sup>
                      </m:sSup>
                      <m:r>
                        <a:rPr lang="uk-UA" sz="5100" b="1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uk-UA" sz="5100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5100" b="1" i="1" smtClean="0">
                              <a:latin typeface="Cambria Math"/>
                            </a:rPr>
                            <m:t>𝟏𝟎</m:t>
                          </m:r>
                        </m:e>
                        <m:sup>
                          <m:r>
                            <a:rPr lang="en-US" sz="5100" b="1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sz="5100" b="1" i="1" smtClean="0">
                              <a:latin typeface="Cambria Math"/>
                            </a:rPr>
                            <m:t>𝟏</m:t>
                          </m:r>
                        </m:sup>
                      </m:sSup>
                      <m:sSup>
                        <m:sSupPr>
                          <m:ctrlPr>
                            <a:rPr lang="uk-UA" sz="5100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uk-UA" sz="5100" b="1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en-US" sz="5100" b="1" i="1" smtClean="0">
                              <a:latin typeface="Cambria Math"/>
                            </a:rPr>
                            <m:t>𝟏𝟎</m:t>
                          </m:r>
                        </m:e>
                        <m:sup>
                          <m:r>
                            <a:rPr lang="en-US" sz="5100" b="1" i="1" smtClean="0">
                              <a:latin typeface="Cambria Math"/>
                            </a:rPr>
                            <m:t>𝟑</m:t>
                          </m:r>
                          <m:r>
                            <a:rPr lang="en-US" sz="5100" b="1" i="1" smtClean="0">
                              <a:latin typeface="Cambria Math"/>
                            </a:rPr>
                            <m:t>𝒙</m:t>
                          </m:r>
                          <m:r>
                            <a:rPr lang="en-US" sz="5100" b="1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sz="5100" b="1" i="1" smtClean="0">
                              <a:latin typeface="Cambria Math"/>
                            </a:rPr>
                            <m:t>𝟑</m:t>
                          </m:r>
                        </m:sup>
                      </m:sSup>
                    </m:oMath>
                  </m:oMathPara>
                </a14:m>
                <a:endParaRPr lang="en-US" sz="5100" b="1" dirty="0" smtClean="0">
                  <a:latin typeface="Calibri" pitchFamily="34" charset="0"/>
                  <a:cs typeface="Calibri" pitchFamily="34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uk-UA" sz="5100" b="1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uk-UA" sz="5100" b="1" i="1">
                              <a:latin typeface="Cambria Math"/>
                            </a:rPr>
                            <m:t>𝟏𝟎</m:t>
                          </m:r>
                        </m:e>
                        <m:sup>
                          <m:r>
                            <a:rPr lang="en-US" sz="5100" b="1" i="1">
                              <a:latin typeface="Cambria Math"/>
                            </a:rPr>
                            <m:t>𝒙</m:t>
                          </m:r>
                        </m:sup>
                      </m:sSup>
                      <m:r>
                        <a:rPr lang="uk-UA" sz="5100" b="1" i="1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uk-UA" sz="5100" b="1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5100" b="1" i="1">
                              <a:latin typeface="Cambria Math"/>
                            </a:rPr>
                            <m:t>𝟏𝟎</m:t>
                          </m:r>
                        </m:e>
                        <m:sup>
                          <m:r>
                            <a:rPr lang="en-US" sz="5100" b="1" i="1">
                              <a:latin typeface="Cambria Math"/>
                            </a:rPr>
                            <m:t>𝟑</m:t>
                          </m:r>
                          <m:r>
                            <a:rPr lang="en-US" sz="5100" b="1" i="1">
                              <a:latin typeface="Cambria Math"/>
                            </a:rPr>
                            <m:t>𝒙</m:t>
                          </m:r>
                          <m:r>
                            <a:rPr lang="en-US" sz="5100" b="1" i="1">
                              <a:latin typeface="Cambria Math"/>
                            </a:rPr>
                            <m:t>−</m:t>
                          </m:r>
                          <m:r>
                            <a:rPr lang="en-US" sz="5100" b="1" i="1" smtClean="0">
                              <a:latin typeface="Cambria Math"/>
                            </a:rPr>
                            <m:t>𝟒</m:t>
                          </m:r>
                        </m:sup>
                      </m:sSup>
                    </m:oMath>
                  </m:oMathPara>
                </a14:m>
                <a:endParaRPr lang="en-US" sz="5100" b="1" dirty="0" smtClean="0">
                  <a:latin typeface="Calibri" pitchFamily="34" charset="0"/>
                  <a:cs typeface="Calibri" pitchFamily="34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5100" b="1" i="1" smtClean="0">
                          <a:latin typeface="Cambria Math"/>
                        </a:rPr>
                        <m:t>𝒙</m:t>
                      </m:r>
                      <m:r>
                        <a:rPr lang="en-US" sz="5100" b="1" i="1" smtClean="0">
                          <a:latin typeface="Cambria Math"/>
                        </a:rPr>
                        <m:t>=</m:t>
                      </m:r>
                      <m:r>
                        <a:rPr lang="en-US" sz="5100" b="1" i="1" smtClean="0">
                          <a:latin typeface="Cambria Math"/>
                        </a:rPr>
                        <m:t>𝟑</m:t>
                      </m:r>
                      <m:r>
                        <a:rPr lang="en-US" sz="5100" b="1" i="1" smtClean="0">
                          <a:latin typeface="Cambria Math"/>
                        </a:rPr>
                        <m:t>𝒙</m:t>
                      </m:r>
                      <m:r>
                        <a:rPr lang="en-US" sz="5100" b="1" i="1" smtClean="0">
                          <a:latin typeface="Cambria Math"/>
                        </a:rPr>
                        <m:t>−</m:t>
                      </m:r>
                      <m:r>
                        <a:rPr lang="en-US" sz="5100" b="1" i="1" smtClean="0">
                          <a:latin typeface="Cambria Math"/>
                        </a:rPr>
                        <m:t>𝟒</m:t>
                      </m:r>
                    </m:oMath>
                  </m:oMathPara>
                </a14:m>
                <a:endParaRPr lang="en-US" sz="5100" b="1" dirty="0" smtClean="0">
                  <a:latin typeface="Calibri" pitchFamily="34" charset="0"/>
                  <a:cs typeface="Calibri" pitchFamily="34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5100" b="1" i="1" smtClean="0">
                          <a:latin typeface="Cambria Math"/>
                        </a:rPr>
                        <m:t>𝒙</m:t>
                      </m:r>
                      <m:r>
                        <a:rPr lang="en-US" sz="5100" b="1" i="1" smtClean="0">
                          <a:latin typeface="Cambria Math"/>
                        </a:rPr>
                        <m:t>=</m:t>
                      </m:r>
                      <m:r>
                        <a:rPr lang="en-US" sz="5100" b="1" i="1" smtClean="0">
                          <a:latin typeface="Cambria Math"/>
                        </a:rPr>
                        <m:t>𝟐</m:t>
                      </m:r>
                    </m:oMath>
                  </m:oMathPara>
                </a14:m>
                <a:endParaRPr lang="en-US" sz="5100" b="1" dirty="0" smtClean="0">
                  <a:latin typeface="Calibri" pitchFamily="34" charset="0"/>
                  <a:cs typeface="Calibri" pitchFamily="34" charset="0"/>
                </a:endParaRPr>
              </a:p>
              <a:p>
                <a:pPr marL="0" indent="0">
                  <a:buNone/>
                </a:pPr>
                <a:r>
                  <a:rPr lang="uk-UA" sz="5100" b="1" dirty="0" smtClean="0">
                    <a:latin typeface="Calibri" pitchFamily="34" charset="0"/>
                    <a:cs typeface="Calibri" pitchFamily="34" charset="0"/>
                  </a:rPr>
                  <a:t>Відповідь:2</a:t>
                </a:r>
              </a:p>
              <a:p>
                <a:pPr marL="0" indent="0" algn="ctr">
                  <a:buNone/>
                </a:pPr>
                <a:endParaRPr lang="uk-UA" dirty="0"/>
              </a:p>
            </p:txBody>
          </p:sp>
        </mc:Choice>
        <mc:Fallback>
          <p:sp>
            <p:nvSpPr>
              <p:cNvPr id="2" name="Объект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3528" y="1412776"/>
                <a:ext cx="8712968" cy="5184576"/>
              </a:xfrm>
              <a:blipFill rotWithShape="1">
                <a:blip r:embed="rId2" cstate="print"/>
                <a:stretch>
                  <a:fillRect l="-1400" t="-2706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40329481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332656"/>
            <a:ext cx="8640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2. Спосіб винесення спільного множника за дужки</a:t>
            </a:r>
            <a:endParaRPr lang="uk-UA" sz="2800" b="1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5" name="TextBox 4"/>
              <p:cNvSpPr txBox="1"/>
              <p:nvPr/>
            </p:nvSpPr>
            <p:spPr>
              <a:xfrm>
                <a:off x="179512" y="1124744"/>
                <a:ext cx="8784976" cy="53574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uk-UA" sz="2800" b="1" dirty="0" smtClean="0"/>
                  <a:t>Приклад1. Розв'яжіть рівняння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uk-UA" sz="2800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latin typeface="Cambria Math"/>
                          </a:rPr>
                          <m:t>𝟑</m:t>
                        </m:r>
                      </m:e>
                      <m:sup>
                        <m:r>
                          <a:rPr lang="en-US" sz="2800" b="1" i="1" smtClean="0">
                            <a:latin typeface="Cambria Math"/>
                          </a:rPr>
                          <m:t>𝒙</m:t>
                        </m:r>
                      </m:sup>
                    </m:sSup>
                    <m:r>
                      <a:rPr lang="uk-UA" sz="2800" b="1" i="1" smtClean="0">
                        <a:latin typeface="Cambria Math"/>
                      </a:rPr>
                      <m:t>−</m:t>
                    </m:r>
                    <m:r>
                      <a:rPr lang="uk-UA" sz="2800" b="1" i="1" smtClean="0">
                        <a:latin typeface="Cambria Math"/>
                      </a:rPr>
                      <m:t>𝟐</m:t>
                    </m:r>
                    <m:r>
                      <a:rPr lang="uk-UA" sz="2800" b="1" i="1" smtClean="0">
                        <a:latin typeface="Cambria Math"/>
                        <a:ea typeface="Cambria Math"/>
                      </a:rPr>
                      <m:t>∙</m:t>
                    </m:r>
                    <m:sSup>
                      <m:sSupPr>
                        <m:ctrlPr>
                          <a:rPr lang="uk-UA" sz="2800" b="1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latin typeface="Cambria Math"/>
                            <a:ea typeface="Cambria Math"/>
                          </a:rPr>
                          <m:t>𝟑</m:t>
                        </m:r>
                      </m:e>
                      <m:sup>
                        <m:r>
                          <a:rPr lang="en-US" sz="2800" b="1" i="1" smtClean="0">
                            <a:latin typeface="Cambria Math"/>
                            <a:ea typeface="Cambria Math"/>
                          </a:rPr>
                          <m:t>𝒙</m:t>
                        </m:r>
                        <m:r>
                          <a:rPr lang="en-US" sz="2800" b="1" i="1" smtClean="0"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n-US" sz="2800" b="1" i="1" smtClean="0">
                            <a:latin typeface="Cambria Math"/>
                            <a:ea typeface="Cambria Math"/>
                          </a:rPr>
                          <m:t>𝟐</m:t>
                        </m:r>
                      </m:sup>
                    </m:sSup>
                    <m:r>
                      <a:rPr lang="uk-UA" sz="2800" b="1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uk-UA" sz="2800" b="1" i="1" smtClean="0">
                        <a:latin typeface="Cambria Math"/>
                        <a:ea typeface="Cambria Math"/>
                      </a:rPr>
                      <m:t>𝟔𝟑</m:t>
                    </m:r>
                  </m:oMath>
                </a14:m>
                <a:endParaRPr lang="en-US" sz="2800" b="1" dirty="0" smtClean="0"/>
              </a:p>
              <a:p>
                <a:pPr algn="ctr"/>
                <a:r>
                  <a:rPr lang="uk-UA" sz="2800" b="1" dirty="0" smtClean="0"/>
                  <a:t>Розв'язання.</a:t>
                </a:r>
              </a:p>
              <a:p>
                <a:r>
                  <a:rPr lang="uk-UA" sz="2800" b="1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uk-UA" sz="2800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1" i="1">
                            <a:latin typeface="Cambria Math"/>
                          </a:rPr>
                          <m:t>𝟑</m:t>
                        </m:r>
                      </m:e>
                      <m:sup>
                        <m:r>
                          <a:rPr lang="en-US" sz="2800" b="1" i="1">
                            <a:latin typeface="Cambria Math"/>
                          </a:rPr>
                          <m:t>𝒙</m:t>
                        </m:r>
                      </m:sup>
                    </m:sSup>
                    <m:r>
                      <a:rPr lang="uk-UA" sz="2800" b="1" i="1">
                        <a:latin typeface="Cambria Math"/>
                      </a:rPr>
                      <m:t>−</m:t>
                    </m:r>
                    <m:r>
                      <a:rPr lang="uk-UA" sz="2800" b="1" i="1">
                        <a:latin typeface="Cambria Math"/>
                      </a:rPr>
                      <m:t>𝟐</m:t>
                    </m:r>
                    <m:r>
                      <a:rPr lang="uk-UA" sz="2800" b="1" i="1">
                        <a:latin typeface="Cambria Math"/>
                        <a:ea typeface="Cambria Math"/>
                      </a:rPr>
                      <m:t>∙</m:t>
                    </m:r>
                    <m:sSup>
                      <m:sSupPr>
                        <m:ctrlPr>
                          <a:rPr lang="uk-UA" sz="2800" b="1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sz="2800" b="1" i="1">
                            <a:latin typeface="Cambria Math"/>
                            <a:ea typeface="Cambria Math"/>
                          </a:rPr>
                          <m:t>𝟑</m:t>
                        </m:r>
                      </m:e>
                      <m:sup>
                        <m:r>
                          <a:rPr lang="en-US" sz="2800" b="1" i="1">
                            <a:latin typeface="Cambria Math"/>
                            <a:ea typeface="Cambria Math"/>
                          </a:rPr>
                          <m:t>𝒙</m:t>
                        </m:r>
                        <m:r>
                          <a:rPr lang="en-US" sz="2800" b="1" i="1"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n-US" sz="2800" b="1" i="1">
                            <a:latin typeface="Cambria Math"/>
                            <a:ea typeface="Cambria Math"/>
                          </a:rPr>
                          <m:t>𝟐</m:t>
                        </m:r>
                      </m:sup>
                    </m:sSup>
                    <m:r>
                      <a:rPr lang="uk-UA" sz="2800" b="1" i="1">
                        <a:latin typeface="Cambria Math"/>
                        <a:ea typeface="Cambria Math"/>
                      </a:rPr>
                      <m:t>=</m:t>
                    </m:r>
                    <m:r>
                      <a:rPr lang="uk-UA" sz="2800" b="1" i="1">
                        <a:latin typeface="Cambria Math"/>
                        <a:ea typeface="Cambria Math"/>
                      </a:rPr>
                      <m:t>𝟔𝟑</m:t>
                    </m:r>
                  </m:oMath>
                </a14:m>
                <a:endParaRPr lang="en-US" sz="2800" b="1" dirty="0"/>
              </a:p>
              <a:p>
                <a:endParaRPr lang="uk-UA" sz="2800" b="1" dirty="0" smtClean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uk-UA" sz="2800" b="1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sz="2800" b="1" i="1">
                            <a:latin typeface="Cambria Math"/>
                            <a:ea typeface="Cambria Math"/>
                          </a:rPr>
                          <m:t>𝟑</m:t>
                        </m:r>
                      </m:e>
                      <m:sup>
                        <m:r>
                          <a:rPr lang="en-US" sz="2800" b="1" i="1">
                            <a:latin typeface="Cambria Math"/>
                            <a:ea typeface="Cambria Math"/>
                          </a:rPr>
                          <m:t>𝒙</m:t>
                        </m:r>
                        <m:r>
                          <a:rPr lang="en-US" sz="2800" b="1" i="1"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n-US" sz="2800" b="1" i="1">
                            <a:latin typeface="Cambria Math"/>
                            <a:ea typeface="Cambria Math"/>
                          </a:rPr>
                          <m:t>𝟐</m:t>
                        </m:r>
                      </m:sup>
                    </m:sSup>
                    <m:d>
                      <m:dPr>
                        <m:ctrlPr>
                          <a:rPr lang="en-US" sz="2800" b="1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b="1" i="1" smtClean="0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uk-UA" sz="2800" b="1" i="1" smtClean="0">
                                <a:latin typeface="Cambria Math"/>
                                <a:ea typeface="Cambria Math"/>
                              </a:rPr>
                              <m:t>𝟑</m:t>
                            </m:r>
                          </m:e>
                          <m:sup>
                            <m:r>
                              <a:rPr lang="uk-UA" sz="2800" b="1" i="1" smtClean="0">
                                <a:latin typeface="Cambria Math"/>
                                <a:ea typeface="Cambria Math"/>
                              </a:rPr>
                              <m:t>𝟐</m:t>
                            </m:r>
                          </m:sup>
                        </m:sSup>
                        <m:r>
                          <a:rPr lang="uk-UA" sz="2800" b="1" i="1" smtClean="0"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uk-UA" sz="2800" b="1" i="1" smtClean="0">
                            <a:latin typeface="Cambria Math"/>
                            <a:ea typeface="Cambria Math"/>
                          </a:rPr>
                          <m:t>𝟐</m:t>
                        </m:r>
                      </m:e>
                    </m:d>
                  </m:oMath>
                </a14:m>
                <a:r>
                  <a:rPr lang="uk-UA" sz="2800" b="1" dirty="0" smtClean="0"/>
                  <a:t> =63</a:t>
                </a:r>
              </a:p>
              <a:p>
                <a:endParaRPr lang="uk-UA" sz="2800" b="1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uk-UA" sz="2800" b="1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sz="2800" b="1" i="1">
                            <a:latin typeface="Cambria Math"/>
                            <a:ea typeface="Cambria Math"/>
                          </a:rPr>
                          <m:t>𝟑</m:t>
                        </m:r>
                      </m:e>
                      <m:sup>
                        <m:r>
                          <a:rPr lang="en-US" sz="2800" b="1" i="1">
                            <a:latin typeface="Cambria Math"/>
                            <a:ea typeface="Cambria Math"/>
                          </a:rPr>
                          <m:t>𝒙</m:t>
                        </m:r>
                        <m:r>
                          <a:rPr lang="en-US" sz="2800" b="1" i="1"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n-US" sz="2800" b="1" i="1">
                            <a:latin typeface="Cambria Math"/>
                            <a:ea typeface="Cambria Math"/>
                          </a:rPr>
                          <m:t>𝟐</m:t>
                        </m:r>
                      </m:sup>
                    </m:sSup>
                    <m:r>
                      <a:rPr lang="en-US" sz="2800" b="1" i="1" smtClean="0">
                        <a:latin typeface="Cambria Math"/>
                        <a:ea typeface="Cambria Math"/>
                      </a:rPr>
                      <m:t>∙</m:t>
                    </m:r>
                    <m:r>
                      <a:rPr lang="uk-UA" sz="2800" b="1" i="1" smtClean="0">
                        <a:latin typeface="Cambria Math"/>
                        <a:ea typeface="Cambria Math"/>
                      </a:rPr>
                      <m:t>𝟕</m:t>
                    </m:r>
                  </m:oMath>
                </a14:m>
                <a:r>
                  <a:rPr lang="uk-UA" sz="2800" b="1" dirty="0"/>
                  <a:t> =</a:t>
                </a:r>
                <a:r>
                  <a:rPr lang="uk-UA" sz="2800" b="1" dirty="0" smtClean="0"/>
                  <a:t>63</a:t>
                </a:r>
              </a:p>
              <a:p>
                <a:endParaRPr lang="uk-UA" sz="2800" b="1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uk-UA" sz="2800" b="1" i="1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800" b="1" i="1">
                              <a:latin typeface="Cambria Math"/>
                              <a:ea typeface="Cambria Math"/>
                            </a:rPr>
                            <m:t>𝟑</m:t>
                          </m:r>
                        </m:e>
                        <m:sup>
                          <m:r>
                            <a:rPr lang="en-US" sz="2800" b="1" i="1">
                              <a:latin typeface="Cambria Math"/>
                              <a:ea typeface="Cambria Math"/>
                            </a:rPr>
                            <m:t>𝒙</m:t>
                          </m:r>
                          <m:r>
                            <a:rPr lang="en-US" sz="2800" b="1" i="1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sz="2800" b="1" i="1">
                              <a:latin typeface="Cambria Math"/>
                              <a:ea typeface="Cambria Math"/>
                            </a:rPr>
                            <m:t>𝟐</m:t>
                          </m:r>
                        </m:sup>
                      </m:sSup>
                      <m:r>
                        <a:rPr lang="uk-UA" sz="2800" b="1" i="0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uk-UA" sz="2800" b="1" i="0" smtClean="0">
                          <a:latin typeface="Cambria Math"/>
                          <a:ea typeface="Cambria Math"/>
                        </a:rPr>
                        <m:t>𝟗</m:t>
                      </m:r>
                    </m:oMath>
                  </m:oMathPara>
                </a14:m>
                <a:endParaRPr lang="uk-UA" sz="2800" b="1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𝒙</m:t>
                      </m:r>
                      <m:r>
                        <a:rPr lang="en-US" sz="2800" b="1" i="1" smtClean="0">
                          <a:latin typeface="Cambria Math"/>
                        </a:rPr>
                        <m:t>−</m:t>
                      </m:r>
                      <m:r>
                        <a:rPr lang="en-US" sz="2800" b="1" i="1" smtClean="0">
                          <a:latin typeface="Cambria Math"/>
                        </a:rPr>
                        <m:t>𝟐</m:t>
                      </m:r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</a:rPr>
                        <m:t>𝟐</m:t>
                      </m:r>
                    </m:oMath>
                  </m:oMathPara>
                </a14:m>
                <a:endParaRPr lang="en-US" sz="2800" b="1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𝒙</m:t>
                      </m:r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</a:rPr>
                        <m:t>𝟒</m:t>
                      </m:r>
                    </m:oMath>
                  </m:oMathPara>
                </a14:m>
                <a:endParaRPr lang="en-US" sz="2800" b="1" dirty="0" smtClean="0"/>
              </a:p>
              <a:p>
                <a:r>
                  <a:rPr lang="uk-UA" sz="2800" b="1" dirty="0" smtClean="0"/>
                  <a:t>Відповідь:4</a:t>
                </a:r>
                <a:endParaRPr lang="uk-UA" sz="2800" b="1" dirty="0"/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1124744"/>
                <a:ext cx="8784976" cy="5357429"/>
              </a:xfrm>
              <a:prstGeom prst="rect">
                <a:avLst/>
              </a:prstGeom>
              <a:blipFill rotWithShape="1">
                <a:blip r:embed="rId2" cstate="print"/>
                <a:stretch>
                  <a:fillRect l="-1387" t="-1025" b="-2278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14480490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2" name="TextBox 1"/>
              <p:cNvSpPr txBox="1"/>
              <p:nvPr/>
            </p:nvSpPr>
            <p:spPr>
              <a:xfrm>
                <a:off x="107504" y="404664"/>
                <a:ext cx="8712968" cy="6100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uk-UA" sz="2800" b="1" dirty="0" smtClean="0"/>
                  <a:t>Приклад 2.</a:t>
                </a:r>
                <a:endParaRPr lang="en-US" sz="2800" b="1" dirty="0" smtClean="0"/>
              </a:p>
              <a:p>
                <a:r>
                  <a:rPr lang="uk-UA" sz="2800" b="1" dirty="0" smtClean="0"/>
                  <a:t> </a:t>
                </a:r>
                <a:r>
                  <a:rPr lang="uk-UA" sz="2800" b="1" dirty="0"/>
                  <a:t>Розв'яжіть рівняння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uk-UA" sz="2800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uk-UA" sz="2800" b="1" i="1" smtClean="0">
                            <a:latin typeface="Cambria Math"/>
                          </a:rPr>
                          <m:t>𝟓</m:t>
                        </m:r>
                      </m:e>
                      <m:sup>
                        <m:r>
                          <a:rPr lang="uk-UA" sz="2800" b="1" i="1" smtClean="0">
                            <a:latin typeface="Cambria Math"/>
                          </a:rPr>
                          <m:t>𝟐</m:t>
                        </m:r>
                        <m:r>
                          <a:rPr lang="en-US" sz="2800" b="1" i="1">
                            <a:latin typeface="Cambria Math"/>
                          </a:rPr>
                          <m:t>𝒙</m:t>
                        </m:r>
                        <m:r>
                          <a:rPr lang="uk-UA" sz="2800" b="1" i="1" smtClean="0">
                            <a:latin typeface="Cambria Math"/>
                          </a:rPr>
                          <m:t>−</m:t>
                        </m:r>
                        <m:r>
                          <a:rPr lang="uk-UA" sz="2800" b="1" i="1" smtClean="0">
                            <a:latin typeface="Cambria Math"/>
                          </a:rPr>
                          <m:t>𝟏</m:t>
                        </m:r>
                      </m:sup>
                    </m:sSup>
                    <m:r>
                      <a:rPr lang="uk-UA" sz="2800" b="1" i="1">
                        <a:latin typeface="Cambria Math"/>
                      </a:rPr>
                      <m:t>−</m:t>
                    </m:r>
                    <m:sSup>
                      <m:sSupPr>
                        <m:ctrlPr>
                          <a:rPr lang="uk-UA" sz="2800" b="1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uk-UA" sz="2800" b="1" i="1" smtClean="0">
                            <a:latin typeface="Cambria Math"/>
                            <a:ea typeface="Cambria Math"/>
                          </a:rPr>
                          <m:t>𝟓</m:t>
                        </m:r>
                      </m:e>
                      <m:sup>
                        <m:r>
                          <a:rPr lang="uk-UA" sz="2800" b="1" i="1" smtClean="0">
                            <a:latin typeface="Cambria Math"/>
                            <a:ea typeface="Cambria Math"/>
                          </a:rPr>
                          <m:t>𝟐</m:t>
                        </m:r>
                        <m:r>
                          <a:rPr lang="en-US" sz="2800" b="1" i="1">
                            <a:latin typeface="Cambria Math"/>
                            <a:ea typeface="Cambria Math"/>
                          </a:rPr>
                          <m:t>𝒙</m:t>
                        </m:r>
                      </m:sup>
                    </m:sSup>
                    <m:r>
                      <a:rPr lang="uk-UA" sz="2800" b="1" i="1" smtClean="0">
                        <a:latin typeface="Cambria Math"/>
                        <a:ea typeface="Cambria Math"/>
                      </a:rPr>
                      <m:t>+</m:t>
                    </m:r>
                    <m:sSup>
                      <m:sSupPr>
                        <m:ctrlPr>
                          <a:rPr lang="uk-UA" sz="2800" b="1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latin typeface="Cambria Math"/>
                            <a:ea typeface="Cambria Math"/>
                          </a:rPr>
                          <m:t>𝟐</m:t>
                        </m:r>
                      </m:e>
                      <m:sup>
                        <m:r>
                          <a:rPr lang="en-US" sz="2800" b="1" i="1" smtClean="0">
                            <a:latin typeface="Cambria Math"/>
                            <a:ea typeface="Cambria Math"/>
                          </a:rPr>
                          <m:t>𝟐</m:t>
                        </m:r>
                        <m:r>
                          <a:rPr lang="en-US" sz="2800" b="1" i="1" smtClean="0">
                            <a:latin typeface="Cambria Math"/>
                            <a:ea typeface="Cambria Math"/>
                          </a:rPr>
                          <m:t>𝒙</m:t>
                        </m:r>
                      </m:sup>
                    </m:sSup>
                    <m:sSup>
                      <m:sSupPr>
                        <m:ctrlPr>
                          <a:rPr lang="uk-UA" sz="2800" b="1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latin typeface="Cambria Math"/>
                            <a:ea typeface="Cambria Math"/>
                          </a:rPr>
                          <m:t>+</m:t>
                        </m:r>
                        <m:r>
                          <a:rPr lang="uk-UA" sz="2800" b="1" i="1" smtClean="0">
                            <a:latin typeface="Cambria Math"/>
                            <a:ea typeface="Cambria Math"/>
                          </a:rPr>
                          <m:t>𝟐</m:t>
                        </m:r>
                      </m:e>
                      <m:sup>
                        <m:r>
                          <a:rPr lang="uk-UA" sz="2800" b="1" i="1" smtClean="0">
                            <a:latin typeface="Cambria Math"/>
                            <a:ea typeface="Cambria Math"/>
                          </a:rPr>
                          <m:t>𝟐</m:t>
                        </m:r>
                        <m:r>
                          <a:rPr lang="en-US" sz="2800" b="1" i="1" smtClean="0">
                            <a:latin typeface="Cambria Math"/>
                            <a:ea typeface="Cambria Math"/>
                          </a:rPr>
                          <m:t>𝒙</m:t>
                        </m:r>
                        <m:r>
                          <a:rPr lang="en-US" sz="2800" b="1" i="1" smtClean="0">
                            <a:latin typeface="Cambria Math"/>
                            <a:ea typeface="Cambria Math"/>
                          </a:rPr>
                          <m:t>+</m:t>
                        </m:r>
                        <m:r>
                          <a:rPr lang="en-US" sz="2800" b="1" i="1" smtClean="0">
                            <a:latin typeface="Cambria Math"/>
                            <a:ea typeface="Cambria Math"/>
                          </a:rPr>
                          <m:t>𝟐</m:t>
                        </m:r>
                      </m:sup>
                    </m:sSup>
                    <m:r>
                      <a:rPr lang="uk-UA" sz="2800" b="1" i="1"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2800" b="1" i="1" smtClean="0">
                        <a:latin typeface="Cambria Math"/>
                        <a:ea typeface="Cambria Math"/>
                      </a:rPr>
                      <m:t>𝟎</m:t>
                    </m:r>
                  </m:oMath>
                </a14:m>
                <a:endParaRPr lang="en-US" sz="2800" b="1" dirty="0"/>
              </a:p>
              <a:p>
                <a:pPr algn="ctr"/>
                <a:r>
                  <a:rPr lang="uk-UA" sz="2800" b="1" dirty="0"/>
                  <a:t>Розв'язання.</a:t>
                </a:r>
              </a:p>
              <a:p>
                <a:r>
                  <a:rPr lang="uk-UA" sz="2800" b="1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uk-UA" sz="2800" b="1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sz="2800" b="1" i="1">
                            <a:latin typeface="Cambria Math"/>
                            <a:ea typeface="Cambria Math"/>
                          </a:rPr>
                          <m:t>𝟐</m:t>
                        </m:r>
                      </m:e>
                      <m:sup>
                        <m:r>
                          <a:rPr lang="en-US" sz="2800" b="1" i="1">
                            <a:latin typeface="Cambria Math"/>
                            <a:ea typeface="Cambria Math"/>
                          </a:rPr>
                          <m:t>𝟐</m:t>
                        </m:r>
                        <m:r>
                          <a:rPr lang="en-US" sz="2800" b="1" i="1">
                            <a:latin typeface="Cambria Math"/>
                            <a:ea typeface="Cambria Math"/>
                          </a:rPr>
                          <m:t>𝒙</m:t>
                        </m:r>
                      </m:sup>
                    </m:sSup>
                    <m:sSup>
                      <m:sSupPr>
                        <m:ctrlPr>
                          <a:rPr lang="uk-UA" sz="2800" b="1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sz="2800" b="1" i="1">
                            <a:latin typeface="Cambria Math"/>
                            <a:ea typeface="Cambria Math"/>
                          </a:rPr>
                          <m:t>+</m:t>
                        </m:r>
                        <m:r>
                          <a:rPr lang="uk-UA" sz="2800" b="1" i="1">
                            <a:latin typeface="Cambria Math"/>
                            <a:ea typeface="Cambria Math"/>
                          </a:rPr>
                          <m:t>𝟐</m:t>
                        </m:r>
                      </m:e>
                      <m:sup>
                        <m:r>
                          <a:rPr lang="uk-UA" sz="2800" b="1" i="1">
                            <a:latin typeface="Cambria Math"/>
                            <a:ea typeface="Cambria Math"/>
                          </a:rPr>
                          <m:t>𝟐</m:t>
                        </m:r>
                        <m:r>
                          <a:rPr lang="en-US" sz="2800" b="1" i="1">
                            <a:latin typeface="Cambria Math"/>
                            <a:ea typeface="Cambria Math"/>
                          </a:rPr>
                          <m:t>𝒙</m:t>
                        </m:r>
                        <m:r>
                          <a:rPr lang="en-US" sz="2800" b="1" i="1">
                            <a:latin typeface="Cambria Math"/>
                            <a:ea typeface="Cambria Math"/>
                          </a:rPr>
                          <m:t>+</m:t>
                        </m:r>
                        <m:r>
                          <a:rPr lang="en-US" sz="2800" b="1" i="1">
                            <a:latin typeface="Cambria Math"/>
                            <a:ea typeface="Cambria Math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2800" b="1" dirty="0" smtClean="0"/>
                  <a:t>=</a:t>
                </a:r>
                <a:r>
                  <a:rPr lang="uk-UA" sz="2800" b="1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uk-UA" sz="2800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uk-UA" sz="2800" b="1" i="1">
                            <a:latin typeface="Cambria Math"/>
                          </a:rPr>
                          <m:t>𝟓</m:t>
                        </m:r>
                      </m:e>
                      <m:sup>
                        <m:r>
                          <a:rPr lang="uk-UA" sz="2800" b="1" i="1">
                            <a:latin typeface="Cambria Math"/>
                          </a:rPr>
                          <m:t>𝟐</m:t>
                        </m:r>
                        <m:r>
                          <a:rPr lang="en-US" sz="2800" b="1" i="1">
                            <a:latin typeface="Cambria Math"/>
                          </a:rPr>
                          <m:t>𝒙</m:t>
                        </m:r>
                      </m:sup>
                    </m:sSup>
                    <m:r>
                      <a:rPr lang="uk-UA" sz="2800" b="1" i="1">
                        <a:latin typeface="Cambria Math"/>
                      </a:rPr>
                      <m:t>−</m:t>
                    </m:r>
                    <m:sSup>
                      <m:sSupPr>
                        <m:ctrlPr>
                          <a:rPr lang="uk-UA" sz="2800" b="1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uk-UA" sz="2800" b="1" i="1">
                            <a:latin typeface="Cambria Math"/>
                            <a:ea typeface="Cambria Math"/>
                          </a:rPr>
                          <m:t>𝟓</m:t>
                        </m:r>
                      </m:e>
                      <m:sup>
                        <m:r>
                          <a:rPr lang="uk-UA" sz="2800" b="1" i="1">
                            <a:latin typeface="Cambria Math"/>
                            <a:ea typeface="Cambria Math"/>
                          </a:rPr>
                          <m:t>𝟐</m:t>
                        </m:r>
                        <m:r>
                          <a:rPr lang="en-US" sz="2800" b="1" i="1">
                            <a:latin typeface="Cambria Math"/>
                            <a:ea typeface="Cambria Math"/>
                          </a:rPr>
                          <m:t>𝒙</m:t>
                        </m:r>
                        <m:r>
                          <a:rPr lang="en-US" sz="2800" b="1" i="1" smtClean="0"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n-US" sz="2800" b="1" i="1" smtClean="0">
                            <a:latin typeface="Cambria Math"/>
                            <a:ea typeface="Cambria Math"/>
                          </a:rPr>
                          <m:t>𝟏</m:t>
                        </m:r>
                      </m:sup>
                    </m:sSup>
                  </m:oMath>
                </a14:m>
                <a:endParaRPr lang="en-US" sz="2800" b="1" dirty="0" smtClean="0"/>
              </a:p>
              <a:p>
                <a:endParaRPr lang="en-US" sz="2800" b="1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uk-UA" sz="2800" b="1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sz="2800" b="1" i="1">
                            <a:latin typeface="Cambria Math"/>
                            <a:ea typeface="Cambria Math"/>
                          </a:rPr>
                          <m:t>𝟐</m:t>
                        </m:r>
                      </m:e>
                      <m:sup>
                        <m:r>
                          <a:rPr lang="en-US" sz="2800" b="1" i="1">
                            <a:latin typeface="Cambria Math"/>
                            <a:ea typeface="Cambria Math"/>
                          </a:rPr>
                          <m:t>𝟐</m:t>
                        </m:r>
                        <m:r>
                          <a:rPr lang="en-US" sz="2800" b="1" i="1">
                            <a:latin typeface="Cambria Math"/>
                            <a:ea typeface="Cambria Math"/>
                          </a:rPr>
                          <m:t>𝒙</m:t>
                        </m:r>
                      </m:sup>
                    </m:sSup>
                    <m:sSup>
                      <m:sSupPr>
                        <m:ctrlPr>
                          <a:rPr lang="uk-UA" sz="2800" b="1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latin typeface="Cambria Math"/>
                            <a:ea typeface="Cambria Math"/>
                          </a:rPr>
                          <m:t>(</m:t>
                        </m:r>
                        <m:r>
                          <a:rPr lang="en-US" sz="2800" b="1" i="1" smtClean="0">
                            <a:latin typeface="Cambria Math"/>
                            <a:ea typeface="Cambria Math"/>
                          </a:rPr>
                          <m:t>𝟏</m:t>
                        </m:r>
                        <m:r>
                          <a:rPr lang="en-US" sz="2800" b="1" i="1">
                            <a:latin typeface="Cambria Math"/>
                            <a:ea typeface="Cambria Math"/>
                          </a:rPr>
                          <m:t>+</m:t>
                        </m:r>
                        <m:r>
                          <a:rPr lang="uk-UA" sz="2800" b="1" i="1">
                            <a:latin typeface="Cambria Math"/>
                            <a:ea typeface="Cambria Math"/>
                          </a:rPr>
                          <m:t>𝟐</m:t>
                        </m:r>
                      </m:e>
                      <m:sup>
                        <m:r>
                          <a:rPr lang="en-US" sz="2800" b="1" i="1">
                            <a:latin typeface="Cambria Math"/>
                            <a:ea typeface="Cambria Math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2800" b="1" dirty="0" smtClean="0"/>
                  <a:t>)</a:t>
                </a:r>
                <a:r>
                  <a:rPr lang="en-US" sz="2800" b="1" dirty="0"/>
                  <a:t>=</a:t>
                </a:r>
                <a:r>
                  <a:rPr lang="uk-UA" sz="2800" b="1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uk-UA" sz="2800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uk-UA" sz="2800" b="1" i="1">
                            <a:latin typeface="Cambria Math"/>
                          </a:rPr>
                          <m:t>𝟓</m:t>
                        </m:r>
                      </m:e>
                      <m:sup>
                        <m:r>
                          <a:rPr lang="uk-UA" sz="2800" b="1" i="1">
                            <a:latin typeface="Cambria Math"/>
                          </a:rPr>
                          <m:t>𝟐</m:t>
                        </m:r>
                        <m:r>
                          <a:rPr lang="en-US" sz="2800" b="1" i="1">
                            <a:latin typeface="Cambria Math"/>
                          </a:rPr>
                          <m:t>𝒙</m:t>
                        </m:r>
                      </m:sup>
                    </m:sSup>
                    <m:r>
                      <a:rPr lang="en-US" sz="2800" b="1" i="1" smtClean="0">
                        <a:latin typeface="Cambria Math"/>
                      </a:rPr>
                      <m:t>(</m:t>
                    </m:r>
                    <m:r>
                      <a:rPr lang="en-US" sz="2800" b="1" i="1" smtClean="0">
                        <a:latin typeface="Cambria Math"/>
                      </a:rPr>
                      <m:t>𝟏</m:t>
                    </m:r>
                    <m:r>
                      <a:rPr lang="uk-UA" sz="2800" b="1" i="1">
                        <a:latin typeface="Cambria Math"/>
                      </a:rPr>
                      <m:t>−</m:t>
                    </m:r>
                    <m:sSup>
                      <m:sSupPr>
                        <m:ctrlPr>
                          <a:rPr lang="uk-UA" sz="2800" b="1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uk-UA" sz="2800" b="1" i="1">
                            <a:latin typeface="Cambria Math"/>
                            <a:ea typeface="Cambria Math"/>
                          </a:rPr>
                          <m:t>𝟓</m:t>
                        </m:r>
                      </m:e>
                      <m:sup>
                        <m:r>
                          <a:rPr lang="en-US" sz="2800" b="1" i="1"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n-US" sz="2800" b="1" i="1">
                            <a:latin typeface="Cambria Math"/>
                            <a:ea typeface="Cambria Math"/>
                          </a:rPr>
                          <m:t>𝟏</m:t>
                        </m:r>
                      </m:sup>
                    </m:sSup>
                  </m:oMath>
                </a14:m>
                <a:r>
                  <a:rPr lang="en-US" sz="2800" b="1" dirty="0" smtClean="0"/>
                  <a:t>)</a:t>
                </a:r>
              </a:p>
              <a:p>
                <a:endParaRPr lang="en-US" sz="2800" b="1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uk-UA" sz="2800" b="1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sz="2800" b="1" i="1">
                            <a:latin typeface="Cambria Math"/>
                            <a:ea typeface="Cambria Math"/>
                          </a:rPr>
                          <m:t>𝟐</m:t>
                        </m:r>
                      </m:e>
                      <m:sup>
                        <m:r>
                          <a:rPr lang="en-US" sz="2800" b="1" i="1">
                            <a:latin typeface="Cambria Math"/>
                            <a:ea typeface="Cambria Math"/>
                          </a:rPr>
                          <m:t>𝟐</m:t>
                        </m:r>
                        <m:r>
                          <a:rPr lang="en-US" sz="2800" b="1" i="1">
                            <a:latin typeface="Cambria Math"/>
                            <a:ea typeface="Cambria Math"/>
                          </a:rPr>
                          <m:t>𝒙</m:t>
                        </m:r>
                      </m:sup>
                    </m:sSup>
                    <m:r>
                      <a:rPr lang="en-US" sz="2800" b="1" i="1" smtClean="0">
                        <a:latin typeface="Cambria Math"/>
                        <a:ea typeface="Cambria Math"/>
                      </a:rPr>
                      <m:t>∙</m:t>
                    </m:r>
                    <m:r>
                      <a:rPr lang="en-US" sz="2800" b="1" i="1" smtClean="0">
                        <a:latin typeface="Cambria Math"/>
                        <a:ea typeface="Cambria Math"/>
                      </a:rPr>
                      <m:t>𝟓</m:t>
                    </m:r>
                    <m:r>
                      <a:rPr lang="en-US" sz="2800" b="1" i="1" smtClean="0">
                        <a:latin typeface="Cambria Math"/>
                        <a:ea typeface="Cambria Math"/>
                      </a:rPr>
                      <m:t>=</m:t>
                    </m:r>
                    <m:sSup>
                      <m:sSupPr>
                        <m:ctrlPr>
                          <a:rPr lang="uk-UA" sz="2800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uk-UA" sz="2800" b="1" i="1">
                            <a:latin typeface="Cambria Math"/>
                          </a:rPr>
                          <m:t>𝟓</m:t>
                        </m:r>
                      </m:e>
                      <m:sup>
                        <m:r>
                          <a:rPr lang="uk-UA" sz="2800" b="1" i="1">
                            <a:latin typeface="Cambria Math"/>
                          </a:rPr>
                          <m:t>𝟐</m:t>
                        </m:r>
                        <m:r>
                          <a:rPr lang="en-US" sz="2800" b="1" i="1">
                            <a:latin typeface="Cambria Math"/>
                          </a:rPr>
                          <m:t>𝒙</m:t>
                        </m:r>
                      </m:sup>
                    </m:sSup>
                    <m:r>
                      <a:rPr lang="en-US" sz="2800" b="1" i="1" smtClean="0">
                        <a:latin typeface="Cambria Math"/>
                        <a:ea typeface="Cambria Math"/>
                      </a:rPr>
                      <m:t>∙</m:t>
                    </m:r>
                    <m:f>
                      <m:fPr>
                        <m:ctrlPr>
                          <a:rPr lang="en-US" sz="2800" b="1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2800" b="1" i="1" smtClean="0">
                            <a:latin typeface="Cambria Math"/>
                            <a:ea typeface="Cambria Math"/>
                          </a:rPr>
                          <m:t>𝟒</m:t>
                        </m:r>
                      </m:num>
                      <m:den>
                        <m:r>
                          <a:rPr lang="en-US" sz="2800" b="1" i="1" smtClean="0">
                            <a:latin typeface="Cambria Math"/>
                            <a:ea typeface="Cambria Math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2800" b="1" dirty="0" smtClean="0"/>
                  <a:t> </a:t>
                </a:r>
                <a:r>
                  <a:rPr lang="uk-UA" sz="2800" b="1" dirty="0" smtClean="0"/>
                  <a:t>    поділимо на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uk-UA" sz="2800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uk-UA" sz="2800" b="1" i="1">
                            <a:latin typeface="Cambria Math"/>
                          </a:rPr>
                          <m:t>𝟓</m:t>
                        </m:r>
                      </m:e>
                      <m:sup>
                        <m:r>
                          <a:rPr lang="uk-UA" sz="2800" b="1" i="1">
                            <a:latin typeface="Cambria Math"/>
                          </a:rPr>
                          <m:t>𝟐</m:t>
                        </m:r>
                        <m:r>
                          <a:rPr lang="en-US" sz="2800" b="1" i="1">
                            <a:latin typeface="Cambria Math"/>
                          </a:rPr>
                          <m:t>𝒙</m:t>
                        </m:r>
                      </m:sup>
                    </m:sSup>
                    <m:r>
                      <a:rPr lang="en-US" sz="2800" b="1" i="1">
                        <a:latin typeface="Cambria Math"/>
                        <a:ea typeface="Cambria Math"/>
                      </a:rPr>
                      <m:t>∙</m:t>
                    </m:r>
                  </m:oMath>
                </a14:m>
                <a:r>
                  <a:rPr lang="en-US" sz="2800" b="1" dirty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>
                        <a:latin typeface="Cambria Math"/>
                        <a:ea typeface="Cambria Math"/>
                      </a:rPr>
                      <m:t>𝟓</m:t>
                    </m:r>
                  </m:oMath>
                </a14:m>
                <a:endParaRPr lang="en-US" sz="2800" b="1" dirty="0" smtClean="0"/>
              </a:p>
              <a:p>
                <a:endParaRPr lang="en-US" sz="2800" b="1" dirty="0"/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uk-UA" sz="2800" b="1" i="1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uk-UA" sz="2800" b="1" i="1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sz="2800" b="1" i="1">
                                <a:latin typeface="Cambria Math"/>
                                <a:ea typeface="Cambria Math"/>
                              </a:rPr>
                              <m:t>𝟐</m:t>
                            </m:r>
                          </m:e>
                          <m:sup>
                            <m:r>
                              <a:rPr lang="en-US" sz="2800" b="1" i="1">
                                <a:latin typeface="Cambria Math"/>
                                <a:ea typeface="Cambria Math"/>
                              </a:rPr>
                              <m:t>𝟐</m:t>
                            </m:r>
                            <m:r>
                              <a:rPr lang="en-US" sz="2800" b="1" i="1">
                                <a:latin typeface="Cambria Math"/>
                                <a:ea typeface="Cambria Math"/>
                              </a:rPr>
                              <m:t>𝒙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uk-UA" sz="2800" b="1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uk-UA" sz="2800" b="1" i="1">
                                <a:latin typeface="Cambria Math"/>
                              </a:rPr>
                              <m:t>𝟓</m:t>
                            </m:r>
                          </m:e>
                          <m:sup>
                            <m:r>
                              <a:rPr lang="uk-UA" sz="2800" b="1" i="1">
                                <a:latin typeface="Cambria Math"/>
                              </a:rPr>
                              <m:t>𝟐</m:t>
                            </m:r>
                            <m:r>
                              <a:rPr lang="en-US" sz="2800" b="1" i="1">
                                <a:latin typeface="Cambria Math"/>
                              </a:rPr>
                              <m:t>𝒙</m:t>
                            </m:r>
                          </m:sup>
                        </m:sSup>
                      </m:den>
                    </m:f>
                    <m:r>
                      <a:rPr lang="en-US" sz="2800" b="1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800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1" i="1" smtClean="0">
                            <a:latin typeface="Cambria Math"/>
                          </a:rPr>
                          <m:t>𝟒</m:t>
                        </m:r>
                      </m:num>
                      <m:den>
                        <m:r>
                          <a:rPr lang="en-US" sz="2800" b="1" i="1" smtClean="0">
                            <a:latin typeface="Cambria Math"/>
                          </a:rPr>
                          <m:t>𝟐𝟓</m:t>
                        </m:r>
                      </m:den>
                    </m:f>
                    <m:r>
                      <a:rPr lang="en-US" sz="2800" b="1" i="0" smtClean="0">
                        <a:latin typeface="Cambria Math"/>
                      </a:rPr>
                      <m:t>;      </m:t>
                    </m:r>
                  </m:oMath>
                </a14:m>
                <a:r>
                  <a:rPr lang="en-US" sz="2800" b="1" dirty="0" smtClean="0"/>
                  <a:t>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 dirty="0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b="1" i="1" dirty="0" smtClean="0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800" b="1" i="1" dirty="0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2800" b="1" i="1" dirty="0" smtClean="0">
                                    <a:latin typeface="Cambria Math"/>
                                  </a:rPr>
                                  <m:t>𝟐</m:t>
                                </m:r>
                              </m:num>
                              <m:den>
                                <m:r>
                                  <a:rPr lang="en-US" sz="2800" b="1" i="1" dirty="0" smtClean="0">
                                    <a:latin typeface="Cambria Math"/>
                                  </a:rPr>
                                  <m:t>𝟓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2800" b="1" i="1" dirty="0" smtClean="0">
                            <a:latin typeface="Cambria Math"/>
                          </a:rPr>
                          <m:t>𝟐</m:t>
                        </m:r>
                        <m:r>
                          <a:rPr lang="en-US" sz="2800" b="1" i="1" dirty="0" smtClean="0">
                            <a:latin typeface="Cambria Math"/>
                          </a:rPr>
                          <m:t>𝒙</m:t>
                        </m:r>
                      </m:sup>
                    </m:sSup>
                    <m:r>
                      <a:rPr lang="en-US" sz="2800" b="1" i="1" dirty="0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800" b="1" i="1" dirty="0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b="1" i="1" dirty="0" smtClean="0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800" b="1" i="1" dirty="0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2800" b="1" i="1" dirty="0">
                                    <a:latin typeface="Cambria Math"/>
                                  </a:rPr>
                                  <m:t>𝟐</m:t>
                                </m:r>
                              </m:num>
                              <m:den>
                                <m:r>
                                  <a:rPr lang="en-US" sz="2800" b="1" i="1" dirty="0">
                                    <a:latin typeface="Cambria Math"/>
                                  </a:rPr>
                                  <m:t>𝟓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2800" b="1" i="1" dirty="0" smtClean="0"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2800" b="1" dirty="0" smtClean="0"/>
                  <a:t>;           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latin typeface="Cambria Math"/>
                      </a:rPr>
                      <m:t>𝟐</m:t>
                    </m:r>
                    <m:r>
                      <a:rPr lang="en-US" sz="2800" b="1" i="1" dirty="0" smtClean="0">
                        <a:latin typeface="Cambria Math"/>
                      </a:rPr>
                      <m:t>𝒙</m:t>
                    </m:r>
                    <m:r>
                      <a:rPr lang="en-US" sz="2800" b="1" i="1" dirty="0" smtClean="0">
                        <a:latin typeface="Cambria Math"/>
                      </a:rPr>
                      <m:t>=</m:t>
                    </m:r>
                    <m:r>
                      <a:rPr lang="en-US" sz="2800" b="1" i="1" dirty="0" smtClean="0">
                        <a:latin typeface="Cambria Math"/>
                      </a:rPr>
                      <m:t>𝟐</m:t>
                    </m:r>
                    <m:r>
                      <a:rPr lang="en-US" sz="2800" b="1" i="1" dirty="0" smtClean="0">
                        <a:latin typeface="Cambria Math"/>
                      </a:rPr>
                      <m:t> ;       </m:t>
                    </m:r>
                    <m:r>
                      <a:rPr lang="en-US" sz="2800" b="1" i="1" dirty="0" smtClean="0">
                        <a:latin typeface="Cambria Math"/>
                      </a:rPr>
                      <m:t>𝒙</m:t>
                    </m:r>
                    <m:r>
                      <a:rPr lang="en-US" sz="2800" b="1" i="1" dirty="0" smtClean="0">
                        <a:latin typeface="Cambria Math"/>
                      </a:rPr>
                      <m:t>=</m:t>
                    </m:r>
                    <m:r>
                      <a:rPr lang="en-US" sz="2800" b="1" i="1" dirty="0" smtClean="0">
                        <a:latin typeface="Cambria Math"/>
                      </a:rPr>
                      <m:t>𝟏</m:t>
                    </m:r>
                  </m:oMath>
                </a14:m>
                <a:endParaRPr lang="en-US" sz="2800" b="1" dirty="0" smtClean="0"/>
              </a:p>
              <a:p>
                <a:endParaRPr lang="en-US" sz="2400" dirty="0"/>
              </a:p>
              <a:p>
                <a:r>
                  <a:rPr lang="uk-UA" sz="2800" b="1" dirty="0" smtClean="0"/>
                  <a:t>Відповідь: 1</a:t>
                </a:r>
                <a:endParaRPr lang="en-US" sz="2800" b="1" dirty="0" smtClean="0"/>
              </a:p>
              <a:p>
                <a:endParaRPr lang="uk-UA" sz="2400" dirty="0"/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404664"/>
                <a:ext cx="8712968" cy="6100388"/>
              </a:xfrm>
              <a:prstGeom prst="rect">
                <a:avLst/>
              </a:prstGeom>
              <a:blipFill rotWithShape="1">
                <a:blip r:embed="rId2" cstate="print"/>
                <a:stretch>
                  <a:fillRect l="-1470" t="-999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12260602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25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9372" y="188640"/>
            <a:ext cx="88204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rgbClr val="C00000"/>
                </a:solidFill>
              </a:rPr>
              <a:t>3.Спосіб </a:t>
            </a:r>
            <a:r>
              <a:rPr lang="uk-UA" sz="3200" b="1" dirty="0">
                <a:solidFill>
                  <a:srgbClr val="C00000"/>
                </a:solidFill>
              </a:rPr>
              <a:t>з</a:t>
            </a:r>
            <a:r>
              <a:rPr lang="uk-UA" sz="3200" b="1" dirty="0" smtClean="0">
                <a:solidFill>
                  <a:srgbClr val="C00000"/>
                </a:solidFill>
              </a:rPr>
              <a:t>ведення рівняння до квадратного</a:t>
            </a:r>
            <a:endParaRPr lang="uk-UA" sz="3200" b="1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TextBox 2"/>
              <p:cNvSpPr txBox="1"/>
              <p:nvPr/>
            </p:nvSpPr>
            <p:spPr>
              <a:xfrm>
                <a:off x="199372" y="1124744"/>
                <a:ext cx="8208912" cy="70697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uk-UA" sz="2400" b="1" dirty="0" smtClean="0">
                    <a:latin typeface="Calibri" pitchFamily="34" charset="0"/>
                    <a:cs typeface="Calibri" pitchFamily="34" charset="0"/>
                  </a:rPr>
                  <a:t>Приклад1. Розв'яжіть рівняння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uk-UA" sz="2400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uk-UA" sz="2400" b="1" i="1" smtClean="0">
                            <a:latin typeface="Cambria Math"/>
                          </a:rPr>
                          <m:t>𝟒𝟗</m:t>
                        </m:r>
                      </m:e>
                      <m:sup>
                        <m:r>
                          <a:rPr lang="en-US" sz="2400" b="1" i="1" smtClean="0">
                            <a:latin typeface="Cambria Math"/>
                          </a:rPr>
                          <m:t>𝒙</m:t>
                        </m:r>
                      </m:sup>
                    </m:sSup>
                    <m:r>
                      <a:rPr lang="en-US" sz="2400" b="1" i="1" smtClean="0">
                        <a:latin typeface="Cambria Math"/>
                      </a:rPr>
                      <m:t>−</m:t>
                    </m:r>
                    <m:r>
                      <a:rPr lang="en-US" sz="2400" b="1" i="1" smtClean="0">
                        <a:latin typeface="Cambria Math"/>
                      </a:rPr>
                      <m:t>𝟖</m:t>
                    </m:r>
                    <m:r>
                      <a:rPr lang="en-US" sz="2400" b="1" i="1" smtClean="0">
                        <a:latin typeface="Cambria Math"/>
                        <a:ea typeface="Cambria Math"/>
                      </a:rPr>
                      <m:t>∙</m:t>
                    </m:r>
                    <m:sSup>
                      <m:sSupPr>
                        <m:ctrlPr>
                          <a:rPr lang="en-US" sz="2400" b="1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latin typeface="Cambria Math"/>
                            <a:ea typeface="Cambria Math"/>
                          </a:rPr>
                          <m:t>𝟕</m:t>
                        </m:r>
                      </m:e>
                      <m:sup>
                        <m:r>
                          <a:rPr lang="en-US" sz="2400" b="1" i="1" smtClean="0">
                            <a:latin typeface="Cambria Math"/>
                            <a:ea typeface="Cambria Math"/>
                          </a:rPr>
                          <m:t>𝒙</m:t>
                        </m:r>
                      </m:sup>
                    </m:sSup>
                    <m:r>
                      <a:rPr lang="en-US" sz="2400" b="1" i="1" smtClean="0">
                        <a:latin typeface="Cambria Math"/>
                        <a:ea typeface="Cambria Math"/>
                      </a:rPr>
                      <m:t>+</m:t>
                    </m:r>
                    <m:r>
                      <a:rPr lang="en-US" sz="2400" b="1" i="1" smtClean="0">
                        <a:latin typeface="Cambria Math"/>
                        <a:ea typeface="Cambria Math"/>
                      </a:rPr>
                      <m:t>𝟕</m:t>
                    </m:r>
                    <m:r>
                      <a:rPr lang="en-US" sz="2400" b="1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2400" b="1" i="1" smtClean="0">
                        <a:latin typeface="Cambria Math"/>
                        <a:ea typeface="Cambria Math"/>
                      </a:rPr>
                      <m:t>𝟎</m:t>
                    </m:r>
                    <m:r>
                      <a:rPr lang="en-US" sz="2400" b="1" i="1" smtClean="0">
                        <a:latin typeface="Cambria Math"/>
                        <a:ea typeface="Cambria Math"/>
                      </a:rPr>
                      <m:t>.</m:t>
                    </m:r>
                  </m:oMath>
                </a14:m>
                <a:endParaRPr lang="en-US" sz="2400" b="1" dirty="0" smtClean="0">
                  <a:latin typeface="Calibri" pitchFamily="34" charset="0"/>
                  <a:cs typeface="Calibri" pitchFamily="34" charset="0"/>
                </a:endParaRPr>
              </a:p>
              <a:p>
                <a:pPr algn="ctr"/>
                <a:r>
                  <a:rPr lang="uk-UA" sz="2000" b="1" dirty="0" smtClean="0">
                    <a:latin typeface="Calibri" pitchFamily="34" charset="0"/>
                    <a:cs typeface="Calibri" pitchFamily="34" charset="0"/>
                  </a:rPr>
                  <a:t>Розв'язання.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uk-UA" sz="2400" b="1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uk-UA" sz="2400" b="1" i="1">
                              <a:latin typeface="Cambria Math"/>
                            </a:rPr>
                            <m:t>𝟒𝟗</m:t>
                          </m:r>
                        </m:e>
                        <m:sup>
                          <m:r>
                            <a:rPr lang="en-US" sz="2400" b="1" i="1">
                              <a:latin typeface="Cambria Math"/>
                            </a:rPr>
                            <m:t>𝒙</m:t>
                          </m:r>
                        </m:sup>
                      </m:sSup>
                      <m:r>
                        <a:rPr lang="en-US" sz="2400" b="1" i="1">
                          <a:latin typeface="Cambria Math"/>
                        </a:rPr>
                        <m:t>−</m:t>
                      </m:r>
                      <m:r>
                        <a:rPr lang="en-US" sz="2400" b="1" i="1">
                          <a:latin typeface="Cambria Math"/>
                        </a:rPr>
                        <m:t>𝟖</m:t>
                      </m:r>
                      <m:r>
                        <a:rPr lang="en-US" sz="2400" b="1" i="1"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en-US" sz="2400" b="1" i="1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latin typeface="Cambria Math"/>
                              <a:ea typeface="Cambria Math"/>
                            </a:rPr>
                            <m:t>𝟕</m:t>
                          </m:r>
                        </m:e>
                        <m:sup>
                          <m:r>
                            <a:rPr lang="en-US" sz="2400" b="1" i="1">
                              <a:latin typeface="Cambria Math"/>
                              <a:ea typeface="Cambria Math"/>
                            </a:rPr>
                            <m:t>𝒙</m:t>
                          </m:r>
                        </m:sup>
                      </m:sSup>
                      <m:r>
                        <a:rPr lang="en-US" sz="2400" b="1" i="1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sz="2400" b="1" i="1">
                          <a:latin typeface="Cambria Math"/>
                          <a:ea typeface="Cambria Math"/>
                        </a:rPr>
                        <m:t>𝟕</m:t>
                      </m:r>
                      <m:r>
                        <a:rPr lang="en-US" sz="2400" b="1" i="1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400" b="1" i="1">
                          <a:latin typeface="Cambria Math"/>
                          <a:ea typeface="Cambria Math"/>
                        </a:rPr>
                        <m:t>𝟎</m:t>
                      </m:r>
                    </m:oMath>
                  </m:oMathPara>
                </a14:m>
                <a:endParaRPr lang="uk-UA" sz="2400" b="1" dirty="0" smtClean="0">
                  <a:latin typeface="Calibri" pitchFamily="34" charset="0"/>
                  <a:cs typeface="Calibri" pitchFamily="34" charset="0"/>
                </a:endParaRPr>
              </a:p>
              <a:p>
                <a:endParaRPr lang="uk-UA" sz="2400" b="1" dirty="0" smtClean="0">
                  <a:latin typeface="Calibri" pitchFamily="34" charset="0"/>
                  <a:cs typeface="Calibri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uk-UA" sz="2400" b="1" i="1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uk-UA" sz="2400" b="1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uk-UA" sz="2400" b="1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uk-UA" sz="2400" b="1" i="1" smtClean="0">
                                      <a:latin typeface="Cambria Math"/>
                                    </a:rPr>
                                    <m:t>𝟕</m:t>
                                  </m:r>
                                </m:e>
                                <m:sup>
                                  <m:r>
                                    <a:rPr lang="uk-UA" sz="2400" b="1" i="1" smtClean="0"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sz="2400" b="1" i="1">
                              <a:latin typeface="Cambria Math"/>
                            </a:rPr>
                            <m:t>𝒙</m:t>
                          </m:r>
                        </m:sup>
                      </m:sSup>
                      <m:r>
                        <a:rPr lang="en-US" sz="2400" b="1" i="1">
                          <a:latin typeface="Cambria Math"/>
                        </a:rPr>
                        <m:t>−</m:t>
                      </m:r>
                      <m:r>
                        <a:rPr lang="en-US" sz="2400" b="1" i="1">
                          <a:latin typeface="Cambria Math"/>
                        </a:rPr>
                        <m:t>𝟖</m:t>
                      </m:r>
                      <m:r>
                        <a:rPr lang="en-US" sz="2400" b="1" i="1"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en-US" sz="2400" b="1" i="1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latin typeface="Cambria Math"/>
                              <a:ea typeface="Cambria Math"/>
                            </a:rPr>
                            <m:t>𝟕</m:t>
                          </m:r>
                        </m:e>
                        <m:sup>
                          <m:r>
                            <a:rPr lang="en-US" sz="2400" b="1" i="1">
                              <a:latin typeface="Cambria Math"/>
                              <a:ea typeface="Cambria Math"/>
                            </a:rPr>
                            <m:t>𝒙</m:t>
                          </m:r>
                        </m:sup>
                      </m:sSup>
                      <m:r>
                        <a:rPr lang="en-US" sz="2400" b="1" i="1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sz="2400" b="1" i="1">
                          <a:latin typeface="Cambria Math"/>
                          <a:ea typeface="Cambria Math"/>
                        </a:rPr>
                        <m:t>𝟕</m:t>
                      </m:r>
                      <m:r>
                        <a:rPr lang="en-US" sz="2400" b="1" i="1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400" b="1" i="1">
                          <a:latin typeface="Cambria Math"/>
                          <a:ea typeface="Cambria Math"/>
                        </a:rPr>
                        <m:t>𝟎</m:t>
                      </m:r>
                    </m:oMath>
                  </m:oMathPara>
                </a14:m>
                <a:endParaRPr lang="uk-UA" sz="2400" b="1" dirty="0" smtClean="0">
                  <a:latin typeface="Calibri" pitchFamily="34" charset="0"/>
                  <a:ea typeface="Cambria Math"/>
                  <a:cs typeface="Calibri" pitchFamily="34" charset="0"/>
                </a:endParaRPr>
              </a:p>
              <a:p>
                <a:endParaRPr lang="en-US" sz="2400" b="1" dirty="0">
                  <a:latin typeface="Calibri" pitchFamily="34" charset="0"/>
                  <a:cs typeface="Calibri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uk-UA" sz="2400" b="1" i="1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uk-UA" sz="2400" b="1" i="1">
                                  <a:latin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uk-UA" sz="2400" b="1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uk-UA" sz="2400" b="1" i="1">
                                      <a:latin typeface="Cambria Math"/>
                                    </a:rPr>
                                    <m:t>𝟕</m:t>
                                  </m:r>
                                </m:e>
                                <m:sup>
                                  <m:r>
                                    <a:rPr lang="en-US" sz="2400" b="1" i="1" smtClean="0">
                                      <a:latin typeface="Cambria Math"/>
                                    </a:rPr>
                                    <m:t>𝒙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sz="2400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2400" b="1" i="1">
                          <a:latin typeface="Cambria Math"/>
                        </a:rPr>
                        <m:t>−</m:t>
                      </m:r>
                      <m:r>
                        <a:rPr lang="en-US" sz="2400" b="1" i="1">
                          <a:latin typeface="Cambria Math"/>
                        </a:rPr>
                        <m:t>𝟖</m:t>
                      </m:r>
                      <m:r>
                        <a:rPr lang="en-US" sz="2400" b="1" i="1"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en-US" sz="2400" b="1" i="1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latin typeface="Cambria Math"/>
                              <a:ea typeface="Cambria Math"/>
                            </a:rPr>
                            <m:t>𝟕</m:t>
                          </m:r>
                        </m:e>
                        <m:sup>
                          <m:r>
                            <a:rPr lang="en-US" sz="2400" b="1" i="1">
                              <a:latin typeface="Cambria Math"/>
                              <a:ea typeface="Cambria Math"/>
                            </a:rPr>
                            <m:t>𝒙</m:t>
                          </m:r>
                        </m:sup>
                      </m:sSup>
                      <m:r>
                        <a:rPr lang="en-US" sz="2400" b="1" i="1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sz="2400" b="1" i="1">
                          <a:latin typeface="Cambria Math"/>
                          <a:ea typeface="Cambria Math"/>
                        </a:rPr>
                        <m:t>𝟕</m:t>
                      </m:r>
                      <m:r>
                        <a:rPr lang="en-US" sz="2400" b="1" i="1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400" b="1" i="1">
                          <a:latin typeface="Cambria Math"/>
                          <a:ea typeface="Cambria Math"/>
                        </a:rPr>
                        <m:t>𝟎</m:t>
                      </m:r>
                    </m:oMath>
                  </m:oMathPara>
                </a14:m>
                <a:endParaRPr lang="en-US" sz="2400" b="1" dirty="0" smtClean="0">
                  <a:latin typeface="Calibri" pitchFamily="34" charset="0"/>
                  <a:ea typeface="Cambria Math"/>
                  <a:cs typeface="Calibri" pitchFamily="34" charset="0"/>
                </a:endParaRPr>
              </a:p>
              <a:p>
                <a:endParaRPr lang="en-US" sz="2400" b="1" dirty="0" smtClean="0">
                  <a:latin typeface="Calibri" pitchFamily="34" charset="0"/>
                  <a:ea typeface="Cambria Math"/>
                  <a:cs typeface="Calibri" pitchFamily="34" charset="0"/>
                </a:endParaRPr>
              </a:p>
              <a:p>
                <a:r>
                  <a:rPr lang="uk-UA" sz="2400" b="1" dirty="0" smtClean="0">
                    <a:latin typeface="Calibri" pitchFamily="34" charset="0"/>
                    <a:ea typeface="Cambria Math"/>
                    <a:cs typeface="Calibri" pitchFamily="34" charset="0"/>
                  </a:rPr>
                  <a:t>Заміна: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uk-UA" sz="2400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uk-UA" sz="2400" b="1" i="1">
                            <a:latin typeface="Cambria Math"/>
                          </a:rPr>
                          <m:t>𝟕</m:t>
                        </m:r>
                      </m:e>
                      <m:sup>
                        <m:r>
                          <a:rPr lang="en-US" sz="2400" b="1" i="1">
                            <a:latin typeface="Cambria Math"/>
                          </a:rPr>
                          <m:t>𝒙</m:t>
                        </m:r>
                      </m:sup>
                    </m:sSup>
                    <m:r>
                      <a:rPr lang="uk-UA" sz="2400" b="1" i="1" smtClean="0">
                        <a:latin typeface="Cambria Math"/>
                      </a:rPr>
                      <m:t>=</m:t>
                    </m:r>
                    <m:r>
                      <a:rPr lang="en-US" sz="2400" b="1" i="1" smtClean="0">
                        <a:latin typeface="Cambria Math"/>
                      </a:rPr>
                      <m:t>𝒕</m:t>
                    </m:r>
                    <m:r>
                      <a:rPr lang="en-US" sz="2400" b="1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uk-UA" sz="2400" b="1" dirty="0" smtClean="0">
                    <a:latin typeface="Calibri" pitchFamily="34" charset="0"/>
                    <a:ea typeface="Cambria Math"/>
                    <a:cs typeface="Calibri" pitchFamily="34" charset="0"/>
                  </a:rPr>
                  <a:t>, тоді</a:t>
                </a:r>
                <a:r>
                  <a:rPr lang="en-US" sz="2400" b="1" dirty="0" smtClean="0">
                    <a:latin typeface="Calibri" pitchFamily="34" charset="0"/>
                    <a:ea typeface="Cambria Math"/>
                    <a:cs typeface="Calibri" pitchFamily="34" charset="0"/>
                  </a:rPr>
                  <a:t>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uk-UA" sz="2400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latin typeface="Cambria Math"/>
                          </a:rPr>
                          <m:t>𝒕</m:t>
                        </m:r>
                      </m:e>
                      <m:sup>
                        <m:r>
                          <a:rPr lang="en-US" sz="2400" b="1" i="1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2400" b="1" i="1">
                        <a:latin typeface="Cambria Math"/>
                      </a:rPr>
                      <m:t>−</m:t>
                    </m:r>
                    <m:r>
                      <a:rPr lang="en-US" sz="2400" b="1" i="1">
                        <a:latin typeface="Cambria Math"/>
                      </a:rPr>
                      <m:t>𝟖</m:t>
                    </m:r>
                    <m:r>
                      <a:rPr lang="en-US" sz="2400" b="1" i="1">
                        <a:latin typeface="Cambria Math"/>
                        <a:ea typeface="Cambria Math"/>
                      </a:rPr>
                      <m:t>∙</m:t>
                    </m:r>
                    <m:r>
                      <a:rPr lang="en-US" sz="2400" b="1" i="1" smtClean="0">
                        <a:latin typeface="Cambria Math"/>
                        <a:ea typeface="Cambria Math"/>
                      </a:rPr>
                      <m:t>𝒕</m:t>
                    </m:r>
                    <m:r>
                      <a:rPr lang="en-US" sz="2400" b="1" i="1">
                        <a:latin typeface="Cambria Math"/>
                        <a:ea typeface="Cambria Math"/>
                      </a:rPr>
                      <m:t>+</m:t>
                    </m:r>
                    <m:r>
                      <a:rPr lang="en-US" sz="2400" b="1" i="1">
                        <a:latin typeface="Cambria Math"/>
                        <a:ea typeface="Cambria Math"/>
                      </a:rPr>
                      <m:t>𝟕</m:t>
                    </m:r>
                    <m:r>
                      <a:rPr lang="en-US" sz="2400" b="1" i="1"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2400" b="1" i="1">
                        <a:latin typeface="Cambria Math"/>
                        <a:ea typeface="Cambria Math"/>
                      </a:rPr>
                      <m:t>𝟎</m:t>
                    </m:r>
                  </m:oMath>
                </a14:m>
                <a:r>
                  <a:rPr lang="en-US" sz="2400" b="1" dirty="0" smtClean="0">
                    <a:latin typeface="Calibri" pitchFamily="34" charset="0"/>
                    <a:ea typeface="Cambria Math"/>
                    <a:cs typeface="Calibri" pitchFamily="34" charset="0"/>
                  </a:rPr>
                  <a:t> </a:t>
                </a:r>
                <a:r>
                  <a:rPr lang="uk-UA" sz="2400" b="1" dirty="0" smtClean="0">
                    <a:latin typeface="Calibri" pitchFamily="34" charset="0"/>
                    <a:ea typeface="Cambria Math"/>
                    <a:cs typeface="Calibri" pitchFamily="34" charset="0"/>
                  </a:rPr>
                  <a:t>,    звідси   </a:t>
                </a:r>
                <a:r>
                  <a:rPr lang="en-US" sz="2400" b="1" dirty="0" smtClean="0">
                    <a:latin typeface="Calibri" pitchFamily="34" charset="0"/>
                    <a:ea typeface="Cambria Math"/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dirty="0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400" b="1" i="1" dirty="0" smtClean="0">
                            <a:latin typeface="Cambria Math"/>
                            <a:ea typeface="Cambria Math"/>
                          </a:rPr>
                          <m:t>𝒕</m:t>
                        </m:r>
                      </m:e>
                      <m:sub>
                        <m:r>
                          <a:rPr lang="en-US" sz="2400" b="1" i="1" dirty="0" smtClean="0">
                            <a:latin typeface="Cambria Math"/>
                            <a:ea typeface="Cambria Math"/>
                          </a:rPr>
                          <m:t>𝟏</m:t>
                        </m:r>
                      </m:sub>
                    </m:sSub>
                    <m:r>
                      <a:rPr lang="en-US" sz="2400" b="1" i="1" dirty="0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2400" b="1" i="1" dirty="0" smtClean="0">
                        <a:latin typeface="Cambria Math"/>
                        <a:ea typeface="Cambria Math"/>
                      </a:rPr>
                      <m:t>𝟕</m:t>
                    </m:r>
                    <m:r>
                      <a:rPr lang="en-US" sz="2400" b="1" i="1" dirty="0" smtClean="0">
                        <a:latin typeface="Cambria Math"/>
                        <a:ea typeface="Cambria Math"/>
                      </a:rPr>
                      <m:t>;  </m:t>
                    </m:r>
                    <m:sSub>
                      <m:sSubPr>
                        <m:ctrlPr>
                          <a:rPr lang="en-US" sz="2400" b="1" i="1" dirty="0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400" b="1" i="1" dirty="0" smtClean="0">
                            <a:latin typeface="Cambria Math"/>
                            <a:ea typeface="Cambria Math"/>
                          </a:rPr>
                          <m:t>𝒕</m:t>
                        </m:r>
                      </m:e>
                      <m:sub>
                        <m:r>
                          <a:rPr lang="en-US" sz="2400" b="1" i="1" dirty="0" smtClean="0">
                            <a:latin typeface="Cambria Math"/>
                            <a:ea typeface="Cambria Math"/>
                          </a:rPr>
                          <m:t>𝟐</m:t>
                        </m:r>
                      </m:sub>
                    </m:sSub>
                    <m:r>
                      <a:rPr lang="en-US" sz="2400" b="1" i="1" dirty="0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2400" b="1" i="1" dirty="0" smtClean="0">
                        <a:latin typeface="Cambria Math"/>
                        <a:ea typeface="Cambria Math"/>
                      </a:rPr>
                      <m:t>𝟏</m:t>
                    </m:r>
                  </m:oMath>
                </a14:m>
                <a:endParaRPr lang="uk-UA" sz="2400" b="1" dirty="0" smtClean="0">
                  <a:latin typeface="Calibri" pitchFamily="34" charset="0"/>
                  <a:ea typeface="Cambria Math"/>
                  <a:cs typeface="Calibri" pitchFamily="34" charset="0"/>
                </a:endParaRPr>
              </a:p>
              <a:p>
                <a:endParaRPr lang="uk-UA" sz="2400" b="1" dirty="0">
                  <a:latin typeface="Calibri" pitchFamily="34" charset="0"/>
                  <a:ea typeface="Cambria Math"/>
                  <a:cs typeface="Calibri" pitchFamily="34" charset="0"/>
                </a:endParaRPr>
              </a:p>
              <a:p>
                <a:r>
                  <a:rPr lang="uk-UA" sz="2400" b="1" dirty="0" smtClean="0">
                    <a:latin typeface="Calibri" pitchFamily="34" charset="0"/>
                    <a:ea typeface="Cambria Math"/>
                    <a:cs typeface="Calibri" pitchFamily="34" charset="0"/>
                  </a:rPr>
                  <a:t>З урахуванням заміни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uk-UA" sz="2400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uk-UA" sz="2400" b="1" i="1">
                            <a:latin typeface="Cambria Math"/>
                          </a:rPr>
                          <m:t>𝟕</m:t>
                        </m:r>
                      </m:e>
                      <m:sup>
                        <m:r>
                          <a:rPr lang="en-US" sz="2400" b="1" i="1">
                            <a:latin typeface="Cambria Math"/>
                          </a:rPr>
                          <m:t>𝒙</m:t>
                        </m:r>
                      </m:sup>
                    </m:sSup>
                    <m:r>
                      <a:rPr lang="uk-UA" sz="2400" b="1" i="1">
                        <a:latin typeface="Cambria Math"/>
                      </a:rPr>
                      <m:t>=</m:t>
                    </m:r>
                    <m:r>
                      <a:rPr lang="en-US" sz="2400" b="1" i="1">
                        <a:latin typeface="Cambria Math"/>
                      </a:rPr>
                      <m:t>𝒕</m:t>
                    </m:r>
                    <m:r>
                      <a:rPr lang="en-US" sz="2400" b="1" i="1">
                        <a:latin typeface="Cambria Math"/>
                      </a:rPr>
                      <m:t> , </m:t>
                    </m:r>
                  </m:oMath>
                </a14:m>
                <a:r>
                  <a:rPr lang="uk-UA" sz="2400" b="1" dirty="0" smtClean="0">
                    <a:latin typeface="Calibri" pitchFamily="34" charset="0"/>
                    <a:ea typeface="Cambria Math"/>
                    <a:cs typeface="Calibri" pitchFamily="34" charset="0"/>
                  </a:rPr>
                  <a:t> маємо: </a:t>
                </a:r>
              </a:p>
              <a:p>
                <a:pPr marL="342900" indent="-342900">
                  <a:buAutoNum type="arabicParenR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dirty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400" b="1" i="1" dirty="0">
                            <a:latin typeface="Cambria Math"/>
                            <a:ea typeface="Cambria Math"/>
                          </a:rPr>
                          <m:t>𝒕</m:t>
                        </m:r>
                      </m:e>
                      <m:sub>
                        <m:r>
                          <a:rPr lang="en-US" sz="2400" b="1" i="1" dirty="0">
                            <a:latin typeface="Cambria Math"/>
                            <a:ea typeface="Cambria Math"/>
                          </a:rPr>
                          <m:t>𝟏</m:t>
                        </m:r>
                      </m:sub>
                    </m:sSub>
                    <m:r>
                      <a:rPr lang="en-US" sz="2400" b="1" i="1" dirty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2400" b="1" i="1" dirty="0">
                        <a:latin typeface="Cambria Math"/>
                        <a:ea typeface="Cambria Math"/>
                      </a:rPr>
                      <m:t>𝟕</m:t>
                    </m:r>
                  </m:oMath>
                </a14:m>
                <a:r>
                  <a:rPr lang="uk-UA" sz="2400" b="1" dirty="0" smtClean="0">
                    <a:latin typeface="Calibri" pitchFamily="34" charset="0"/>
                    <a:ea typeface="Cambria Math"/>
                    <a:cs typeface="Calibri" pitchFamily="34" charset="0"/>
                  </a:rPr>
                  <a:t> 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uk-UA" sz="2400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uk-UA" sz="2400" b="1" i="1">
                            <a:latin typeface="Cambria Math"/>
                          </a:rPr>
                          <m:t>𝟕</m:t>
                        </m:r>
                      </m:e>
                      <m:sup>
                        <m:r>
                          <a:rPr lang="en-US" sz="2400" b="1" i="1">
                            <a:latin typeface="Cambria Math"/>
                          </a:rPr>
                          <m:t>𝒙</m:t>
                        </m:r>
                      </m:sup>
                    </m:sSup>
                    <m:r>
                      <a:rPr lang="uk-UA" sz="2400" b="1" i="1">
                        <a:latin typeface="Cambria Math"/>
                      </a:rPr>
                      <m:t>=</m:t>
                    </m:r>
                    <m:r>
                      <a:rPr lang="uk-UA" sz="2400" b="1" i="0" smtClean="0">
                        <a:latin typeface="Cambria Math"/>
                      </a:rPr>
                      <m:t>𝟕</m:t>
                    </m:r>
                    <m:r>
                      <a:rPr lang="uk-UA" sz="2400" b="1" i="0" smtClean="0">
                        <a:latin typeface="Cambria Math"/>
                      </a:rPr>
                      <m:t> ;</m:t>
                    </m:r>
                    <m:r>
                      <a:rPr lang="en-US" sz="2400" b="1" i="1" smtClean="0">
                        <a:latin typeface="Cambria Math"/>
                      </a:rPr>
                      <m:t>𝒙</m:t>
                    </m:r>
                    <m:r>
                      <a:rPr lang="en-US" sz="2400" b="1" i="1" smtClean="0">
                        <a:latin typeface="Cambria Math"/>
                      </a:rPr>
                      <m:t>=</m:t>
                    </m:r>
                    <m:r>
                      <a:rPr lang="en-US" sz="2400" b="1" i="1" smtClean="0">
                        <a:latin typeface="Cambria Math"/>
                      </a:rPr>
                      <m:t>𝟏</m:t>
                    </m:r>
                    <m:r>
                      <a:rPr lang="en-US" sz="2400" b="1" i="1" smtClean="0">
                        <a:latin typeface="Cambria Math"/>
                      </a:rPr>
                      <m:t>;</m:t>
                    </m:r>
                  </m:oMath>
                </a14:m>
                <a:endParaRPr lang="en-US" sz="2400" b="1" i="1" dirty="0" smtClean="0">
                  <a:latin typeface="Calibri" pitchFamily="34" charset="0"/>
                  <a:ea typeface="Cambria Math"/>
                  <a:cs typeface="Calibri" pitchFamily="34" charset="0"/>
                </a:endParaRPr>
              </a:p>
              <a:p>
                <a:pPr marL="342900" indent="-342900">
                  <a:buAutoNum type="arabicParenR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dirty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400" b="1" i="1" dirty="0">
                            <a:latin typeface="Cambria Math"/>
                            <a:ea typeface="Cambria Math"/>
                          </a:rPr>
                          <m:t>𝒕</m:t>
                        </m:r>
                      </m:e>
                      <m:sub>
                        <m:r>
                          <a:rPr lang="en-US" sz="2400" b="1" i="1" dirty="0">
                            <a:latin typeface="Cambria Math"/>
                            <a:ea typeface="Cambria Math"/>
                          </a:rPr>
                          <m:t>𝟐</m:t>
                        </m:r>
                      </m:sub>
                    </m:sSub>
                    <m:r>
                      <a:rPr lang="en-US" sz="2400" b="1" i="1" dirty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2400" b="1" i="1" dirty="0">
                        <a:latin typeface="Cambria Math"/>
                        <a:ea typeface="Cambria Math"/>
                      </a:rPr>
                      <m:t>𝟏</m:t>
                    </m:r>
                  </m:oMath>
                </a14:m>
                <a:r>
                  <a:rPr lang="en-US" sz="2400" b="1" i="1" dirty="0" smtClean="0">
                    <a:latin typeface="Calibri" pitchFamily="34" charset="0"/>
                    <a:ea typeface="Cambria Math"/>
                    <a:cs typeface="Calibri" pitchFamily="34" charset="0"/>
                  </a:rPr>
                  <a:t>,</a:t>
                </a:r>
                <a:r>
                  <a:rPr lang="uk-UA" sz="2400" b="1" dirty="0">
                    <a:latin typeface="Calibri" pitchFamily="34" charset="0"/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uk-UA" sz="2400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uk-UA" sz="2400" b="1" i="1">
                            <a:latin typeface="Cambria Math"/>
                          </a:rPr>
                          <m:t>𝟕</m:t>
                        </m:r>
                      </m:e>
                      <m:sup>
                        <m:r>
                          <a:rPr lang="en-US" sz="2400" b="1" i="1">
                            <a:latin typeface="Cambria Math"/>
                          </a:rPr>
                          <m:t>𝒙</m:t>
                        </m:r>
                      </m:sup>
                    </m:sSup>
                    <m:r>
                      <a:rPr lang="uk-UA" sz="2400" b="1" i="1">
                        <a:latin typeface="Cambria Math"/>
                      </a:rPr>
                      <m:t>=</m:t>
                    </m:r>
                    <m:r>
                      <a:rPr lang="en-US" sz="2400" b="1" i="1" smtClean="0">
                        <a:latin typeface="Cambria Math"/>
                      </a:rPr>
                      <m:t>𝟏</m:t>
                    </m:r>
                    <m:r>
                      <a:rPr lang="en-US" sz="2400" b="1" i="1" smtClean="0">
                        <a:latin typeface="Cambria Math"/>
                      </a:rPr>
                      <m:t> ;</m:t>
                    </m:r>
                    <m:sSup>
                      <m:sSupPr>
                        <m:ctrlPr>
                          <a:rPr lang="uk-UA" sz="2400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latin typeface="Cambria Math"/>
                          </a:rPr>
                          <m:t>       </m:t>
                        </m:r>
                        <m:r>
                          <a:rPr lang="uk-UA" sz="2400" b="1" i="1">
                            <a:latin typeface="Cambria Math"/>
                          </a:rPr>
                          <m:t>𝟕</m:t>
                        </m:r>
                      </m:e>
                      <m:sup>
                        <m:r>
                          <a:rPr lang="en-US" sz="2400" b="1" i="1">
                            <a:latin typeface="Cambria Math"/>
                          </a:rPr>
                          <m:t>𝒙</m:t>
                        </m:r>
                      </m:sup>
                    </m:sSup>
                    <m:r>
                      <a:rPr lang="uk-UA" sz="2400" b="1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uk-UA" sz="2400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uk-UA" sz="2400" b="1" i="1">
                            <a:latin typeface="Cambria Math"/>
                          </a:rPr>
                          <m:t>𝟕</m:t>
                        </m:r>
                      </m:e>
                      <m:sup>
                        <m:r>
                          <a:rPr lang="en-US" sz="2400" b="1" i="1" smtClean="0">
                            <a:latin typeface="Cambria Math"/>
                          </a:rPr>
                          <m:t>𝟎</m:t>
                        </m:r>
                      </m:sup>
                    </m:sSup>
                    <m:r>
                      <a:rPr lang="en-US" sz="2400" b="1" i="1" smtClean="0">
                        <a:latin typeface="Cambria Math"/>
                      </a:rPr>
                      <m:t>,     </m:t>
                    </m:r>
                    <m:r>
                      <a:rPr lang="en-US" sz="2400" b="1" i="1" smtClean="0">
                        <a:latin typeface="Cambria Math"/>
                      </a:rPr>
                      <m:t>𝒙</m:t>
                    </m:r>
                    <m:r>
                      <a:rPr lang="en-US" sz="2400" b="1" i="1" smtClean="0">
                        <a:latin typeface="Cambria Math"/>
                      </a:rPr>
                      <m:t>=</m:t>
                    </m:r>
                    <m:r>
                      <a:rPr lang="en-US" sz="2400" b="1" i="1" smtClean="0">
                        <a:latin typeface="Cambria Math"/>
                      </a:rPr>
                      <m:t>𝟎</m:t>
                    </m:r>
                    <m:r>
                      <a:rPr lang="en-US" sz="2400" b="1" i="1" smtClean="0">
                        <a:latin typeface="Cambria Math"/>
                      </a:rPr>
                      <m:t>.</m:t>
                    </m:r>
                  </m:oMath>
                </a14:m>
                <a:endParaRPr lang="en-US" sz="2400" b="1" i="1" dirty="0">
                  <a:latin typeface="Calibri" pitchFamily="34" charset="0"/>
                  <a:ea typeface="Cambria Math"/>
                  <a:cs typeface="Calibri" pitchFamily="34" charset="0"/>
                </a:endParaRPr>
              </a:p>
              <a:p>
                <a:r>
                  <a:rPr lang="uk-UA" sz="2400" b="1" i="1" dirty="0" smtClean="0">
                    <a:latin typeface="Calibri" pitchFamily="34" charset="0"/>
                    <a:ea typeface="Cambria Math"/>
                    <a:cs typeface="Calibri" pitchFamily="34" charset="0"/>
                  </a:rPr>
                  <a:t>Відповідь: 1; 0.</a:t>
                </a:r>
                <a:endParaRPr lang="en-US" sz="2400" b="1" i="1" dirty="0" smtClean="0">
                  <a:latin typeface="Calibri" pitchFamily="34" charset="0"/>
                  <a:ea typeface="Cambria Math"/>
                  <a:cs typeface="Calibri" pitchFamily="34" charset="0"/>
                </a:endParaRPr>
              </a:p>
              <a:p>
                <a:pPr marL="342900" indent="-342900">
                  <a:buAutoNum type="arabicParenR"/>
                </a:pPr>
                <a:endParaRPr lang="uk-UA" i="1" dirty="0" smtClean="0">
                  <a:ea typeface="Cambria Math"/>
                </a:endParaRPr>
              </a:p>
              <a:p>
                <a:endParaRPr lang="en-US" dirty="0">
                  <a:ea typeface="Cambria Math"/>
                </a:endParaRPr>
              </a:p>
              <a:p>
                <a:endParaRPr lang="uk-UA" dirty="0">
                  <a:ea typeface="Cambria Math"/>
                </a:endParaRPr>
              </a:p>
              <a:p>
                <a:endParaRPr lang="en-US" dirty="0"/>
              </a:p>
              <a:p>
                <a:r>
                  <a:rPr lang="uk-UA" dirty="0" smtClean="0"/>
                  <a:t> </a:t>
                </a:r>
                <a:endParaRPr lang="en-US" dirty="0"/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372" y="1124744"/>
                <a:ext cx="8208912" cy="7069756"/>
              </a:xfrm>
              <a:prstGeom prst="rect">
                <a:avLst/>
              </a:prstGeom>
              <a:blipFill rotWithShape="1">
                <a:blip r:embed="rId2" cstate="print"/>
                <a:stretch>
                  <a:fillRect l="-1189" t="-690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36887804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2" name="TextBox 1"/>
              <p:cNvSpPr txBox="1"/>
              <p:nvPr/>
            </p:nvSpPr>
            <p:spPr>
              <a:xfrm>
                <a:off x="112281" y="116632"/>
                <a:ext cx="8856984" cy="75168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uk-UA" sz="2400" b="1" dirty="0" smtClean="0"/>
                  <a:t>Приклад 2.</a:t>
                </a:r>
                <a:r>
                  <a:rPr lang="uk-UA" sz="2400" b="1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uk-UA" sz="2400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uk-UA" sz="2400" b="1" i="1" smtClean="0">
                            <a:latin typeface="Cambria Math"/>
                          </a:rPr>
                          <m:t>𝟑</m:t>
                        </m:r>
                        <m:r>
                          <a:rPr lang="uk-UA" sz="2400" b="1" i="1" smtClean="0">
                            <a:latin typeface="Cambria Math"/>
                            <a:ea typeface="Cambria Math"/>
                          </a:rPr>
                          <m:t>∙</m:t>
                        </m:r>
                        <m:r>
                          <a:rPr lang="uk-UA" sz="2400" b="1" i="1" smtClean="0">
                            <a:latin typeface="Cambria Math"/>
                            <a:ea typeface="Cambria Math"/>
                          </a:rPr>
                          <m:t>𝟏𝟔</m:t>
                        </m:r>
                      </m:e>
                      <m:sup>
                        <m:r>
                          <a:rPr lang="en-US" sz="2400" b="1" i="1">
                            <a:latin typeface="Cambria Math"/>
                          </a:rPr>
                          <m:t>𝒙</m:t>
                        </m:r>
                      </m:sup>
                    </m:sSup>
                    <m:r>
                      <a:rPr lang="uk-UA" sz="2400" b="1" i="1" smtClean="0">
                        <a:latin typeface="Cambria Math"/>
                      </a:rPr>
                      <m:t>+</m:t>
                    </m:r>
                    <m:r>
                      <a:rPr lang="uk-UA" sz="2400" b="1" i="1" smtClean="0">
                        <a:latin typeface="Cambria Math"/>
                      </a:rPr>
                      <m:t>𝟐</m:t>
                    </m:r>
                    <m:r>
                      <a:rPr lang="en-US" sz="2400" b="1" i="1">
                        <a:latin typeface="Cambria Math"/>
                        <a:ea typeface="Cambria Math"/>
                      </a:rPr>
                      <m:t>∙</m:t>
                    </m:r>
                    <m:sSup>
                      <m:sSupPr>
                        <m:ctrlPr>
                          <a:rPr lang="en-US" sz="2400" b="1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uk-UA" sz="2400" b="1" i="1" smtClean="0">
                            <a:latin typeface="Cambria Math"/>
                            <a:ea typeface="Cambria Math"/>
                          </a:rPr>
                          <m:t>𝟖𝟏</m:t>
                        </m:r>
                      </m:e>
                      <m:sup>
                        <m:r>
                          <a:rPr lang="en-US" sz="2400" b="1" i="1">
                            <a:latin typeface="Cambria Math"/>
                            <a:ea typeface="Cambria Math"/>
                          </a:rPr>
                          <m:t>𝒙</m:t>
                        </m:r>
                      </m:sup>
                    </m:sSup>
                    <m:r>
                      <a:rPr lang="en-US" sz="2400" b="1" i="1">
                        <a:latin typeface="Cambria Math"/>
                        <a:ea typeface="Cambria Math"/>
                      </a:rPr>
                      <m:t>=</m:t>
                    </m:r>
                    <m:r>
                      <a:rPr lang="uk-UA" sz="2400" b="1" i="1" smtClean="0">
                        <a:latin typeface="Cambria Math"/>
                        <a:ea typeface="Cambria Math"/>
                      </a:rPr>
                      <m:t>𝟓</m:t>
                    </m:r>
                    <m:r>
                      <a:rPr lang="uk-UA" sz="2400" b="1" i="1" smtClean="0">
                        <a:latin typeface="Cambria Math"/>
                        <a:ea typeface="Cambria Math"/>
                      </a:rPr>
                      <m:t>∙</m:t>
                    </m:r>
                    <m:sSup>
                      <m:sSupPr>
                        <m:ctrlPr>
                          <a:rPr lang="uk-UA" sz="2400" b="1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uk-UA" sz="2400" b="1" i="1" smtClean="0">
                            <a:latin typeface="Cambria Math"/>
                            <a:ea typeface="Cambria Math"/>
                          </a:rPr>
                          <m:t>𝟑𝟔</m:t>
                        </m:r>
                      </m:e>
                      <m:sup>
                        <m:r>
                          <a:rPr lang="en-US" sz="2400" b="1" i="1" smtClean="0">
                            <a:latin typeface="Cambria Math"/>
                            <a:ea typeface="Cambria Math"/>
                          </a:rPr>
                          <m:t>𝒙</m:t>
                        </m:r>
                      </m:sup>
                    </m:sSup>
                    <m:r>
                      <a:rPr lang="en-US" sz="2400" b="1" i="1">
                        <a:latin typeface="Cambria Math"/>
                        <a:ea typeface="Cambria Math"/>
                      </a:rPr>
                      <m:t>.</m:t>
                    </m:r>
                  </m:oMath>
                </a14:m>
                <a:endParaRPr lang="en-US" sz="2400" b="1" dirty="0">
                  <a:latin typeface="Calibri" pitchFamily="34" charset="0"/>
                  <a:cs typeface="Calibri" pitchFamily="34" charset="0"/>
                </a:endParaRPr>
              </a:p>
              <a:p>
                <a:pPr algn="ctr"/>
                <a:r>
                  <a:rPr lang="uk-UA" sz="2000" b="1" dirty="0">
                    <a:latin typeface="Calibri" pitchFamily="34" charset="0"/>
                    <a:cs typeface="Calibri" pitchFamily="34" charset="0"/>
                  </a:rPr>
                  <a:t>Розв'язування.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uk-UA" sz="2200" b="1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uk-UA" sz="2200" b="1" i="1">
                              <a:latin typeface="Cambria Math"/>
                            </a:rPr>
                            <m:t>𝟑</m:t>
                          </m:r>
                          <m:r>
                            <a:rPr lang="uk-UA" sz="2200" b="1" i="1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uk-UA" sz="2200" b="1" i="1" smtClean="0">
                              <a:latin typeface="Cambria Math"/>
                              <a:ea typeface="Cambria Math"/>
                            </a:rPr>
                            <m:t>𝟒</m:t>
                          </m:r>
                        </m:e>
                        <m:sup>
                          <m:r>
                            <a:rPr lang="uk-UA" sz="2200" b="1" i="1" smtClean="0">
                              <a:latin typeface="Cambria Math"/>
                              <a:ea typeface="Cambria Math"/>
                            </a:rPr>
                            <m:t>𝟐</m:t>
                          </m:r>
                          <m:r>
                            <a:rPr lang="en-US" sz="2200" b="1" i="1">
                              <a:latin typeface="Cambria Math"/>
                            </a:rPr>
                            <m:t>𝒙</m:t>
                          </m:r>
                        </m:sup>
                      </m:sSup>
                      <m:r>
                        <a:rPr lang="uk-UA" sz="2200" b="1" i="1">
                          <a:latin typeface="Cambria Math"/>
                        </a:rPr>
                        <m:t>+</m:t>
                      </m:r>
                      <m:r>
                        <a:rPr lang="uk-UA" sz="2200" b="1" i="1">
                          <a:latin typeface="Cambria Math"/>
                        </a:rPr>
                        <m:t>𝟐</m:t>
                      </m:r>
                      <m:r>
                        <a:rPr lang="en-US" sz="2200" b="1" i="1"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en-US" sz="2200" b="1" i="1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uk-UA" sz="2200" b="1" i="1" smtClean="0">
                              <a:latin typeface="Cambria Math"/>
                              <a:ea typeface="Cambria Math"/>
                            </a:rPr>
                            <m:t>𝟗</m:t>
                          </m:r>
                        </m:e>
                        <m:sup>
                          <m:r>
                            <a:rPr lang="uk-UA" sz="2200" b="1" i="1" smtClean="0">
                              <a:latin typeface="Cambria Math"/>
                              <a:ea typeface="Cambria Math"/>
                            </a:rPr>
                            <m:t>𝟐</m:t>
                          </m:r>
                          <m:r>
                            <a:rPr lang="en-US" sz="2200" b="1" i="1">
                              <a:latin typeface="Cambria Math"/>
                              <a:ea typeface="Cambria Math"/>
                            </a:rPr>
                            <m:t>𝒙</m:t>
                          </m:r>
                        </m:sup>
                      </m:sSup>
                      <m:r>
                        <a:rPr lang="en-US" sz="2200" b="1" i="1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uk-UA" sz="2200" b="1" i="1">
                          <a:latin typeface="Cambria Math"/>
                          <a:ea typeface="Cambria Math"/>
                        </a:rPr>
                        <m:t>𝟓</m:t>
                      </m:r>
                      <m:r>
                        <a:rPr lang="uk-UA" sz="2200" b="1" i="1"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uk-UA" sz="2200" b="1" i="1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uk-UA" sz="2200" b="1" i="1" smtClean="0">
                              <a:latin typeface="Cambria Math"/>
                              <a:ea typeface="Cambria Math"/>
                            </a:rPr>
                            <m:t>𝟒</m:t>
                          </m:r>
                        </m:e>
                        <m:sup>
                          <m:r>
                            <a:rPr lang="en-US" sz="2200" b="1" i="1">
                              <a:latin typeface="Cambria Math"/>
                              <a:ea typeface="Cambria Math"/>
                            </a:rPr>
                            <m:t>𝒙</m:t>
                          </m:r>
                        </m:sup>
                      </m:sSup>
                      <m:r>
                        <a:rPr lang="en-US" sz="2200" b="1" i="1" smtClean="0"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en-US" sz="2200" b="1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uk-UA" sz="2200" b="1" i="1" smtClean="0">
                              <a:latin typeface="Cambria Math"/>
                              <a:ea typeface="Cambria Math"/>
                            </a:rPr>
                            <m:t>𝟗</m:t>
                          </m:r>
                        </m:e>
                        <m:sup>
                          <m:r>
                            <a:rPr lang="en-US" sz="2200" b="1" i="1" smtClean="0">
                              <a:latin typeface="Cambria Math"/>
                              <a:ea typeface="Cambria Math"/>
                            </a:rPr>
                            <m:t>𝒙</m:t>
                          </m:r>
                        </m:sup>
                      </m:sSup>
                    </m:oMath>
                  </m:oMathPara>
                </a14:m>
                <a:endParaRPr lang="en-US" sz="2200" b="1" dirty="0" smtClean="0">
                  <a:latin typeface="Calibri" pitchFamily="34" charset="0"/>
                  <a:cs typeface="Calibri" pitchFamily="34" charset="0"/>
                </a:endParaRPr>
              </a:p>
              <a:p>
                <a:endParaRPr lang="en-US" sz="2200" b="1" dirty="0">
                  <a:latin typeface="Calibri" pitchFamily="34" charset="0"/>
                  <a:cs typeface="Calibri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b="1" i="1" smtClean="0">
                              <a:latin typeface="Cambria Math"/>
                              <a:cs typeface="Calibri" pitchFamily="34" charset="0"/>
                            </a:rPr>
                          </m:ctrlPr>
                        </m:fPr>
                        <m:num>
                          <m:r>
                            <a:rPr lang="en-US" sz="2200" b="1" i="1" smtClean="0">
                              <a:latin typeface="Cambria Math"/>
                              <a:cs typeface="Calibri" pitchFamily="34" charset="0"/>
                            </a:rPr>
                            <m:t>𝟑</m:t>
                          </m:r>
                          <m:r>
                            <a:rPr lang="en-US" sz="2200" b="1" i="1" smtClean="0">
                              <a:latin typeface="Cambria Math"/>
                              <a:ea typeface="Cambria Math"/>
                              <a:cs typeface="Calibri" pitchFamily="34" charset="0"/>
                            </a:rPr>
                            <m:t>∙</m:t>
                          </m:r>
                          <m:sSup>
                            <m:sSupPr>
                              <m:ctrlPr>
                                <a:rPr lang="en-US" sz="2200" b="1" i="1" smtClean="0">
                                  <a:latin typeface="Cambria Math"/>
                                  <a:ea typeface="Cambria Math"/>
                                  <a:cs typeface="Calibri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2200" b="1" i="1" smtClean="0">
                                  <a:latin typeface="Cambria Math"/>
                                  <a:ea typeface="Cambria Math"/>
                                  <a:cs typeface="Calibri" pitchFamily="34" charset="0"/>
                                </a:rPr>
                                <m:t>𝟒</m:t>
                              </m:r>
                            </m:e>
                            <m:sup>
                              <m:r>
                                <a:rPr lang="en-US" sz="2200" b="1" i="1" smtClean="0">
                                  <a:latin typeface="Cambria Math"/>
                                  <a:ea typeface="Cambria Math"/>
                                  <a:cs typeface="Calibri" pitchFamily="34" charset="0"/>
                                </a:rPr>
                                <m:t>𝟐</m:t>
                              </m:r>
                              <m:r>
                                <a:rPr lang="en-US" sz="2200" b="1" i="1" smtClean="0">
                                  <a:latin typeface="Cambria Math"/>
                                  <a:ea typeface="Cambria Math"/>
                                  <a:cs typeface="Calibri" pitchFamily="34" charset="0"/>
                                </a:rPr>
                                <m:t>𝒙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2200" b="1" i="1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uk-UA" sz="2200" b="1" i="1">
                                  <a:latin typeface="Cambria Math"/>
                                  <a:ea typeface="Cambria Math"/>
                                </a:rPr>
                                <m:t>𝟗</m:t>
                              </m:r>
                            </m:e>
                            <m:sup>
                              <m:r>
                                <a:rPr lang="uk-UA" sz="2200" b="1" i="1">
                                  <a:latin typeface="Cambria Math"/>
                                  <a:ea typeface="Cambria Math"/>
                                </a:rPr>
                                <m:t>𝟐</m:t>
                              </m:r>
                              <m:r>
                                <a:rPr lang="en-US" sz="2200" b="1" i="1">
                                  <a:latin typeface="Cambria Math"/>
                                  <a:ea typeface="Cambria Math"/>
                                </a:rPr>
                                <m:t>𝒙</m:t>
                              </m:r>
                            </m:sup>
                          </m:sSup>
                        </m:den>
                      </m:f>
                      <m:r>
                        <a:rPr lang="en-US" sz="2200" b="1" i="1" smtClean="0">
                          <a:latin typeface="Cambria Math"/>
                          <a:cs typeface="Calibri" pitchFamily="34" charset="0"/>
                        </a:rPr>
                        <m:t>+</m:t>
                      </m:r>
                      <m:f>
                        <m:fPr>
                          <m:ctrlPr>
                            <a:rPr lang="en-US" sz="2200" b="1" i="1" smtClean="0">
                              <a:latin typeface="Cambria Math"/>
                              <a:cs typeface="Calibri" pitchFamily="34" charset="0"/>
                            </a:rPr>
                          </m:ctrlPr>
                        </m:fPr>
                        <m:num>
                          <m:r>
                            <a:rPr lang="uk-UA" sz="2200" b="1" i="1">
                              <a:latin typeface="Cambria Math"/>
                            </a:rPr>
                            <m:t>𝟐</m:t>
                          </m:r>
                          <m:r>
                            <a:rPr lang="en-US" sz="2200" b="1" i="1">
                              <a:latin typeface="Cambria Math"/>
                              <a:ea typeface="Cambria Math"/>
                            </a:rPr>
                            <m:t>∙</m:t>
                          </m:r>
                          <m:sSup>
                            <m:sSupPr>
                              <m:ctrlPr>
                                <a:rPr lang="en-US" sz="2200" b="1" i="1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uk-UA" sz="2200" b="1" i="1">
                                  <a:latin typeface="Cambria Math"/>
                                  <a:ea typeface="Cambria Math"/>
                                </a:rPr>
                                <m:t>𝟗</m:t>
                              </m:r>
                            </m:e>
                            <m:sup>
                              <m:r>
                                <a:rPr lang="uk-UA" sz="2200" b="1" i="1">
                                  <a:latin typeface="Cambria Math"/>
                                  <a:ea typeface="Cambria Math"/>
                                </a:rPr>
                                <m:t>𝟐</m:t>
                              </m:r>
                              <m:r>
                                <a:rPr lang="en-US" sz="2200" b="1" i="1">
                                  <a:latin typeface="Cambria Math"/>
                                  <a:ea typeface="Cambria Math"/>
                                </a:rPr>
                                <m:t>𝒙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2200" b="1" i="1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uk-UA" sz="2200" b="1" i="1">
                                  <a:latin typeface="Cambria Math"/>
                                  <a:ea typeface="Cambria Math"/>
                                </a:rPr>
                                <m:t>𝟗</m:t>
                              </m:r>
                            </m:e>
                            <m:sup>
                              <m:r>
                                <a:rPr lang="uk-UA" sz="2200" b="1" i="1">
                                  <a:latin typeface="Cambria Math"/>
                                  <a:ea typeface="Cambria Math"/>
                                </a:rPr>
                                <m:t>𝟐</m:t>
                              </m:r>
                              <m:r>
                                <a:rPr lang="en-US" sz="2200" b="1" i="1">
                                  <a:latin typeface="Cambria Math"/>
                                  <a:ea typeface="Cambria Math"/>
                                </a:rPr>
                                <m:t>𝒙</m:t>
                              </m:r>
                            </m:sup>
                          </m:sSup>
                        </m:den>
                      </m:f>
                      <m:r>
                        <a:rPr lang="en-US" sz="2200" b="1" i="1" smtClean="0">
                          <a:latin typeface="Cambria Math"/>
                          <a:cs typeface="Calibri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200" b="1" i="1" smtClean="0">
                              <a:latin typeface="Cambria Math"/>
                              <a:cs typeface="Calibri" pitchFamily="34" charset="0"/>
                            </a:rPr>
                          </m:ctrlPr>
                        </m:fPr>
                        <m:num>
                          <m:r>
                            <a:rPr lang="uk-UA" sz="2200" b="1" i="1">
                              <a:latin typeface="Cambria Math"/>
                              <a:ea typeface="Cambria Math"/>
                            </a:rPr>
                            <m:t>𝟓</m:t>
                          </m:r>
                          <m:r>
                            <a:rPr lang="uk-UA" sz="2200" b="1" i="1">
                              <a:latin typeface="Cambria Math"/>
                              <a:ea typeface="Cambria Math"/>
                            </a:rPr>
                            <m:t>∙</m:t>
                          </m:r>
                          <m:sSup>
                            <m:sSupPr>
                              <m:ctrlPr>
                                <a:rPr lang="uk-UA" sz="2200" b="1" i="1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uk-UA" sz="2200" b="1" i="1">
                                  <a:latin typeface="Cambria Math"/>
                                  <a:ea typeface="Cambria Math"/>
                                </a:rPr>
                                <m:t>𝟒</m:t>
                              </m:r>
                            </m:e>
                            <m:sup>
                              <m:r>
                                <a:rPr lang="en-US" sz="2200" b="1" i="1">
                                  <a:latin typeface="Cambria Math"/>
                                  <a:ea typeface="Cambria Math"/>
                                </a:rPr>
                                <m:t>𝒙</m:t>
                              </m:r>
                            </m:sup>
                          </m:sSup>
                          <m:r>
                            <a:rPr lang="en-US" sz="2200" b="1" i="1">
                              <a:latin typeface="Cambria Math"/>
                              <a:ea typeface="Cambria Math"/>
                            </a:rPr>
                            <m:t>∙</m:t>
                          </m:r>
                          <m:sSup>
                            <m:sSupPr>
                              <m:ctrlPr>
                                <a:rPr lang="en-US" sz="2200" b="1" i="1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uk-UA" sz="2200" b="1" i="1">
                                  <a:latin typeface="Cambria Math"/>
                                  <a:ea typeface="Cambria Math"/>
                                </a:rPr>
                                <m:t>𝟗</m:t>
                              </m:r>
                            </m:e>
                            <m:sup>
                              <m:r>
                                <a:rPr lang="en-US" sz="2200" b="1" i="1">
                                  <a:latin typeface="Cambria Math"/>
                                  <a:ea typeface="Cambria Math"/>
                                </a:rPr>
                                <m:t>𝒙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2200" b="1" i="1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uk-UA" sz="2200" b="1" i="1">
                                  <a:latin typeface="Cambria Math"/>
                                  <a:ea typeface="Cambria Math"/>
                                </a:rPr>
                                <m:t>𝟗</m:t>
                              </m:r>
                            </m:e>
                            <m:sup>
                              <m:r>
                                <a:rPr lang="uk-UA" sz="2200" b="1" i="1">
                                  <a:latin typeface="Cambria Math"/>
                                  <a:ea typeface="Cambria Math"/>
                                </a:rPr>
                                <m:t>𝟐</m:t>
                              </m:r>
                              <m:r>
                                <a:rPr lang="en-US" sz="2200" b="1" i="1">
                                  <a:latin typeface="Cambria Math"/>
                                  <a:ea typeface="Cambria Math"/>
                                </a:rPr>
                                <m:t>𝒙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200" b="1" dirty="0" smtClean="0">
                  <a:latin typeface="Calibri" pitchFamily="34" charset="0"/>
                  <a:cs typeface="Calibri" pitchFamily="34" charset="0"/>
                </a:endParaRPr>
              </a:p>
              <a:p>
                <a:endParaRPr lang="en-US" sz="2200" b="1" dirty="0">
                  <a:latin typeface="Calibri" pitchFamily="34" charset="0"/>
                  <a:cs typeface="Calibri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200" b="1" i="1" smtClean="0">
                          <a:latin typeface="Cambria Math"/>
                          <a:cs typeface="Calibri" pitchFamily="34" charset="0"/>
                        </a:rPr>
                        <m:t>𝟑</m:t>
                      </m:r>
                      <m:r>
                        <a:rPr lang="en-US" sz="2200" b="1" i="1" smtClean="0">
                          <a:latin typeface="Cambria Math"/>
                          <a:ea typeface="Cambria Math"/>
                          <a:cs typeface="Calibri" pitchFamily="34" charset="0"/>
                        </a:rPr>
                        <m:t>∙</m:t>
                      </m:r>
                      <m:sSup>
                        <m:sSupPr>
                          <m:ctrlPr>
                            <a:rPr lang="en-US" sz="2200" b="1" i="1" smtClean="0">
                              <a:latin typeface="Cambria Math"/>
                              <a:ea typeface="Cambria Math"/>
                              <a:cs typeface="Calibri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200" b="1" i="1" smtClean="0">
                                  <a:latin typeface="Cambria Math"/>
                                  <a:ea typeface="Cambria Math"/>
                                  <a:cs typeface="Calibri" pitchFamily="34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200" b="1" i="1" smtClean="0">
                                      <a:latin typeface="Cambria Math"/>
                                      <a:ea typeface="Cambria Math"/>
                                      <a:cs typeface="Calibri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200" b="1" i="1" smtClean="0">
                                      <a:latin typeface="Cambria Math"/>
                                      <a:ea typeface="Cambria Math"/>
                                      <a:cs typeface="Calibri" pitchFamily="34" charset="0"/>
                                    </a:rPr>
                                    <m:t>𝟒</m:t>
                                  </m:r>
                                </m:num>
                                <m:den>
                                  <m:r>
                                    <a:rPr lang="en-US" sz="2200" b="1" i="1" smtClean="0">
                                      <a:latin typeface="Cambria Math"/>
                                      <a:ea typeface="Cambria Math"/>
                                      <a:cs typeface="Calibri" pitchFamily="34" charset="0"/>
                                    </a:rPr>
                                    <m:t>𝟗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200" b="1" i="1" smtClean="0">
                              <a:latin typeface="Cambria Math"/>
                              <a:ea typeface="Cambria Math"/>
                              <a:cs typeface="Calibri" pitchFamily="34" charset="0"/>
                            </a:rPr>
                            <m:t>𝟐</m:t>
                          </m:r>
                          <m:r>
                            <a:rPr lang="en-US" sz="2200" b="1" i="1" smtClean="0">
                              <a:latin typeface="Cambria Math"/>
                              <a:ea typeface="Cambria Math"/>
                              <a:cs typeface="Calibri" pitchFamily="34" charset="0"/>
                            </a:rPr>
                            <m:t>𝒙</m:t>
                          </m:r>
                        </m:sup>
                      </m:sSup>
                      <m:r>
                        <a:rPr lang="en-US" sz="2200" b="1" i="1" smtClean="0">
                          <a:latin typeface="Cambria Math"/>
                          <a:ea typeface="Cambria Math"/>
                          <a:cs typeface="Calibri" pitchFamily="34" charset="0"/>
                        </a:rPr>
                        <m:t>−</m:t>
                      </m:r>
                      <m:r>
                        <a:rPr lang="en-US" sz="2200" b="1" i="1" smtClean="0">
                          <a:latin typeface="Cambria Math"/>
                          <a:ea typeface="Cambria Math"/>
                          <a:cs typeface="Calibri" pitchFamily="34" charset="0"/>
                        </a:rPr>
                        <m:t>𝟓</m:t>
                      </m:r>
                      <m:r>
                        <a:rPr lang="en-US" sz="2200" b="1" i="1" smtClean="0">
                          <a:latin typeface="Cambria Math"/>
                          <a:ea typeface="Cambria Math"/>
                          <a:cs typeface="Calibri" pitchFamily="34" charset="0"/>
                        </a:rPr>
                        <m:t>∙</m:t>
                      </m:r>
                      <m:sSup>
                        <m:sSupPr>
                          <m:ctrlPr>
                            <a:rPr lang="en-US" sz="2200" b="1" i="1" smtClean="0">
                              <a:latin typeface="Cambria Math"/>
                              <a:ea typeface="Cambria Math"/>
                              <a:cs typeface="Calibri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200" b="1" i="1" smtClean="0">
                                  <a:latin typeface="Cambria Math"/>
                                  <a:ea typeface="Cambria Math"/>
                                  <a:cs typeface="Calibri" pitchFamily="34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200" b="1" i="1" smtClean="0">
                                      <a:latin typeface="Cambria Math"/>
                                      <a:ea typeface="Cambria Math"/>
                                      <a:cs typeface="Calibri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200" b="1" i="1" smtClean="0">
                                      <a:latin typeface="Cambria Math"/>
                                      <a:ea typeface="Cambria Math"/>
                                      <a:cs typeface="Calibri" pitchFamily="34" charset="0"/>
                                    </a:rPr>
                                    <m:t>𝟒</m:t>
                                  </m:r>
                                </m:num>
                                <m:den>
                                  <m:r>
                                    <a:rPr lang="en-US" sz="2200" b="1" i="1" smtClean="0">
                                      <a:latin typeface="Cambria Math"/>
                                      <a:ea typeface="Cambria Math"/>
                                      <a:cs typeface="Calibri" pitchFamily="34" charset="0"/>
                                    </a:rPr>
                                    <m:t>𝟗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200" b="1" i="1" smtClean="0">
                              <a:latin typeface="Cambria Math"/>
                              <a:ea typeface="Cambria Math"/>
                              <a:cs typeface="Calibri" pitchFamily="34" charset="0"/>
                            </a:rPr>
                            <m:t>𝒙</m:t>
                          </m:r>
                        </m:sup>
                      </m:sSup>
                      <m:r>
                        <a:rPr lang="en-US" sz="2200" b="1" i="1" smtClean="0">
                          <a:latin typeface="Cambria Math"/>
                          <a:ea typeface="Cambria Math"/>
                          <a:cs typeface="Calibri" pitchFamily="34" charset="0"/>
                        </a:rPr>
                        <m:t>+</m:t>
                      </m:r>
                      <m:r>
                        <a:rPr lang="en-US" sz="2200" b="1" i="1" smtClean="0">
                          <a:latin typeface="Cambria Math"/>
                          <a:ea typeface="Cambria Math"/>
                          <a:cs typeface="Calibri" pitchFamily="34" charset="0"/>
                        </a:rPr>
                        <m:t>𝟐</m:t>
                      </m:r>
                      <m:r>
                        <a:rPr lang="en-US" sz="2200" b="1" i="1" smtClean="0">
                          <a:latin typeface="Cambria Math"/>
                          <a:ea typeface="Cambria Math"/>
                          <a:cs typeface="Calibri" pitchFamily="34" charset="0"/>
                        </a:rPr>
                        <m:t>=</m:t>
                      </m:r>
                      <m:r>
                        <a:rPr lang="en-US" sz="2200" b="1" i="1" smtClean="0">
                          <a:latin typeface="Cambria Math"/>
                          <a:ea typeface="Cambria Math"/>
                          <a:cs typeface="Calibri" pitchFamily="34" charset="0"/>
                        </a:rPr>
                        <m:t>𝟎</m:t>
                      </m:r>
                    </m:oMath>
                  </m:oMathPara>
                </a14:m>
                <a:endParaRPr lang="en-US" sz="2200" b="1" dirty="0" smtClean="0">
                  <a:latin typeface="Calibri" pitchFamily="34" charset="0"/>
                  <a:cs typeface="Calibri" pitchFamily="34" charset="0"/>
                </a:endParaRPr>
              </a:p>
              <a:p>
                <a:endParaRPr lang="en-US" sz="2200" b="1" dirty="0">
                  <a:latin typeface="Calibri" pitchFamily="34" charset="0"/>
                  <a:cs typeface="Calibri" pitchFamily="34" charset="0"/>
                </a:endParaRPr>
              </a:p>
              <a:p>
                <a:r>
                  <a:rPr lang="uk-UA" sz="2200" b="1" dirty="0" smtClean="0">
                    <a:latin typeface="Calibri" pitchFamily="34" charset="0"/>
                    <a:cs typeface="Calibri" pitchFamily="34" charset="0"/>
                  </a:rPr>
                  <a:t>Заміна: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b="1" i="1">
                            <a:latin typeface="Cambria Math"/>
                            <a:ea typeface="Cambria Math"/>
                            <a:cs typeface="Calibri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200" b="1" i="1">
                                <a:latin typeface="Cambria Math"/>
                                <a:ea typeface="Cambria Math"/>
                                <a:cs typeface="Calibri" pitchFamily="34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200" b="1" i="1">
                                    <a:latin typeface="Cambria Math"/>
                                    <a:ea typeface="Cambria Math"/>
                                    <a:cs typeface="Calibri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en-US" sz="2200" b="1" i="1">
                                    <a:latin typeface="Cambria Math"/>
                                    <a:ea typeface="Cambria Math"/>
                                    <a:cs typeface="Calibri" pitchFamily="34" charset="0"/>
                                  </a:rPr>
                                  <m:t>𝟒</m:t>
                                </m:r>
                              </m:num>
                              <m:den>
                                <m:r>
                                  <a:rPr lang="en-US" sz="2200" b="1" i="1">
                                    <a:latin typeface="Cambria Math"/>
                                    <a:ea typeface="Cambria Math"/>
                                    <a:cs typeface="Calibri" pitchFamily="34" charset="0"/>
                                  </a:rPr>
                                  <m:t>𝟗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2200" b="1" i="1">
                            <a:latin typeface="Cambria Math"/>
                            <a:ea typeface="Cambria Math"/>
                            <a:cs typeface="Calibri" pitchFamily="34" charset="0"/>
                          </a:rPr>
                          <m:t>𝒙</m:t>
                        </m:r>
                      </m:sup>
                    </m:sSup>
                  </m:oMath>
                </a14:m>
                <a:r>
                  <a:rPr lang="uk-UA" sz="2200" b="1" dirty="0" smtClean="0">
                    <a:latin typeface="Calibri" pitchFamily="34" charset="0"/>
                    <a:cs typeface="Calibri" pitchFamily="34" charset="0"/>
                  </a:rPr>
                  <a:t>=</a:t>
                </a:r>
                <a:r>
                  <a:rPr lang="en-US" sz="2200" b="1" dirty="0" smtClean="0">
                    <a:latin typeface="Calibri" pitchFamily="34" charset="0"/>
                    <a:cs typeface="Calibri" pitchFamily="34" charset="0"/>
                  </a:rPr>
                  <a:t>t  </a:t>
                </a:r>
                <a:r>
                  <a:rPr lang="uk-UA" sz="2200" b="1" dirty="0" smtClean="0">
                    <a:latin typeface="Calibri" pitchFamily="34" charset="0"/>
                    <a:cs typeface="Calibri" pitchFamily="34" charset="0"/>
                  </a:rPr>
                  <a:t>, тоді</a:t>
                </a:r>
                <a:r>
                  <a:rPr lang="en-US" sz="2200" b="1" dirty="0" smtClean="0">
                    <a:latin typeface="Calibri" pitchFamily="34" charset="0"/>
                    <a:cs typeface="Calibri" pitchFamily="34" charset="0"/>
                  </a:rPr>
                  <a:t>    </a:t>
                </a:r>
                <a14:m>
                  <m:oMath xmlns:m="http://schemas.openxmlformats.org/officeDocument/2006/math">
                    <m:r>
                      <a:rPr lang="en-US" sz="2200" b="1" i="1">
                        <a:latin typeface="Cambria Math"/>
                        <a:cs typeface="Calibri" pitchFamily="34" charset="0"/>
                      </a:rPr>
                      <m:t>𝟑</m:t>
                    </m:r>
                    <m:r>
                      <a:rPr lang="en-US" sz="2200" b="1" i="1">
                        <a:latin typeface="Cambria Math"/>
                        <a:ea typeface="Cambria Math"/>
                        <a:cs typeface="Calibri" pitchFamily="34" charset="0"/>
                      </a:rPr>
                      <m:t>∙</m:t>
                    </m:r>
                    <m:sSup>
                      <m:sSupPr>
                        <m:ctrlPr>
                          <a:rPr lang="en-US" sz="2200" b="1" i="1">
                            <a:latin typeface="Cambria Math"/>
                            <a:ea typeface="Cambria Math"/>
                            <a:cs typeface="Calibri" pitchFamily="34" charset="0"/>
                          </a:rPr>
                        </m:ctrlPr>
                      </m:sSupPr>
                      <m:e>
                        <m:r>
                          <a:rPr lang="en-US" sz="2200" b="1" i="1" smtClean="0">
                            <a:latin typeface="Cambria Math"/>
                            <a:ea typeface="Cambria Math"/>
                            <a:cs typeface="Calibri" pitchFamily="34" charset="0"/>
                          </a:rPr>
                          <m:t>𝒕</m:t>
                        </m:r>
                      </m:e>
                      <m:sup>
                        <m:r>
                          <a:rPr lang="en-US" sz="2200" b="1" i="1">
                            <a:latin typeface="Cambria Math"/>
                            <a:ea typeface="Cambria Math"/>
                            <a:cs typeface="Calibri" pitchFamily="34" charset="0"/>
                          </a:rPr>
                          <m:t>𝟐</m:t>
                        </m:r>
                      </m:sup>
                    </m:sSup>
                    <m:r>
                      <a:rPr lang="en-US" sz="2200" b="1" i="1">
                        <a:latin typeface="Cambria Math"/>
                        <a:ea typeface="Cambria Math"/>
                        <a:cs typeface="Calibri" pitchFamily="34" charset="0"/>
                      </a:rPr>
                      <m:t>−</m:t>
                    </m:r>
                    <m:r>
                      <a:rPr lang="en-US" sz="2200" b="1" i="1">
                        <a:latin typeface="Cambria Math"/>
                        <a:ea typeface="Cambria Math"/>
                        <a:cs typeface="Calibri" pitchFamily="34" charset="0"/>
                      </a:rPr>
                      <m:t>𝟓</m:t>
                    </m:r>
                    <m:r>
                      <a:rPr lang="en-US" sz="2200" b="1" i="1">
                        <a:latin typeface="Cambria Math"/>
                        <a:ea typeface="Cambria Math"/>
                        <a:cs typeface="Calibri" pitchFamily="34" charset="0"/>
                      </a:rPr>
                      <m:t>∙</m:t>
                    </m:r>
                    <m:r>
                      <a:rPr lang="en-US" sz="2200" b="1" i="1" smtClean="0">
                        <a:latin typeface="Cambria Math"/>
                        <a:ea typeface="Cambria Math"/>
                        <a:cs typeface="Calibri" pitchFamily="34" charset="0"/>
                      </a:rPr>
                      <m:t>𝒕</m:t>
                    </m:r>
                    <m:r>
                      <a:rPr lang="en-US" sz="2200" b="1" i="1">
                        <a:latin typeface="Cambria Math"/>
                        <a:ea typeface="Cambria Math"/>
                        <a:cs typeface="Calibri" pitchFamily="34" charset="0"/>
                      </a:rPr>
                      <m:t>+</m:t>
                    </m:r>
                    <m:r>
                      <a:rPr lang="en-US" sz="2200" b="1" i="1">
                        <a:latin typeface="Cambria Math"/>
                        <a:ea typeface="Cambria Math"/>
                        <a:cs typeface="Calibri" pitchFamily="34" charset="0"/>
                      </a:rPr>
                      <m:t>𝟐</m:t>
                    </m:r>
                    <m:r>
                      <a:rPr lang="en-US" sz="2200" b="1" i="1">
                        <a:latin typeface="Cambria Math"/>
                        <a:ea typeface="Cambria Math"/>
                        <a:cs typeface="Calibri" pitchFamily="34" charset="0"/>
                      </a:rPr>
                      <m:t>=</m:t>
                    </m:r>
                    <m:r>
                      <a:rPr lang="en-US" sz="2200" b="1" i="1">
                        <a:latin typeface="Cambria Math"/>
                        <a:ea typeface="Cambria Math"/>
                        <a:cs typeface="Calibri" pitchFamily="34" charset="0"/>
                      </a:rPr>
                      <m:t>𝟎</m:t>
                    </m:r>
                  </m:oMath>
                </a14:m>
                <a:r>
                  <a:rPr lang="uk-UA" sz="2200" b="1" dirty="0" smtClean="0">
                    <a:latin typeface="Calibri" pitchFamily="34" charset="0"/>
                    <a:cs typeface="Calibri" pitchFamily="34" charset="0"/>
                  </a:rPr>
                  <a:t>,  звідси </a:t>
                </a:r>
                <a:r>
                  <a:rPr lang="en-US" sz="2200" b="1" dirty="0" smtClean="0">
                    <a:latin typeface="Calibri" pitchFamily="34" charset="0"/>
                    <a:cs typeface="Calibri" pitchFamily="34" charset="0"/>
                  </a:rPr>
                  <a:t>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1" i="1" dirty="0" smtClean="0">
                            <a:latin typeface="Cambria Math"/>
                            <a:cs typeface="Calibri" pitchFamily="34" charset="0"/>
                          </a:rPr>
                        </m:ctrlPr>
                      </m:sSubPr>
                      <m:e>
                        <m:r>
                          <a:rPr lang="en-US" sz="2200" b="1" i="1" dirty="0" smtClean="0">
                            <a:latin typeface="Cambria Math"/>
                            <a:cs typeface="Calibri" pitchFamily="34" charset="0"/>
                          </a:rPr>
                          <m:t>𝒕</m:t>
                        </m:r>
                      </m:e>
                      <m:sub>
                        <m:r>
                          <a:rPr lang="en-US" sz="2200" b="1" i="1" dirty="0" smtClean="0">
                            <a:latin typeface="Cambria Math"/>
                            <a:cs typeface="Calibri" pitchFamily="34" charset="0"/>
                          </a:rPr>
                          <m:t>𝟏</m:t>
                        </m:r>
                      </m:sub>
                    </m:sSub>
                    <m:r>
                      <a:rPr lang="en-US" sz="2200" b="1" i="1" dirty="0" smtClean="0">
                        <a:latin typeface="Cambria Math"/>
                        <a:cs typeface="Calibri" pitchFamily="34" charset="0"/>
                      </a:rPr>
                      <m:t>=</m:t>
                    </m:r>
                    <m:f>
                      <m:fPr>
                        <m:ctrlPr>
                          <a:rPr lang="en-US" sz="2200" b="1" i="1" dirty="0" smtClean="0">
                            <a:latin typeface="Cambria Math"/>
                            <a:cs typeface="Calibri" pitchFamily="34" charset="0"/>
                          </a:rPr>
                        </m:ctrlPr>
                      </m:fPr>
                      <m:num>
                        <m:r>
                          <a:rPr lang="en-US" sz="2200" b="1" i="1" dirty="0" smtClean="0">
                            <a:latin typeface="Cambria Math"/>
                            <a:cs typeface="Calibri" pitchFamily="34" charset="0"/>
                          </a:rPr>
                          <m:t>𝟐</m:t>
                        </m:r>
                      </m:num>
                      <m:den>
                        <m:r>
                          <a:rPr lang="en-US" sz="2200" b="1" i="1" dirty="0" smtClean="0">
                            <a:latin typeface="Cambria Math"/>
                            <a:cs typeface="Calibri" pitchFamily="34" charset="0"/>
                          </a:rPr>
                          <m:t>𝟑</m:t>
                        </m:r>
                      </m:den>
                    </m:f>
                    <m:r>
                      <a:rPr lang="en-US" sz="2200" b="1" i="1" dirty="0" smtClean="0">
                        <a:latin typeface="Cambria Math"/>
                        <a:cs typeface="Calibri" pitchFamily="34" charset="0"/>
                      </a:rPr>
                      <m:t> ;</m:t>
                    </m:r>
                    <m:sSub>
                      <m:sSubPr>
                        <m:ctrlPr>
                          <a:rPr lang="en-US" sz="2200" b="1" i="1" dirty="0" smtClean="0">
                            <a:latin typeface="Cambria Math"/>
                            <a:cs typeface="Calibri" pitchFamily="34" charset="0"/>
                          </a:rPr>
                        </m:ctrlPr>
                      </m:sSubPr>
                      <m:e>
                        <m:r>
                          <a:rPr lang="en-US" sz="2200" b="1" i="1" dirty="0" smtClean="0">
                            <a:latin typeface="Cambria Math"/>
                            <a:cs typeface="Calibri" pitchFamily="34" charset="0"/>
                          </a:rPr>
                          <m:t>𝒕</m:t>
                        </m:r>
                      </m:e>
                      <m:sub>
                        <m:r>
                          <a:rPr lang="en-US" sz="2200" b="1" i="1" dirty="0" smtClean="0">
                            <a:latin typeface="Cambria Math"/>
                            <a:cs typeface="Calibri" pitchFamily="34" charset="0"/>
                          </a:rPr>
                          <m:t>𝟐</m:t>
                        </m:r>
                      </m:sub>
                    </m:sSub>
                    <m:r>
                      <a:rPr lang="en-US" sz="2200" b="1" i="1" dirty="0" smtClean="0">
                        <a:latin typeface="Cambria Math"/>
                        <a:cs typeface="Calibri" pitchFamily="34" charset="0"/>
                      </a:rPr>
                      <m:t>=</m:t>
                    </m:r>
                    <m:r>
                      <a:rPr lang="en-US" sz="2200" b="1" i="1" dirty="0" smtClean="0">
                        <a:latin typeface="Cambria Math"/>
                        <a:cs typeface="Calibri" pitchFamily="34" charset="0"/>
                      </a:rPr>
                      <m:t>𝟏</m:t>
                    </m:r>
                  </m:oMath>
                </a14:m>
                <a:endParaRPr lang="en-US" sz="2200" b="1" dirty="0" smtClean="0">
                  <a:latin typeface="Calibri" pitchFamily="34" charset="0"/>
                  <a:cs typeface="Calibri" pitchFamily="34" charset="0"/>
                </a:endParaRPr>
              </a:p>
              <a:p>
                <a:r>
                  <a:rPr lang="uk-UA" sz="2200" b="1" dirty="0" smtClean="0">
                    <a:latin typeface="Calibri" pitchFamily="34" charset="0"/>
                    <a:cs typeface="Calibri" pitchFamily="34" charset="0"/>
                  </a:rPr>
                  <a:t>З урахуванням заміни,маємо:</a:t>
                </a:r>
                <a:endParaRPr lang="en-US" sz="2200" b="1" dirty="0">
                  <a:latin typeface="Calibri" pitchFamily="34" charset="0"/>
                  <a:cs typeface="Calibri" pitchFamily="34" charset="0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200" b="1" i="1">
                            <a:latin typeface="Cambria Math"/>
                            <a:ea typeface="Cambria Math"/>
                            <a:cs typeface="Calibri" pitchFamily="34" charset="0"/>
                          </a:rPr>
                        </m:ctrlPr>
                      </m:sSupPr>
                      <m:e>
                        <m:r>
                          <a:rPr lang="en-US" sz="2200" b="1" i="1" smtClean="0">
                            <a:latin typeface="Cambria Math"/>
                            <a:ea typeface="Cambria Math"/>
                            <a:cs typeface="Calibri" pitchFamily="34" charset="0"/>
                          </a:rPr>
                          <m:t>𝟏</m:t>
                        </m:r>
                        <m:r>
                          <a:rPr lang="en-US" sz="2200" b="1" i="1" smtClean="0">
                            <a:latin typeface="Cambria Math"/>
                            <a:ea typeface="Cambria Math"/>
                            <a:cs typeface="Calibri" pitchFamily="34" charset="0"/>
                          </a:rPr>
                          <m:t>)</m:t>
                        </m:r>
                        <m:sSub>
                          <m:sSubPr>
                            <m:ctrlPr>
                              <a:rPr lang="en-US" sz="2200" b="1" i="1" dirty="0">
                                <a:latin typeface="Cambria Math"/>
                                <a:cs typeface="Calibri" pitchFamily="34" charset="0"/>
                              </a:rPr>
                            </m:ctrlPr>
                          </m:sSubPr>
                          <m:e>
                            <m:r>
                              <a:rPr lang="en-US" sz="2200" b="1" i="1" dirty="0">
                                <a:latin typeface="Cambria Math"/>
                                <a:cs typeface="Calibri" pitchFamily="34" charset="0"/>
                              </a:rPr>
                              <m:t>𝒕</m:t>
                            </m:r>
                          </m:e>
                          <m:sub>
                            <m:r>
                              <a:rPr lang="en-US" sz="2200" b="1" i="1" dirty="0">
                                <a:latin typeface="Cambria Math"/>
                                <a:cs typeface="Calibri" pitchFamily="34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sz="2200" b="1" i="1" dirty="0">
                            <a:latin typeface="Cambria Math"/>
                            <a:cs typeface="Calibri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2200" b="1" i="1" dirty="0">
                                <a:latin typeface="Cambria Math"/>
                                <a:cs typeface="Calibri" pitchFamily="34" charset="0"/>
                              </a:rPr>
                            </m:ctrlPr>
                          </m:fPr>
                          <m:num>
                            <m:r>
                              <a:rPr lang="en-US" sz="2200" b="1" i="1" dirty="0">
                                <a:latin typeface="Cambria Math"/>
                                <a:cs typeface="Calibri" pitchFamily="34" charset="0"/>
                              </a:rPr>
                              <m:t>𝟐</m:t>
                            </m:r>
                          </m:num>
                          <m:den>
                            <m:r>
                              <a:rPr lang="en-US" sz="2200" b="1" i="1" dirty="0">
                                <a:latin typeface="Cambria Math"/>
                                <a:cs typeface="Calibri" pitchFamily="34" charset="0"/>
                              </a:rPr>
                              <m:t>𝟑</m:t>
                            </m:r>
                          </m:den>
                        </m:f>
                        <m:r>
                          <a:rPr lang="en-US" sz="2200" b="1" i="1" dirty="0" smtClean="0">
                            <a:latin typeface="Cambria Math"/>
                            <a:cs typeface="Calibri" pitchFamily="34" charset="0"/>
                          </a:rPr>
                          <m:t>    </m:t>
                        </m:r>
                        <m:d>
                          <m:dPr>
                            <m:ctrlPr>
                              <a:rPr lang="en-US" sz="2200" b="1" i="1">
                                <a:latin typeface="Cambria Math"/>
                                <a:ea typeface="Cambria Math"/>
                                <a:cs typeface="Calibri" pitchFamily="34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200" b="1" i="1">
                                    <a:latin typeface="Cambria Math"/>
                                    <a:ea typeface="Cambria Math"/>
                                    <a:cs typeface="Calibri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en-US" sz="2200" b="1" i="1">
                                    <a:latin typeface="Cambria Math"/>
                                    <a:ea typeface="Cambria Math"/>
                                    <a:cs typeface="Calibri" pitchFamily="34" charset="0"/>
                                  </a:rPr>
                                  <m:t>𝟒</m:t>
                                </m:r>
                              </m:num>
                              <m:den>
                                <m:r>
                                  <a:rPr lang="en-US" sz="2200" b="1" i="1">
                                    <a:latin typeface="Cambria Math"/>
                                    <a:ea typeface="Cambria Math"/>
                                    <a:cs typeface="Calibri" pitchFamily="34" charset="0"/>
                                  </a:rPr>
                                  <m:t>𝟗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2200" b="1" i="1">
                            <a:latin typeface="Cambria Math"/>
                            <a:ea typeface="Cambria Math"/>
                            <a:cs typeface="Calibri" pitchFamily="34" charset="0"/>
                          </a:rPr>
                          <m:t>𝒙</m:t>
                        </m:r>
                      </m:sup>
                    </m:sSup>
                  </m:oMath>
                </a14:m>
                <a:r>
                  <a:rPr lang="uk-UA" sz="2200" b="1" dirty="0" smtClean="0">
                    <a:latin typeface="Calibri" pitchFamily="34" charset="0"/>
                    <a:cs typeface="Calibri" pitchFamily="34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uk-UA" sz="2200" b="1" i="1" dirty="0" smtClean="0">
                            <a:latin typeface="Cambria Math"/>
                            <a:cs typeface="Calibri" pitchFamily="34" charset="0"/>
                          </a:rPr>
                        </m:ctrlPr>
                      </m:fPr>
                      <m:num>
                        <m:r>
                          <a:rPr lang="en-US" sz="2200" b="1" i="1" dirty="0" smtClean="0">
                            <a:latin typeface="Cambria Math"/>
                            <a:cs typeface="Calibri" pitchFamily="34" charset="0"/>
                          </a:rPr>
                          <m:t>𝟐</m:t>
                        </m:r>
                      </m:num>
                      <m:den>
                        <m:r>
                          <a:rPr lang="en-US" sz="2200" b="1" i="1" dirty="0" smtClean="0">
                            <a:latin typeface="Cambria Math"/>
                            <a:cs typeface="Calibri" pitchFamily="34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2200" b="1" dirty="0" smtClean="0">
                    <a:latin typeface="Calibri" pitchFamily="34" charset="0"/>
                    <a:cs typeface="Calibri" pitchFamily="34" charset="0"/>
                  </a:rPr>
                  <a:t>   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b="1" i="1">
                            <a:latin typeface="Cambria Math"/>
                            <a:ea typeface="Cambria Math"/>
                            <a:cs typeface="Calibri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200" b="1" i="1">
                                <a:latin typeface="Cambria Math"/>
                                <a:ea typeface="Cambria Math"/>
                                <a:cs typeface="Calibri" pitchFamily="34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200" b="1" i="1">
                                    <a:latin typeface="Cambria Math"/>
                                    <a:ea typeface="Cambria Math"/>
                                    <a:cs typeface="Calibri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en-US" sz="2200" b="1" i="1" smtClean="0">
                                    <a:latin typeface="Cambria Math"/>
                                    <a:ea typeface="Cambria Math"/>
                                    <a:cs typeface="Calibri" pitchFamily="34" charset="0"/>
                                  </a:rPr>
                                  <m:t>𝟐</m:t>
                                </m:r>
                              </m:num>
                              <m:den>
                                <m:r>
                                  <a:rPr lang="en-US" sz="2200" b="1" i="1" smtClean="0">
                                    <a:latin typeface="Cambria Math"/>
                                    <a:ea typeface="Cambria Math"/>
                                    <a:cs typeface="Calibri" pitchFamily="34" charset="0"/>
                                  </a:rPr>
                                  <m:t>𝟑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2200" b="1" i="1" smtClean="0">
                            <a:latin typeface="Cambria Math"/>
                            <a:ea typeface="Cambria Math"/>
                            <a:cs typeface="Calibri" pitchFamily="34" charset="0"/>
                          </a:rPr>
                          <m:t>𝟐</m:t>
                        </m:r>
                        <m:r>
                          <a:rPr lang="en-US" sz="2200" b="1" i="1">
                            <a:latin typeface="Cambria Math"/>
                            <a:ea typeface="Cambria Math"/>
                            <a:cs typeface="Calibri" pitchFamily="34" charset="0"/>
                          </a:rPr>
                          <m:t>𝒙</m:t>
                        </m:r>
                      </m:sup>
                    </m:sSup>
                  </m:oMath>
                </a14:m>
                <a:r>
                  <a:rPr lang="uk-UA" sz="2200" b="1" dirty="0" smtClean="0">
                    <a:latin typeface="Calibri" pitchFamily="34" charset="0"/>
                    <a:cs typeface="Calibri" pitchFamily="34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uk-UA" sz="2200" b="1" i="1" dirty="0" smtClean="0">
                            <a:latin typeface="Cambria Math"/>
                            <a:cs typeface="Calibri" pitchFamily="34" charset="0"/>
                          </a:rPr>
                        </m:ctrlPr>
                      </m:fPr>
                      <m:num>
                        <m:r>
                          <a:rPr lang="en-US" sz="2200" b="1" i="1" dirty="0" smtClean="0">
                            <a:latin typeface="Cambria Math"/>
                            <a:cs typeface="Calibri" pitchFamily="34" charset="0"/>
                          </a:rPr>
                          <m:t>𝟐</m:t>
                        </m:r>
                      </m:num>
                      <m:den>
                        <m:r>
                          <a:rPr lang="en-US" sz="2200" b="1" i="1" dirty="0" smtClean="0">
                            <a:latin typeface="Cambria Math"/>
                            <a:cs typeface="Calibri" pitchFamily="34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2200" b="1" dirty="0" smtClean="0">
                    <a:latin typeface="Calibri" pitchFamily="34" charset="0"/>
                    <a:cs typeface="Calibri" pitchFamily="34" charset="0"/>
                  </a:rPr>
                  <a:t>        </a:t>
                </a:r>
                <a14:m>
                  <m:oMath xmlns:m="http://schemas.openxmlformats.org/officeDocument/2006/math">
                    <m:r>
                      <a:rPr lang="en-US" sz="2200" b="1" i="1" dirty="0" smtClean="0">
                        <a:latin typeface="Cambria Math"/>
                        <a:cs typeface="Calibri" pitchFamily="34" charset="0"/>
                      </a:rPr>
                      <m:t>𝟐</m:t>
                    </m:r>
                    <m:r>
                      <a:rPr lang="en-US" sz="2200" b="1" i="1" dirty="0" smtClean="0">
                        <a:latin typeface="Cambria Math"/>
                        <a:cs typeface="Calibri" pitchFamily="34" charset="0"/>
                      </a:rPr>
                      <m:t>𝒙</m:t>
                    </m:r>
                    <m:r>
                      <a:rPr lang="en-US" sz="2200" b="1" i="1" dirty="0" smtClean="0">
                        <a:latin typeface="Cambria Math"/>
                        <a:cs typeface="Calibri" pitchFamily="34" charset="0"/>
                      </a:rPr>
                      <m:t>=</m:t>
                    </m:r>
                    <m:r>
                      <a:rPr lang="en-US" sz="2200" b="1" i="1" dirty="0" smtClean="0">
                        <a:latin typeface="Cambria Math"/>
                        <a:cs typeface="Calibri" pitchFamily="34" charset="0"/>
                      </a:rPr>
                      <m:t>𝟏</m:t>
                    </m:r>
                    <m:r>
                      <a:rPr lang="en-US" sz="2200" b="1" i="1" dirty="0" smtClean="0">
                        <a:latin typeface="Cambria Math"/>
                        <a:cs typeface="Calibri" pitchFamily="34" charset="0"/>
                      </a:rPr>
                      <m:t>    ;</m:t>
                    </m:r>
                  </m:oMath>
                </a14:m>
                <a:r>
                  <a:rPr lang="en-US" sz="2200" b="1" dirty="0" smtClean="0">
                    <a:latin typeface="Calibri" pitchFamily="34" charset="0"/>
                    <a:cs typeface="Calibri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2200" b="1" i="1" dirty="0" smtClean="0">
                        <a:latin typeface="Cambria Math"/>
                        <a:cs typeface="Calibri" pitchFamily="34" charset="0"/>
                      </a:rPr>
                      <m:t>𝒙</m:t>
                    </m:r>
                    <m:r>
                      <a:rPr lang="en-US" sz="2200" b="1" i="1" dirty="0" smtClean="0">
                        <a:latin typeface="Cambria Math"/>
                        <a:cs typeface="Calibri" pitchFamily="34" charset="0"/>
                      </a:rPr>
                      <m:t>=</m:t>
                    </m:r>
                    <m:f>
                      <m:fPr>
                        <m:ctrlPr>
                          <a:rPr lang="en-US" sz="2200" b="1" i="1" dirty="0" smtClean="0">
                            <a:latin typeface="Cambria Math"/>
                            <a:cs typeface="Calibri" pitchFamily="34" charset="0"/>
                          </a:rPr>
                        </m:ctrlPr>
                      </m:fPr>
                      <m:num>
                        <m:r>
                          <a:rPr lang="en-US" sz="2200" b="1" i="1" dirty="0" smtClean="0">
                            <a:latin typeface="Cambria Math"/>
                            <a:cs typeface="Calibri" pitchFamily="34" charset="0"/>
                          </a:rPr>
                          <m:t>𝟏</m:t>
                        </m:r>
                      </m:num>
                      <m:den>
                        <m:r>
                          <a:rPr lang="en-US" sz="2200" b="1" i="1" dirty="0" smtClean="0">
                            <a:latin typeface="Cambria Math"/>
                            <a:cs typeface="Calibri" pitchFamily="34" charset="0"/>
                          </a:rPr>
                          <m:t>𝟐</m:t>
                        </m:r>
                      </m:den>
                    </m:f>
                  </m:oMath>
                </a14:m>
                <a:endParaRPr lang="en-US" sz="2200" b="1" dirty="0" smtClean="0">
                  <a:latin typeface="Calibri" pitchFamily="34" charset="0"/>
                  <a:cs typeface="Calibri" pitchFamily="34" charset="0"/>
                </a:endParaRPr>
              </a:p>
              <a:p>
                <a:endParaRPr lang="en-US" sz="2200" b="1" dirty="0">
                  <a:latin typeface="Calibri" pitchFamily="34" charset="0"/>
                  <a:cs typeface="Calibri" pitchFamily="34" charset="0"/>
                </a:endParaRPr>
              </a:p>
              <a:p>
                <a:r>
                  <a:rPr lang="en-US" sz="2200" b="1" dirty="0" smtClean="0">
                    <a:latin typeface="Calibri" pitchFamily="34" charset="0"/>
                    <a:cs typeface="Calibri" pitchFamily="34" charset="0"/>
                  </a:rPr>
                  <a:t>2)</a:t>
                </a:r>
                <a:r>
                  <a:rPr lang="en-US" sz="2200" b="1" dirty="0"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1" i="1" dirty="0">
                            <a:latin typeface="Cambria Math"/>
                            <a:cs typeface="Calibri" pitchFamily="34" charset="0"/>
                          </a:rPr>
                        </m:ctrlPr>
                      </m:sSubPr>
                      <m:e>
                        <m:r>
                          <a:rPr lang="en-US" sz="2200" b="1" i="1" dirty="0">
                            <a:latin typeface="Cambria Math"/>
                            <a:cs typeface="Calibri" pitchFamily="34" charset="0"/>
                          </a:rPr>
                          <m:t>𝒕</m:t>
                        </m:r>
                      </m:e>
                      <m:sub>
                        <m:r>
                          <a:rPr lang="en-US" sz="2200" b="1" i="1" dirty="0">
                            <a:latin typeface="Cambria Math"/>
                            <a:cs typeface="Calibri" pitchFamily="34" charset="0"/>
                          </a:rPr>
                          <m:t>𝟐</m:t>
                        </m:r>
                      </m:sub>
                    </m:sSub>
                    <m:r>
                      <a:rPr lang="en-US" sz="2200" b="1" i="1" dirty="0">
                        <a:latin typeface="Cambria Math"/>
                        <a:cs typeface="Calibri" pitchFamily="34" charset="0"/>
                      </a:rPr>
                      <m:t>=</m:t>
                    </m:r>
                    <m:r>
                      <a:rPr lang="en-US" sz="2200" b="1" i="1" dirty="0">
                        <a:latin typeface="Cambria Math"/>
                        <a:cs typeface="Calibri" pitchFamily="34" charset="0"/>
                      </a:rPr>
                      <m:t>𝟏</m:t>
                    </m:r>
                  </m:oMath>
                </a14:m>
                <a:r>
                  <a:rPr lang="en-US" sz="2200" b="1" dirty="0" smtClean="0">
                    <a:latin typeface="Calibri" pitchFamily="34" charset="0"/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b="1" i="1">
                            <a:latin typeface="Cambria Math"/>
                            <a:ea typeface="Cambria Math"/>
                            <a:cs typeface="Calibri" pitchFamily="34" charset="0"/>
                          </a:rPr>
                        </m:ctrlPr>
                      </m:sSupPr>
                      <m:e>
                        <m:r>
                          <a:rPr lang="en-US" sz="2200" b="1" i="1" smtClean="0">
                            <a:latin typeface="Cambria Math"/>
                            <a:ea typeface="Cambria Math"/>
                            <a:cs typeface="Calibri" pitchFamily="34" charset="0"/>
                          </a:rPr>
                          <m:t>    </m:t>
                        </m:r>
                        <m:d>
                          <m:dPr>
                            <m:ctrlPr>
                              <a:rPr lang="en-US" sz="2200" b="1" i="1">
                                <a:latin typeface="Cambria Math"/>
                                <a:ea typeface="Cambria Math"/>
                                <a:cs typeface="Calibri" pitchFamily="34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200" b="1" i="1">
                                    <a:latin typeface="Cambria Math"/>
                                    <a:ea typeface="Cambria Math"/>
                                    <a:cs typeface="Calibri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en-US" sz="2200" b="1" i="1">
                                    <a:latin typeface="Cambria Math"/>
                                    <a:ea typeface="Cambria Math"/>
                                    <a:cs typeface="Calibri" pitchFamily="34" charset="0"/>
                                  </a:rPr>
                                  <m:t>𝟒</m:t>
                                </m:r>
                              </m:num>
                              <m:den>
                                <m:r>
                                  <a:rPr lang="en-US" sz="2200" b="1" i="1">
                                    <a:latin typeface="Cambria Math"/>
                                    <a:ea typeface="Cambria Math"/>
                                    <a:cs typeface="Calibri" pitchFamily="34" charset="0"/>
                                  </a:rPr>
                                  <m:t>𝟗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2200" b="1" i="1">
                            <a:latin typeface="Cambria Math"/>
                            <a:ea typeface="Cambria Math"/>
                            <a:cs typeface="Calibri" pitchFamily="34" charset="0"/>
                          </a:rPr>
                          <m:t>𝒙</m:t>
                        </m:r>
                      </m:sup>
                    </m:sSup>
                  </m:oMath>
                </a14:m>
                <a:r>
                  <a:rPr lang="uk-UA" sz="2200" b="1" dirty="0" smtClean="0">
                    <a:latin typeface="Calibri" pitchFamily="34" charset="0"/>
                    <a:cs typeface="Calibri" pitchFamily="34" charset="0"/>
                  </a:rPr>
                  <a:t>=</a:t>
                </a:r>
                <a:r>
                  <a:rPr lang="en-US" sz="2200" b="1" dirty="0" smtClean="0">
                    <a:latin typeface="Calibri" pitchFamily="34" charset="0"/>
                    <a:cs typeface="Calibri" pitchFamily="34" charset="0"/>
                  </a:rPr>
                  <a:t>1            </a:t>
                </a:r>
                <a14:m>
                  <m:oMath xmlns:m="http://schemas.openxmlformats.org/officeDocument/2006/math">
                    <m:r>
                      <a:rPr lang="en-US" sz="2200" b="1" i="1" smtClean="0">
                        <a:latin typeface="Cambria Math"/>
                        <a:cs typeface="Calibri" pitchFamily="34" charset="0"/>
                      </a:rPr>
                      <m:t>𝒙</m:t>
                    </m:r>
                    <m:r>
                      <a:rPr lang="en-US" sz="2200" b="1" i="1" smtClean="0">
                        <a:latin typeface="Cambria Math"/>
                        <a:cs typeface="Calibri" pitchFamily="34" charset="0"/>
                      </a:rPr>
                      <m:t>=</m:t>
                    </m:r>
                    <m:r>
                      <a:rPr lang="en-US" sz="2200" b="1" i="1" smtClean="0">
                        <a:latin typeface="Cambria Math"/>
                        <a:cs typeface="Calibri" pitchFamily="34" charset="0"/>
                      </a:rPr>
                      <m:t>𝟎</m:t>
                    </m:r>
                  </m:oMath>
                </a14:m>
                <a:endParaRPr lang="uk-UA" sz="2200" b="1" dirty="0" smtClean="0">
                  <a:latin typeface="Calibri" pitchFamily="34" charset="0"/>
                  <a:cs typeface="Calibri" pitchFamily="34" charset="0"/>
                </a:endParaRPr>
              </a:p>
              <a:p>
                <a:endParaRPr lang="en-US" sz="2200" b="1" dirty="0" smtClean="0">
                  <a:latin typeface="Calibri" pitchFamily="34" charset="0"/>
                  <a:cs typeface="Calibri" pitchFamily="34" charset="0"/>
                </a:endParaRPr>
              </a:p>
              <a:p>
                <a:r>
                  <a:rPr lang="uk-UA" sz="2200" b="1" dirty="0" smtClean="0">
                    <a:latin typeface="Calibri" pitchFamily="34" charset="0"/>
                    <a:cs typeface="Calibri" pitchFamily="34" charset="0"/>
                  </a:rPr>
                  <a:t>Відповідь:0;1</a:t>
                </a:r>
                <a:endParaRPr lang="en-US" sz="2200" b="1" dirty="0">
                  <a:latin typeface="Calibri" pitchFamily="34" charset="0"/>
                  <a:cs typeface="Calibri" pitchFamily="34" charset="0"/>
                </a:endParaRPr>
              </a:p>
              <a:p>
                <a:endParaRPr lang="en-US" sz="2200" b="1" dirty="0">
                  <a:latin typeface="Calibri" pitchFamily="34" charset="0"/>
                  <a:cs typeface="Calibri" pitchFamily="34" charset="0"/>
                </a:endParaRPr>
              </a:p>
              <a:p>
                <a:endParaRPr lang="en-US" sz="2200" b="1" dirty="0">
                  <a:latin typeface="Calibri" pitchFamily="34" charset="0"/>
                  <a:cs typeface="Calibri" pitchFamily="34" charset="0"/>
                </a:endParaRPr>
              </a:p>
              <a:p>
                <a:endParaRPr lang="uk-UA" dirty="0"/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281" y="116632"/>
                <a:ext cx="8856984" cy="7516801"/>
              </a:xfrm>
              <a:prstGeom prst="rect">
                <a:avLst/>
              </a:prstGeom>
              <a:blipFill rotWithShape="1">
                <a:blip r:embed="rId2" cstate="print"/>
                <a:stretch>
                  <a:fillRect l="-1032" t="-730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36659511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7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9512" y="35913"/>
            <a:ext cx="44644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rgbClr val="C00000"/>
                </a:solidFill>
              </a:rPr>
              <a:t>4.Графічний спосіб</a:t>
            </a:r>
            <a:endParaRPr lang="uk-UA" sz="3200" b="1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4" name="TextBox 3"/>
              <p:cNvSpPr txBox="1"/>
              <p:nvPr/>
            </p:nvSpPr>
            <p:spPr>
              <a:xfrm>
                <a:off x="179512" y="620688"/>
                <a:ext cx="7920880" cy="2022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uk-UA" sz="2400" dirty="0" smtClean="0"/>
                  <a:t>Приклад. Розв'яжіть графічно рівняння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uk-UA" sz="2400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uk-UA" sz="2400" i="1" smtClean="0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uk-UA" sz="2400" i="1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uk-UA" sz="2400" b="0" i="1" smtClean="0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uk-UA" sz="2400" b="0" i="1" smtClean="0">
                                    <a:latin typeface="Cambria Math"/>
                                  </a:rPr>
                                  <m:t>3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2400" b="0" i="1" smtClean="0">
                            <a:latin typeface="Cambria Math"/>
                          </a:rPr>
                          <m:t>𝑥</m:t>
                        </m:r>
                      </m:sup>
                    </m:sSup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r>
                      <a:rPr lang="en-US" sz="2400" b="0" i="1" smtClean="0">
                        <a:latin typeface="Cambria Math"/>
                      </a:rPr>
                      <m:t>𝑥</m:t>
                    </m:r>
                    <m:r>
                      <a:rPr lang="en-US" sz="2400" b="0" i="1" smtClean="0">
                        <a:latin typeface="Cambria Math"/>
                      </a:rPr>
                      <m:t>+1</m:t>
                    </m:r>
                  </m:oMath>
                </a14:m>
                <a:endParaRPr lang="en-US" sz="2400" dirty="0" smtClean="0"/>
              </a:p>
              <a:p>
                <a:pPr algn="ctr"/>
                <a:r>
                  <a:rPr lang="uk-UA" sz="2400" dirty="0" smtClean="0"/>
                  <a:t>Розв'язання .</a:t>
                </a:r>
              </a:p>
              <a:p>
                <a:r>
                  <a:rPr lang="uk-UA" sz="2400" dirty="0" smtClean="0"/>
                  <a:t>Будуємо графіки функцій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𝑦</m:t>
                    </m:r>
                    <m:r>
                      <a:rPr lang="en-US" sz="2400" b="0" i="1" smtClean="0">
                        <a:latin typeface="Cambria Math"/>
                      </a:rPr>
                      <m:t>=</m:t>
                    </m:r>
                  </m:oMath>
                </a14:m>
                <a:r>
                  <a:rPr lang="uk-UA" sz="24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uk-UA" sz="2400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uk-UA" sz="2400" i="1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uk-UA" sz="2400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uk-UA" sz="2400" i="1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uk-UA" sz="2400" i="1">
                                    <a:latin typeface="Cambria Math"/>
                                  </a:rPr>
                                  <m:t>3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US" sz="2400" dirty="0" smtClean="0"/>
                  <a:t> </a:t>
                </a:r>
                <a:r>
                  <a:rPr lang="uk-UA" sz="2400" dirty="0" smtClean="0"/>
                  <a:t>і </a:t>
                </a:r>
                <a:r>
                  <a:rPr lang="en-US" sz="2400" dirty="0" smtClean="0"/>
                  <a:t>  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/>
                      </a:rPr>
                      <m:t>𝑦</m:t>
                    </m:r>
                    <m:r>
                      <a:rPr lang="en-US" sz="2400" b="0" i="1" dirty="0" smtClean="0">
                        <a:latin typeface="Cambria Math"/>
                      </a:rPr>
                      <m:t>=</m:t>
                    </m:r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𝑥</m:t>
                    </m:r>
                    <m:r>
                      <a:rPr lang="en-US" sz="2400" i="1">
                        <a:latin typeface="Cambria Math"/>
                      </a:rPr>
                      <m:t>+1</m:t>
                    </m:r>
                  </m:oMath>
                </a14:m>
                <a:r>
                  <a:rPr lang="uk-UA" sz="2400" dirty="0" smtClean="0"/>
                  <a:t> в одній системі координат.</a:t>
                </a:r>
                <a:endParaRPr lang="uk-UA" sz="2400" dirty="0"/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620688"/>
                <a:ext cx="7920880" cy="2022220"/>
              </a:xfrm>
              <a:prstGeom prst="rect">
                <a:avLst/>
              </a:prstGeom>
              <a:blipFill rotWithShape="1">
                <a:blip r:embed="rId2" cstate="print"/>
                <a:stretch>
                  <a:fillRect l="-1154" r="-1000" b="-6024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Прямая со стрелкой 5"/>
          <p:cNvCxnSpPr/>
          <p:nvPr/>
        </p:nvCxnSpPr>
        <p:spPr>
          <a:xfrm flipV="1">
            <a:off x="2411760" y="2564904"/>
            <a:ext cx="0" cy="309634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755576" y="4869160"/>
            <a:ext cx="3744416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олилиния 13"/>
          <p:cNvSpPr/>
          <p:nvPr/>
        </p:nvSpPr>
        <p:spPr>
          <a:xfrm>
            <a:off x="1848678" y="2683565"/>
            <a:ext cx="1689652" cy="2097157"/>
          </a:xfrm>
          <a:custGeom>
            <a:avLst/>
            <a:gdLst>
              <a:gd name="connsiteX0" fmla="*/ 0 w 1689652"/>
              <a:gd name="connsiteY0" fmla="*/ 0 h 2097157"/>
              <a:gd name="connsiteX1" fmla="*/ 556592 w 1689652"/>
              <a:gd name="connsiteY1" fmla="*/ 1461052 h 2097157"/>
              <a:gd name="connsiteX2" fmla="*/ 1689652 w 1689652"/>
              <a:gd name="connsiteY2" fmla="*/ 2097157 h 2097157"/>
              <a:gd name="connsiteX3" fmla="*/ 1689652 w 1689652"/>
              <a:gd name="connsiteY3" fmla="*/ 2097157 h 20971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89652" h="2097157">
                <a:moveTo>
                  <a:pt x="0" y="0"/>
                </a:moveTo>
                <a:cubicBezTo>
                  <a:pt x="137491" y="555763"/>
                  <a:pt x="274983" y="1111526"/>
                  <a:pt x="556592" y="1461052"/>
                </a:cubicBezTo>
                <a:cubicBezTo>
                  <a:pt x="838201" y="1810578"/>
                  <a:pt x="1689652" y="2097157"/>
                  <a:pt x="1689652" y="2097157"/>
                </a:cubicBezTo>
                <a:lnTo>
                  <a:pt x="1689652" y="2097157"/>
                </a:lnTo>
              </a:path>
            </a:pathLst>
          </a:cu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 flipH="1">
            <a:off x="1367644" y="2683565"/>
            <a:ext cx="2520280" cy="2498982"/>
          </a:xfrm>
          <a:prstGeom prst="line">
            <a:avLst/>
          </a:prstGeom>
          <a:ln>
            <a:solidFill>
              <a:srgbClr val="CC44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Овал 11"/>
          <p:cNvSpPr/>
          <p:nvPr/>
        </p:nvSpPr>
        <p:spPr>
          <a:xfrm>
            <a:off x="2388900" y="4113076"/>
            <a:ext cx="45719" cy="4571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0" name="TextBox 19"/>
          <p:cNvSpPr txBox="1"/>
          <p:nvPr/>
        </p:nvSpPr>
        <p:spPr>
          <a:xfrm>
            <a:off x="2195736" y="4020295"/>
            <a:ext cx="720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200" dirty="0" smtClean="0"/>
              <a:t>1</a:t>
            </a:r>
            <a:endParaRPr lang="uk-UA" sz="1200" dirty="0"/>
          </a:p>
        </p:txBody>
      </p:sp>
      <p:sp>
        <p:nvSpPr>
          <p:cNvPr id="21" name="TextBox 20"/>
          <p:cNvSpPr txBox="1"/>
          <p:nvPr/>
        </p:nvSpPr>
        <p:spPr>
          <a:xfrm>
            <a:off x="4355976" y="5013176"/>
            <a:ext cx="21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>
                <a:latin typeface="Monotype Corsiva" pitchFamily="66" charset="0"/>
              </a:rPr>
              <a:t>х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434619" y="2420888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latin typeface="Monotype Corsiva" pitchFamily="66" charset="0"/>
              </a:rPr>
              <a:t>у</a:t>
            </a:r>
            <a:endParaRPr lang="uk-UA" dirty="0">
              <a:latin typeface="Monotype Corsiva" pitchFamily="66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24" name="Прямоугольник 23"/>
              <p:cNvSpPr/>
              <p:nvPr/>
            </p:nvSpPr>
            <p:spPr>
              <a:xfrm rot="18944133">
                <a:off x="2576125" y="2913523"/>
                <a:ext cx="121834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𝑦</m:t>
                    </m:r>
                    <m:r>
                      <a:rPr lang="en-US" i="1" dirty="0">
                        <a:latin typeface="Cambria Math"/>
                      </a:rPr>
                      <m:t>=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𝑥</m:t>
                    </m:r>
                    <m:r>
                      <a:rPr lang="en-US" i="1">
                        <a:latin typeface="Cambria Math"/>
                      </a:rPr>
                      <m:t>+1</m:t>
                    </m:r>
                  </m:oMath>
                </a14:m>
                <a:r>
                  <a:rPr lang="uk-UA" dirty="0"/>
                  <a:t> </a:t>
                </a:r>
              </a:p>
            </p:txBody>
          </p:sp>
        </mc:Choice>
        <mc:Fallback>
          <p:sp>
            <p:nvSpPr>
              <p:cNvPr id="24" name="Прямоугольник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8944133">
                <a:off x="2576125" y="2913523"/>
                <a:ext cx="1218347" cy="369332"/>
              </a:xfrm>
              <a:prstGeom prst="rect">
                <a:avLst/>
              </a:prstGeom>
              <a:blipFill rotWithShape="1">
                <a:blip r:embed="rId3" cstate="print"/>
                <a:stretch>
                  <a:fillRect b="-1087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25" name="Прямоугольник 24"/>
              <p:cNvSpPr/>
              <p:nvPr/>
            </p:nvSpPr>
            <p:spPr>
              <a:xfrm rot="1398380">
                <a:off x="2771638" y="3991104"/>
                <a:ext cx="1062727" cy="5389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𝑦</m:t>
                    </m:r>
                    <m:r>
                      <a:rPr lang="en-US" i="1">
                        <a:latin typeface="Cambria Math"/>
                      </a:rPr>
                      <m:t>=</m:t>
                    </m:r>
                  </m:oMath>
                </a14:m>
                <a:r>
                  <a:rPr lang="uk-UA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uk-UA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uk-UA" i="1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uk-UA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uk-UA" i="1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uk-UA" i="1">
                                    <a:latin typeface="Cambria Math"/>
                                  </a:rPr>
                                  <m:t>3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sup>
                    </m:sSup>
                  </m:oMath>
                </a14:m>
                <a:endParaRPr lang="uk-UA" dirty="0"/>
              </a:p>
            </p:txBody>
          </p:sp>
        </mc:Choice>
        <mc:Fallback>
          <p:sp>
            <p:nvSpPr>
              <p:cNvPr id="25" name="Прямоугольник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398380">
                <a:off x="2771638" y="3991104"/>
                <a:ext cx="1062727" cy="538994"/>
              </a:xfrm>
              <a:prstGeom prst="rect">
                <a:avLst/>
              </a:prstGeom>
              <a:blipFill rotWithShape="1"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27" name="TextBox 26"/>
              <p:cNvSpPr txBox="1"/>
              <p:nvPr/>
            </p:nvSpPr>
            <p:spPr>
              <a:xfrm>
                <a:off x="5148064" y="2790220"/>
                <a:ext cx="3672408" cy="17959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uk-UA" sz="2400" dirty="0" smtClean="0"/>
                  <a:t>Графіки </a:t>
                </a:r>
                <a:r>
                  <a:rPr lang="uk-UA" sz="2400" dirty="0"/>
                  <a:t>функцій </a:t>
                </a:r>
                <a:endParaRPr lang="uk-UA" sz="2400" dirty="0" smtClean="0"/>
              </a:p>
              <a:p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𝑦</m:t>
                    </m:r>
                    <m:r>
                      <a:rPr lang="en-US" sz="2400" i="1">
                        <a:latin typeface="Cambria Math"/>
                      </a:rPr>
                      <m:t>=</m:t>
                    </m:r>
                  </m:oMath>
                </a14:m>
                <a:r>
                  <a:rPr lang="uk-UA" sz="24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uk-UA" sz="2400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uk-UA" sz="2400" i="1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uk-UA" sz="2400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uk-UA" sz="2400" i="1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uk-UA" sz="2400" i="1">
                                    <a:latin typeface="Cambria Math"/>
                                  </a:rPr>
                                  <m:t>3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US" sz="2400" dirty="0"/>
                  <a:t> </a:t>
                </a:r>
                <a:r>
                  <a:rPr lang="uk-UA" sz="2400" dirty="0"/>
                  <a:t>і </a:t>
                </a:r>
                <a:r>
                  <a:rPr lang="en-US" sz="2400" dirty="0"/>
                  <a:t>  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/>
                      </a:rPr>
                      <m:t>𝑦</m:t>
                    </m:r>
                    <m:r>
                      <a:rPr lang="en-US" sz="2400" i="1" dirty="0">
                        <a:latin typeface="Cambria Math"/>
                      </a:rPr>
                      <m:t>=</m:t>
                    </m:r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𝑥</m:t>
                    </m:r>
                    <m:r>
                      <a:rPr lang="en-US" sz="2400" i="1">
                        <a:latin typeface="Cambria Math"/>
                      </a:rPr>
                      <m:t>+1</m:t>
                    </m:r>
                  </m:oMath>
                </a14:m>
                <a:r>
                  <a:rPr lang="uk-UA" sz="2400" dirty="0" smtClean="0"/>
                  <a:t> перетинаються в точці, абсциса якої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𝑥</m:t>
                    </m:r>
                  </m:oMath>
                </a14:m>
                <a:r>
                  <a:rPr lang="uk-UA" sz="2400" dirty="0" smtClean="0"/>
                  <a:t>=о</a:t>
                </a:r>
                <a:endParaRPr lang="uk-UA" sz="2400" dirty="0"/>
              </a:p>
            </p:txBody>
          </p:sp>
        </mc:Choice>
        <mc:Fallback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8064" y="2790220"/>
                <a:ext cx="3672408" cy="1795941"/>
              </a:xfrm>
              <a:prstGeom prst="rect">
                <a:avLst/>
              </a:prstGeom>
              <a:blipFill rotWithShape="1">
                <a:blip r:embed="rId5" cstate="print"/>
                <a:stretch>
                  <a:fillRect l="-2488" t="-2381" b="-7143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28" name="TextBox 27"/>
              <p:cNvSpPr txBox="1"/>
              <p:nvPr/>
            </p:nvSpPr>
            <p:spPr>
              <a:xfrm>
                <a:off x="179512" y="6165304"/>
                <a:ext cx="446449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uk-UA" sz="2400" dirty="0" smtClean="0"/>
                  <a:t>Відповідь: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𝑥</m:t>
                    </m:r>
                  </m:oMath>
                </a14:m>
                <a:r>
                  <a:rPr lang="uk-UA" sz="2400" dirty="0"/>
                  <a:t>=о</a:t>
                </a:r>
              </a:p>
            </p:txBody>
          </p:sp>
        </mc:Choice>
        <mc:Fallback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6165304"/>
                <a:ext cx="4464496" cy="461665"/>
              </a:xfrm>
              <a:prstGeom prst="rect">
                <a:avLst/>
              </a:prstGeom>
              <a:blipFill rotWithShape="1">
                <a:blip r:embed="rId6" cstate="print"/>
                <a:stretch>
                  <a:fillRect l="-2046" t="-9211" b="-30263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17109101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2" grpId="0" animBg="1"/>
      <p:bldP spid="20" grpId="0"/>
      <p:bldP spid="21" grpId="0"/>
      <p:bldP spid="22" grpId="0"/>
      <p:bldP spid="24" grpId="0" animBg="1"/>
      <p:bldP spid="2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47864" y="1700808"/>
            <a:ext cx="3888432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9600" b="1" dirty="0">
              <a:solidFill>
                <a:srgbClr val="FF0066"/>
              </a:solidFill>
            </a:endParaRPr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323528" y="548680"/>
            <a:ext cx="8568952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u="sng" dirty="0" smtClean="0">
                <a:solidFill>
                  <a:srgbClr val="002060"/>
                </a:solidFill>
              </a:rPr>
              <a:t>Показниковими</a:t>
            </a:r>
            <a:r>
              <a:rPr lang="uk-UA" sz="2800" b="1" dirty="0">
                <a:solidFill>
                  <a:srgbClr val="002060"/>
                </a:solidFill>
              </a:rPr>
              <a:t> називають рівняння, в яких невідоме (змінна) входить лише у показник </a:t>
            </a:r>
            <a:r>
              <a:rPr lang="uk-UA" sz="2800" b="1" dirty="0" err="1">
                <a:solidFill>
                  <a:srgbClr val="002060"/>
                </a:solidFill>
              </a:rPr>
              <a:t>степеня</a:t>
            </a:r>
            <a:r>
              <a:rPr lang="uk-UA" sz="2800" b="1" dirty="0">
                <a:solidFill>
                  <a:srgbClr val="002060"/>
                </a:solidFill>
              </a:rPr>
              <a:t> (а основа цього </a:t>
            </a:r>
            <a:r>
              <a:rPr lang="uk-UA" sz="2800" b="1" dirty="0" err="1">
                <a:solidFill>
                  <a:srgbClr val="002060"/>
                </a:solidFill>
              </a:rPr>
              <a:t>степеня</a:t>
            </a:r>
            <a:r>
              <a:rPr lang="uk-UA" sz="2800" b="1" dirty="0">
                <a:solidFill>
                  <a:srgbClr val="002060"/>
                </a:solidFill>
              </a:rPr>
              <a:t> не містить змінної).</a:t>
            </a:r>
            <a:endParaRPr lang="ru-RU" sz="2800" b="1" dirty="0">
              <a:solidFill>
                <a:srgbClr val="002060"/>
              </a:solidFill>
            </a:endParaRPr>
          </a:p>
          <a:p>
            <a:endParaRPr lang="ru-RU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4" name="TextBox 3"/>
              <p:cNvSpPr txBox="1"/>
              <p:nvPr/>
            </p:nvSpPr>
            <p:spPr>
              <a:xfrm>
                <a:off x="395536" y="2070139"/>
                <a:ext cx="8676964" cy="29546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uk-UA" sz="2800" b="1" dirty="0" smtClean="0">
                    <a:solidFill>
                      <a:srgbClr val="002060"/>
                    </a:solidFill>
                  </a:rPr>
                  <a:t>     Розглянемо </a:t>
                </a:r>
                <a:r>
                  <a:rPr lang="uk-UA" sz="2800" b="1" dirty="0">
                    <a:solidFill>
                      <a:srgbClr val="002060"/>
                    </a:solidFill>
                  </a:rPr>
                  <a:t>найпростіше </a:t>
                </a:r>
                <a:r>
                  <a:rPr lang="uk-UA" sz="2800" b="1" dirty="0" err="1">
                    <a:solidFill>
                      <a:srgbClr val="002060"/>
                    </a:solidFill>
                  </a:rPr>
                  <a:t>показникове</a:t>
                </a:r>
                <a:r>
                  <a:rPr lang="uk-UA" sz="2800" b="1" dirty="0">
                    <a:solidFill>
                      <a:srgbClr val="002060"/>
                    </a:solidFill>
                  </a:rPr>
                  <a:t> рівняння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uk-UA" sz="2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sup>
                    </m:sSup>
                    <m:r>
                      <a:rPr lang="uk-UA" sz="28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uk-UA" sz="28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r>
                  <a:rPr lang="uk-UA" sz="2800" b="1" dirty="0">
                    <a:solidFill>
                      <a:srgbClr val="002060"/>
                    </a:solidFill>
                  </a:rPr>
                  <a:t>, де </a:t>
                </a:r>
                <a14:m>
                  <m:oMath xmlns:m="http://schemas.openxmlformats.org/officeDocument/2006/math">
                    <m:r>
                      <a:rPr lang="uk-UA" sz="28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r>
                      <a:rPr lang="uk-UA" sz="28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uk-UA" sz="28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uk-UA" sz="2800" b="1" dirty="0">
                    <a:solidFill>
                      <a:srgbClr val="002060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r>
                      <a:rPr lang="uk-UA" sz="28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≠</m:t>
                    </m:r>
                    <m:r>
                      <a:rPr lang="uk-UA" sz="28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uk-UA" sz="2800" b="1" dirty="0">
                    <a:solidFill>
                      <a:srgbClr val="002060"/>
                    </a:solidFill>
                  </a:rPr>
                  <a:t>. Оскільки множина значень функції</a:t>
                </a:r>
                <a:r>
                  <a:rPr lang="ru-RU" sz="2800" b="1" dirty="0">
                    <a:solidFill>
                      <a:srgbClr val="002060"/>
                    </a:solidFill>
                  </a:rPr>
                  <a:t> – </a:t>
                </a:r>
                <a:r>
                  <a:rPr lang="uk-UA" sz="2800" b="1" dirty="0">
                    <a:solidFill>
                      <a:srgbClr val="002060"/>
                    </a:solidFill>
                  </a:rPr>
                  <a:t>множина додатних чисел, то дане рівняння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uk-UA" sz="2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sup>
                    </m:sSup>
                    <m:r>
                      <a:rPr lang="uk-UA" sz="28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uk-UA" sz="28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r>
                  <a:rPr lang="uk-UA" sz="2800" b="1" dirty="0">
                    <a:solidFill>
                      <a:srgbClr val="002060"/>
                    </a:solidFill>
                  </a:rPr>
                  <a:t>:</a:t>
                </a:r>
                <a:endParaRPr lang="ru-RU" sz="2800" b="1" dirty="0">
                  <a:solidFill>
                    <a:srgbClr val="002060"/>
                  </a:solidFill>
                </a:endParaRPr>
              </a:p>
              <a:p>
                <a:pPr lvl="0"/>
                <a:r>
                  <a:rPr lang="uk-UA" sz="2800" b="1" dirty="0">
                    <a:solidFill>
                      <a:srgbClr val="002060"/>
                    </a:solidFill>
                  </a:rPr>
                  <a:t>    </a:t>
                </a:r>
                <a:r>
                  <a:rPr lang="uk-UA" sz="2800" b="1" dirty="0" smtClean="0">
                    <a:solidFill>
                      <a:srgbClr val="002060"/>
                    </a:solidFill>
                  </a:rPr>
                  <a:t>           </a:t>
                </a:r>
                <a:r>
                  <a:rPr lang="uk-UA" sz="2800" b="1" dirty="0">
                    <a:solidFill>
                      <a:srgbClr val="002060"/>
                    </a:solidFill>
                  </a:rPr>
                  <a:t>- має єдиний корінь, якщо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𝒃</m:t>
                    </m:r>
                    <m:r>
                      <a:rPr lang="uk-UA" sz="28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uk-UA" sz="28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uk-UA" sz="2800" b="1" dirty="0">
                    <a:solidFill>
                      <a:srgbClr val="002060"/>
                    </a:solidFill>
                  </a:rPr>
                  <a:t>;</a:t>
                </a:r>
                <a:endParaRPr lang="ru-RU" sz="2800" b="1" dirty="0">
                  <a:solidFill>
                    <a:srgbClr val="002060"/>
                  </a:solidFill>
                </a:endParaRPr>
              </a:p>
              <a:p>
                <a:pPr lvl="0"/>
                <a:r>
                  <a:rPr lang="uk-UA" sz="2800" b="1" dirty="0">
                    <a:solidFill>
                      <a:srgbClr val="002060"/>
                    </a:solidFill>
                  </a:rPr>
                  <a:t>     </a:t>
                </a:r>
                <a:r>
                  <a:rPr lang="uk-UA" sz="2800" b="1" dirty="0" smtClean="0">
                    <a:solidFill>
                      <a:srgbClr val="002060"/>
                    </a:solidFill>
                  </a:rPr>
                  <a:t>          - </a:t>
                </a:r>
                <a:r>
                  <a:rPr lang="uk-UA" sz="2800" b="1" dirty="0">
                    <a:solidFill>
                      <a:srgbClr val="002060"/>
                    </a:solidFill>
                  </a:rPr>
                  <a:t>не має коренів, якщо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𝒃</m:t>
                    </m:r>
                    <m:r>
                      <a:rPr lang="ru-RU" sz="28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uk-UA" sz="28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uk-UA" sz="2800" b="1" dirty="0">
                    <a:solidFill>
                      <a:srgbClr val="002060"/>
                    </a:solidFill>
                  </a:rPr>
                  <a:t>.</a:t>
                </a:r>
                <a:endParaRPr lang="ru-RU" sz="2800" b="1" dirty="0">
                  <a:solidFill>
                    <a:srgbClr val="002060"/>
                  </a:solidFill>
                </a:endParaRPr>
              </a:p>
              <a:p>
                <a:endParaRPr lang="ru-RU" dirty="0"/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2070139"/>
                <a:ext cx="8676964" cy="2954655"/>
              </a:xfrm>
              <a:prstGeom prst="rect">
                <a:avLst/>
              </a:prstGeom>
              <a:blipFill>
                <a:blip r:embed="rId2" cstate="print"/>
                <a:stretch>
                  <a:fillRect l="-1476" t="-227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418850942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2" name="TextBox 1"/>
              <p:cNvSpPr txBox="1"/>
              <p:nvPr/>
            </p:nvSpPr>
            <p:spPr>
              <a:xfrm>
                <a:off x="683568" y="548680"/>
                <a:ext cx="8280920" cy="21107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uk-UA" sz="2800" b="1" dirty="0" smtClean="0">
                    <a:solidFill>
                      <a:srgbClr val="002060"/>
                    </a:solidFill>
                  </a:rPr>
                  <a:t>При </a:t>
                </a:r>
                <a14:m>
                  <m:oMath xmlns:m="http://schemas.openxmlformats.org/officeDocument/2006/math">
                    <m:r>
                      <a:rPr lang="uk-UA" sz="28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r>
                      <a:rPr lang="uk-UA" sz="28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uk-UA" sz="28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uk-UA" sz="2800" b="1" dirty="0">
                    <a:solidFill>
                      <a:srgbClr val="002060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r>
                      <a:rPr lang="uk-UA" sz="28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≠</m:t>
                    </m:r>
                    <m:r>
                      <a:rPr lang="uk-UA" sz="28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uk-UA" sz="2800" b="1" dirty="0">
                    <a:solidFill>
                      <a:srgbClr val="002060"/>
                    </a:solidFill>
                  </a:rPr>
                  <a:t> рівняння: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uk-UA" sz="2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  <m:r>
                          <a:rPr lang="uk-UA" sz="2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uk-UA" sz="2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uk-UA" sz="2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uk-UA" sz="28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ru-RU" sz="2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uk-UA" sz="2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uk-UA" sz="2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𝒈</m:t>
                        </m:r>
                        <m:r>
                          <a:rPr lang="uk-UA" sz="2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uk-UA" sz="2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uk-UA" sz="2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uk-UA" sz="2800" b="1" dirty="0">
                    <a:solidFill>
                      <a:srgbClr val="002060"/>
                    </a:solidFill>
                  </a:rPr>
                  <a:t>, рівносильно рівнянню </a:t>
                </a:r>
                <a14:m>
                  <m:oMath xmlns:m="http://schemas.openxmlformats.org/officeDocument/2006/math">
                    <m:r>
                      <a:rPr lang="uk-UA" sz="28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ru-RU" sz="2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uk-UA" sz="2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uk-UA" sz="28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uk-UA" sz="28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𝒈</m:t>
                    </m:r>
                    <m:d>
                      <m:dPr>
                        <m:ctrlPr>
                          <a:rPr lang="ru-RU" sz="2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uk-UA" sz="2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uk-UA" sz="28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ru-RU" sz="2800" b="1" dirty="0" smtClean="0">
                  <a:solidFill>
                    <a:srgbClr val="002060"/>
                  </a:solidFill>
                </a:endParaRPr>
              </a:p>
              <a:p>
                <a:endParaRPr lang="ru-RU" sz="2800" b="1" dirty="0">
                  <a:solidFill>
                    <a:srgbClr val="002060"/>
                  </a:solidFill>
                </a:endParaRPr>
              </a:p>
              <a:p>
                <a:endParaRPr lang="ru-RU" sz="2800" b="1" dirty="0"/>
              </a:p>
              <a:p>
                <a:endParaRPr lang="ru-RU" dirty="0"/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548680"/>
                <a:ext cx="8280920" cy="2110771"/>
              </a:xfrm>
              <a:prstGeom prst="rect">
                <a:avLst/>
              </a:prstGeom>
              <a:blipFill>
                <a:blip r:embed="rId2" cstate="print"/>
                <a:stretch>
                  <a:fillRect l="-1472" t="-202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TextBox 2"/>
              <p:cNvSpPr txBox="1"/>
              <p:nvPr/>
            </p:nvSpPr>
            <p:spPr>
              <a:xfrm>
                <a:off x="1187624" y="1669565"/>
                <a:ext cx="7128792" cy="989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uk-UA" sz="2800" b="1" dirty="0" smtClean="0">
                    <a:solidFill>
                      <a:srgbClr val="002060"/>
                    </a:solidFill>
                  </a:rPr>
                  <a:t>Запишемо</a:t>
                </a:r>
                <a:r>
                  <a:rPr lang="uk-UA" sz="2800" b="1" dirty="0">
                    <a:solidFill>
                      <a:srgbClr val="002060"/>
                    </a:solidFill>
                  </a:rPr>
                  <a:t> коротко це так</a:t>
                </a:r>
                <a:r>
                  <a:rPr lang="uk-UA" sz="2800" b="1" dirty="0" smtClean="0">
                    <a:solidFill>
                      <a:srgbClr val="002060"/>
                    </a:solidFill>
                  </a:rPr>
                  <a:t>:</a:t>
                </a:r>
              </a:p>
              <a:p>
                <a:r>
                  <a:rPr lang="uk-UA" sz="2800" b="1" dirty="0" smtClean="0">
                    <a:solidFill>
                      <a:srgbClr val="C00000"/>
                    </a:solidFill>
                  </a:rPr>
                  <a:t> 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uk-UA" sz="2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  <m:r>
                          <a:rPr lang="uk-UA" sz="2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uk-UA" sz="2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uk-UA" sz="2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uk-UA" sz="28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ru-RU" sz="2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uk-UA" sz="2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uk-UA" sz="2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𝒈</m:t>
                        </m:r>
                        <m:r>
                          <a:rPr lang="uk-UA" sz="2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uk-UA" sz="2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uk-UA" sz="2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uk-UA" sz="28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↔ </m:t>
                    </m:r>
                    <m:r>
                      <a:rPr lang="uk-UA" sz="28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ru-RU" sz="2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uk-UA" sz="2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uk-UA" sz="28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uk-UA" sz="28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𝒈</m:t>
                    </m:r>
                    <m:d>
                      <m:dPr>
                        <m:ctrlPr>
                          <a:rPr lang="ru-RU" sz="2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uk-UA" sz="2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endParaRPr lang="ru-RU" sz="2800" dirty="0"/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624" y="1669565"/>
                <a:ext cx="7128792" cy="989886"/>
              </a:xfrm>
              <a:prstGeom prst="rect">
                <a:avLst/>
              </a:prstGeom>
              <a:blipFill>
                <a:blip r:embed="rId3" cstate="print"/>
                <a:stretch>
                  <a:fillRect l="-1796" t="-67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4" name="TextBox 3"/>
              <p:cNvSpPr txBox="1"/>
              <p:nvPr/>
            </p:nvSpPr>
            <p:spPr>
              <a:xfrm>
                <a:off x="545603" y="2659451"/>
                <a:ext cx="5760640" cy="8099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uk-UA" sz="2800" b="1" dirty="0" smtClean="0">
                    <a:solidFill>
                      <a:srgbClr val="00B050"/>
                    </a:solidFill>
                  </a:rPr>
                  <a:t>Розглянемо приклад: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uk-UA" sz="2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  <m:sup>
                        <m:r>
                          <a:rPr lang="uk-UA" sz="2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2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uk-UA" sz="2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uk-UA" sz="2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sup>
                    </m:sSup>
                    <m:r>
                      <a:rPr lang="uk-UA" sz="28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uk-UA" sz="28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𝟗</m:t>
                    </m:r>
                  </m:oMath>
                </a14:m>
                <a:endParaRPr lang="ru-RU" sz="2800" b="1" dirty="0">
                  <a:solidFill>
                    <a:srgbClr val="0070C0"/>
                  </a:solidFill>
                </a:endParaRPr>
              </a:p>
              <a:p>
                <a:endParaRPr lang="ru-RU" dirty="0"/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603" y="2659451"/>
                <a:ext cx="5760640" cy="809965"/>
              </a:xfrm>
              <a:prstGeom prst="rect">
                <a:avLst/>
              </a:prstGeom>
              <a:blipFill>
                <a:blip r:embed="rId4" cstate="print"/>
                <a:stretch>
                  <a:fillRect l="-2225" t="-601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5" name="TextBox 4"/>
              <p:cNvSpPr txBox="1"/>
              <p:nvPr/>
            </p:nvSpPr>
            <p:spPr>
              <a:xfrm>
                <a:off x="3402319" y="3244354"/>
                <a:ext cx="3168352" cy="8099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uk-UA" sz="28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  <m:sup>
                          <m:r>
                            <a:rPr lang="uk-UA" sz="28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uk-UA" sz="28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х+</m:t>
                          </m:r>
                          <m:r>
                            <a:rPr lang="uk-UA" sz="28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lang="uk-UA" sz="28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p>
                      <m:r>
                        <a:rPr lang="uk-UA" sz="2800" b="1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ru-RU" sz="28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uk-UA" sz="28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  <m:sup>
                          <m:r>
                            <a:rPr lang="uk-UA" sz="28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ru-RU" sz="2800" b="1" dirty="0"/>
              </a:p>
              <a:p>
                <a:endParaRPr lang="ru-RU" dirty="0"/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2319" y="3244354"/>
                <a:ext cx="3168352" cy="809965"/>
              </a:xfrm>
              <a:prstGeom prst="rect">
                <a:avLst/>
              </a:prstGeom>
              <a:blipFill>
                <a:blip r:embed="rId5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3995936" y="3804143"/>
            <a:ext cx="1656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rgbClr val="0070C0"/>
                </a:solidFill>
              </a:rPr>
              <a:t>2х+4 = 2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19188" y="4327363"/>
            <a:ext cx="2742355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rgbClr val="0070C0"/>
                </a:solidFill>
              </a:rPr>
              <a:t>2х = -</a:t>
            </a:r>
            <a:r>
              <a:rPr lang="uk-UA" sz="2800" b="1" dirty="0">
                <a:solidFill>
                  <a:srgbClr val="0070C0"/>
                </a:solidFill>
              </a:rPr>
              <a:t>2</a:t>
            </a:r>
            <a:endParaRPr lang="ru-RU" sz="2800" b="1" dirty="0">
              <a:solidFill>
                <a:srgbClr val="0070C0"/>
              </a:solidFill>
            </a:endParaRPr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4019188" y="4780547"/>
            <a:ext cx="129614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>
                <a:solidFill>
                  <a:srgbClr val="0070C0"/>
                </a:solidFill>
              </a:rPr>
              <a:t>х</a:t>
            </a:r>
            <a:r>
              <a:rPr lang="uk-UA" sz="2800" b="1" dirty="0" smtClean="0">
                <a:solidFill>
                  <a:srgbClr val="0070C0"/>
                </a:solidFill>
              </a:rPr>
              <a:t> = -</a:t>
            </a:r>
            <a:r>
              <a:rPr lang="uk-UA" sz="2800" b="1" dirty="0">
                <a:solidFill>
                  <a:srgbClr val="0070C0"/>
                </a:solidFill>
              </a:rPr>
              <a:t>1</a:t>
            </a:r>
            <a:endParaRPr lang="ru-RU" sz="2800" b="1" dirty="0">
              <a:solidFill>
                <a:srgbClr val="0070C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49061861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5616" y="764704"/>
            <a:ext cx="6840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/>
              <a:t>    </a:t>
            </a:r>
            <a:endParaRPr lang="ru-RU" dirty="0"/>
          </a:p>
          <a:p>
            <a:endParaRPr lang="ru-RU" dirty="0"/>
          </a:p>
        </p:txBody>
      </p:sp>
      <p:sp>
        <p:nvSpPr>
          <p:cNvPr id="23" name="TextBox 22"/>
          <p:cNvSpPr txBox="1"/>
          <p:nvPr/>
        </p:nvSpPr>
        <p:spPr>
          <a:xfrm>
            <a:off x="1100314" y="568763"/>
            <a:ext cx="7144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i="1" dirty="0">
                <a:solidFill>
                  <a:srgbClr val="C00000"/>
                </a:solidFill>
              </a:rPr>
              <a:t>С</a:t>
            </a:r>
            <a:r>
              <a:rPr lang="uk-UA" sz="3200" b="1" i="1" dirty="0" smtClean="0">
                <a:solidFill>
                  <a:srgbClr val="C00000"/>
                </a:solidFill>
              </a:rPr>
              <a:t>посіб </a:t>
            </a:r>
            <a:r>
              <a:rPr lang="uk-UA" sz="3200" b="1" i="1" dirty="0">
                <a:solidFill>
                  <a:srgbClr val="C00000"/>
                </a:solidFill>
              </a:rPr>
              <a:t>зведення до спільної основи</a:t>
            </a:r>
            <a:r>
              <a:rPr lang="uk-UA" sz="3200" dirty="0">
                <a:solidFill>
                  <a:srgbClr val="C00000"/>
                </a:solidFill>
              </a:rPr>
              <a:t> </a:t>
            </a:r>
            <a:endParaRPr lang="ru-RU" sz="3200" dirty="0">
              <a:solidFill>
                <a:srgbClr val="C00000"/>
              </a:solidFill>
            </a:endParaRPr>
          </a:p>
        </p:txBody>
      </p:sp>
      <p:graphicFrame>
        <p:nvGraphicFramePr>
          <p:cNvPr id="24" name="Таблица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xmlns:a14="http://schemas.microsoft.com/office/drawing/2010/main" xmlns:mc="http://schemas.openxmlformats.org/markup-compatibility/2006" val="531944293"/>
              </p:ext>
            </p:extLst>
          </p:nvPr>
        </p:nvGraphicFramePr>
        <p:xfrm>
          <a:off x="827584" y="1310854"/>
          <a:ext cx="7632848" cy="4998466"/>
        </p:xfrm>
        <a:graphic>
          <a:graphicData uri="http://schemas.openxmlformats.org/drawingml/2006/table">
            <a:tbl>
              <a:tblPr firstRow="1" firstCol="1" bandRow="1">
                <a:tableStyleId>{18603FDC-E32A-4AB5-989C-0864C3EAD2B8}</a:tableStyleId>
              </a:tblPr>
              <a:tblGrid>
                <a:gridCol w="3816016">
                  <a:extLst>
                    <a:ext uri="{9D8B030D-6E8A-4147-A177-3AD203B41FA5}">
                      <a16:colId xmlns:a16="http://schemas.microsoft.com/office/drawing/2014/main" xmlns="" xmlns:a14="http://schemas.microsoft.com/office/drawing/2010/main" xmlns:mc="http://schemas.openxmlformats.org/markup-compatibility/2006" val="140231601"/>
                    </a:ext>
                  </a:extLst>
                </a:gridCol>
                <a:gridCol w="3816832">
                  <a:extLst>
                    <a:ext uri="{9D8B030D-6E8A-4147-A177-3AD203B41FA5}">
                      <a16:colId xmlns:a16="http://schemas.microsoft.com/office/drawing/2014/main" xmlns="" xmlns:a14="http://schemas.microsoft.com/office/drawing/2010/main" xmlns:mc="http://schemas.openxmlformats.org/markup-compatibility/2006" val="2604788059"/>
                    </a:ext>
                  </a:extLst>
                </a:gridCol>
              </a:tblGrid>
              <a:tr h="499846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>
                    <a:blipFill>
                      <a:blip r:embed="rId2"/>
                      <a:stretch>
                        <a:fillRect l="-1842" t="-1412" r="-102394" b="-2119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>
                    <a:blipFill>
                      <a:blip r:embed="rId2"/>
                      <a:stretch>
                        <a:fillRect l="-101654" t="-1412" r="-2206" b="-2119"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xmlns="" xmlns:a14="http://schemas.microsoft.com/office/drawing/2010/main" xmlns:mc="http://schemas.openxmlformats.org/markup-compatibility/2006" val="16759860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65577445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404664"/>
            <a:ext cx="756084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dirty="0">
                <a:solidFill>
                  <a:srgbClr val="C00000"/>
                </a:solidFill>
              </a:rPr>
              <a:t>Спосіб винесення спільного множника за дужки</a:t>
            </a:r>
            <a:endParaRPr lang="ru-RU" sz="2400" dirty="0">
              <a:solidFill>
                <a:srgbClr val="C00000"/>
              </a:solidFill>
            </a:endParaRPr>
          </a:p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xmlns:a14="http://schemas.microsoft.com/office/drawing/2010/main" xmlns:mc="http://schemas.openxmlformats.org/markup-compatibility/2006" val="468917792"/>
              </p:ext>
            </p:extLst>
          </p:nvPr>
        </p:nvGraphicFramePr>
        <p:xfrm>
          <a:off x="755576" y="1052736"/>
          <a:ext cx="8136904" cy="5400600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4068018">
                  <a:extLst>
                    <a:ext uri="{9D8B030D-6E8A-4147-A177-3AD203B41FA5}">
                      <a16:colId xmlns:a16="http://schemas.microsoft.com/office/drawing/2014/main" xmlns="" xmlns:a14="http://schemas.microsoft.com/office/drawing/2010/main" xmlns:mc="http://schemas.openxmlformats.org/markup-compatibility/2006" val="3067945332"/>
                    </a:ext>
                  </a:extLst>
                </a:gridCol>
                <a:gridCol w="4068886">
                  <a:extLst>
                    <a:ext uri="{9D8B030D-6E8A-4147-A177-3AD203B41FA5}">
                      <a16:colId xmlns:a16="http://schemas.microsoft.com/office/drawing/2014/main" xmlns="" xmlns:a14="http://schemas.microsoft.com/office/drawing/2010/main" xmlns:mc="http://schemas.openxmlformats.org/markup-compatibility/2006" val="192443859"/>
                    </a:ext>
                  </a:extLst>
                </a:gridCol>
              </a:tblGrid>
              <a:tr h="54006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>
                    <a:blipFill>
                      <a:blip r:embed="rId2"/>
                      <a:stretch>
                        <a:fillRect l="-184" t="-917" r="-100735" b="-524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>
                    <a:blipFill>
                      <a:blip r:embed="rId2"/>
                      <a:stretch>
                        <a:fillRect l="-100184" t="-917" r="-735" b="-524"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xmlns="" xmlns:a14="http://schemas.microsoft.com/office/drawing/2010/main" xmlns:mc="http://schemas.openxmlformats.org/markup-compatibility/2006" val="31617133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02985766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2831" y="404664"/>
            <a:ext cx="8352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i="1" dirty="0">
                <a:solidFill>
                  <a:srgbClr val="C00000"/>
                </a:solidFill>
              </a:rPr>
              <a:t>Спосіб приведення рівняння до квадратного шляхом заміни змінної</a:t>
            </a:r>
            <a:endParaRPr lang="ru-RU" sz="2400" dirty="0">
              <a:solidFill>
                <a:srgbClr val="C00000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xmlns:a14="http://schemas.microsoft.com/office/drawing/2010/main" xmlns:mc="http://schemas.openxmlformats.org/markup-compatibility/2006" val="2488922787"/>
              </p:ext>
            </p:extLst>
          </p:nvPr>
        </p:nvGraphicFramePr>
        <p:xfrm>
          <a:off x="395537" y="1235660"/>
          <a:ext cx="8310222" cy="5289684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4154666">
                  <a:extLst>
                    <a:ext uri="{9D8B030D-6E8A-4147-A177-3AD203B41FA5}">
                      <a16:colId xmlns:a16="http://schemas.microsoft.com/office/drawing/2014/main" xmlns="" xmlns:a14="http://schemas.microsoft.com/office/drawing/2010/main" xmlns:mc="http://schemas.openxmlformats.org/markup-compatibility/2006" val="2646692772"/>
                    </a:ext>
                  </a:extLst>
                </a:gridCol>
                <a:gridCol w="4155556">
                  <a:extLst>
                    <a:ext uri="{9D8B030D-6E8A-4147-A177-3AD203B41FA5}">
                      <a16:colId xmlns:a16="http://schemas.microsoft.com/office/drawing/2014/main" xmlns="" xmlns:a14="http://schemas.microsoft.com/office/drawing/2010/main" xmlns:mc="http://schemas.openxmlformats.org/markup-compatibility/2006" val="2017950116"/>
                    </a:ext>
                  </a:extLst>
                </a:gridCol>
              </a:tblGrid>
              <a:tr h="528968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>
                    <a:blipFill>
                      <a:blip r:embed="rId2"/>
                      <a:stretch>
                        <a:fillRect l="-183" t="-878" r="-100916" b="-502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>
                    <a:blipFill>
                      <a:blip r:embed="rId2"/>
                      <a:stretch>
                        <a:fillRect l="-100000" t="-878" r="-731" b="-502"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xmlns="" xmlns:a14="http://schemas.microsoft.com/office/drawing/2010/main" xmlns:mc="http://schemas.openxmlformats.org/markup-compatibility/2006" val="18575177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13338385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051720" y="404664"/>
            <a:ext cx="48744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>
                <a:solidFill>
                  <a:srgbClr val="C00000"/>
                </a:solidFill>
              </a:rPr>
              <a:t>Домашнє завдання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67544" y="866329"/>
            <a:ext cx="77048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uk-UA" b="1" dirty="0" smtClean="0"/>
              <a:t>1. Вивчити </a:t>
            </a:r>
            <a:r>
              <a:rPr lang="uk-UA" b="1" dirty="0"/>
              <a:t>теоретичний матеріал (що таке показникові рівняння та алгоритм розв’язання різних видів)</a:t>
            </a:r>
            <a:endParaRPr lang="ru-RU" b="1" dirty="0"/>
          </a:p>
          <a:p>
            <a:r>
              <a:rPr lang="uk-UA" b="1" dirty="0" smtClean="0"/>
              <a:t>2. Розв’язати </a:t>
            </a:r>
            <a:r>
              <a:rPr lang="uk-UA" b="1" dirty="0"/>
              <a:t>наступні різнорівневі рівняння. </a:t>
            </a:r>
            <a:endParaRPr lang="uk-UA" b="1" dirty="0" smtClean="0"/>
          </a:p>
          <a:p>
            <a:endParaRPr lang="ru-RU" dirty="0"/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3" cstate="print"/>
          <a:srcRect l="33971" t="33174" r="41627" b="16640"/>
          <a:stretch/>
        </p:blipFill>
        <p:spPr>
          <a:xfrm>
            <a:off x="1475656" y="1772816"/>
            <a:ext cx="3384376" cy="3915258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2782144" y="5517232"/>
            <a:ext cx="63367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uk-UA" b="1" dirty="0" smtClean="0"/>
              <a:t>3. Пройти </a:t>
            </a:r>
            <a:r>
              <a:rPr lang="uk-UA" b="1" dirty="0"/>
              <a:t>онлайн тест в формі ЗНО за посиланням </a:t>
            </a:r>
            <a:r>
              <a:rPr lang="uk-UA" u="sng" dirty="0">
                <a:solidFill>
                  <a:srgbClr val="0070C0"/>
                </a:solidFill>
                <a:hlinkClick r:id="rId4"/>
              </a:rPr>
              <a:t>https://naurok.com.ua/test/join?gamecode=1961350</a:t>
            </a:r>
            <a:r>
              <a:rPr lang="uk-UA" dirty="0">
                <a:solidFill>
                  <a:srgbClr val="0070C0"/>
                </a:solidFill>
              </a:rPr>
              <a:t>  </a:t>
            </a:r>
            <a:endParaRPr lang="ru-RU" dirty="0">
              <a:solidFill>
                <a:srgbClr val="0070C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8462427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2729" t="21101" r="5151" b="6239"/>
          <a:stretch/>
        </p:blipFill>
        <p:spPr bwMode="auto">
          <a:xfrm>
            <a:off x="1691680" y="836712"/>
            <a:ext cx="6696744" cy="489654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153871582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Розв'яжіть рівняння</a:t>
            </a:r>
            <a:endParaRPr lang="uk-UA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2" name="Объект 1"/>
              <p:cNvSpPr>
                <a:spLocks noGrp="1"/>
              </p:cNvSpPr>
              <p:nvPr>
                <p:ph idx="1"/>
              </p:nvPr>
            </p:nvSpPr>
            <p:spPr>
              <a:xfrm>
                <a:off x="323528" y="1484784"/>
                <a:ext cx="7956872" cy="4137323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uk-UA" dirty="0" smtClean="0"/>
                  <a:t>Приклад  1.</a:t>
                </a:r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uk-UA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</a:rPr>
                            <m:t>      </m:t>
                          </m:r>
                          <m:r>
                            <a:rPr lang="uk-UA" b="1" i="1" smtClean="0">
                              <a:latin typeface="Cambria Math"/>
                            </a:rPr>
                            <m:t>𝟓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</a:rPr>
                            <m:t>𝒙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𝟏𝟐𝟓</m:t>
                      </m:r>
                    </m:oMath>
                  </m:oMathPara>
                </a14:m>
                <a:endParaRPr lang="en-US" b="1" dirty="0" smtClean="0"/>
              </a:p>
              <a:p>
                <a:pPr marL="0" indent="0" algn="ctr">
                  <a:buNone/>
                </a:pPr>
                <a:r>
                  <a:rPr lang="uk-UA" b="1" dirty="0" smtClean="0"/>
                  <a:t>Розв'язання.</a:t>
                </a:r>
              </a:p>
              <a:p>
                <a:pPr marL="0" indent="0">
                  <a:buNone/>
                </a:pPr>
                <a:r>
                  <a:rPr lang="uk-UA" b="1" dirty="0" smtClean="0"/>
                  <a:t> </a:t>
                </a:r>
              </a:p>
              <a:p>
                <a:pPr marL="0" indent="0">
                  <a:buNone/>
                </a:pPr>
                <a:r>
                  <a:rPr lang="uk-UA" b="1" dirty="0" smtClean="0"/>
                  <a:t>Оскільки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uk-UA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/>
                          </a:rPr>
                          <m:t>      </m:t>
                        </m:r>
                        <m:r>
                          <a:rPr lang="uk-UA" b="1" i="1">
                            <a:latin typeface="Cambria Math"/>
                          </a:rPr>
                          <m:t>𝟓</m:t>
                        </m:r>
                      </m:e>
                      <m:sup>
                        <m:r>
                          <a:rPr lang="en-US" b="1" i="1">
                            <a:latin typeface="Cambria Math"/>
                          </a:rPr>
                          <m:t>𝒙</m:t>
                        </m:r>
                      </m:sup>
                    </m:sSup>
                    <m:r>
                      <a:rPr lang="en-US" b="1" i="1">
                        <a:latin typeface="Cambria Math"/>
                      </a:rPr>
                      <m:t>=</m:t>
                    </m:r>
                    <m:r>
                      <a:rPr lang="en-US" b="1" i="1">
                        <a:latin typeface="Cambria Math"/>
                      </a:rPr>
                      <m:t>𝟏𝟐𝟓</m:t>
                    </m:r>
                  </m:oMath>
                </a14:m>
                <a:r>
                  <a:rPr lang="uk-UA" b="1" dirty="0" smtClean="0"/>
                  <a:t>, а </a:t>
                </a:r>
                <a14:m>
                  <m:oMath xmlns:m="http://schemas.openxmlformats.org/officeDocument/2006/math">
                    <m:r>
                      <a:rPr lang="uk-UA" b="1" i="1" smtClean="0">
                        <a:latin typeface="Cambria Math"/>
                      </a:rPr>
                      <m:t>𝟏𝟐𝟓</m:t>
                    </m:r>
                    <m:r>
                      <a:rPr lang="uk-UA" b="1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uk-UA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uk-UA" b="1" i="1" smtClean="0">
                            <a:latin typeface="Cambria Math"/>
                          </a:rPr>
                          <m:t>𝟓</m:t>
                        </m:r>
                      </m:e>
                      <m:sup>
                        <m:r>
                          <a:rPr lang="uk-UA" b="1" i="1" smtClean="0">
                            <a:latin typeface="Cambria Math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uk-UA" b="1" dirty="0" smtClean="0"/>
                  <a:t>, то маємо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uk-UA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/>
                          </a:rPr>
                          <m:t>      </m:t>
                        </m:r>
                        <m:r>
                          <a:rPr lang="uk-UA" b="1" i="1">
                            <a:latin typeface="Cambria Math"/>
                          </a:rPr>
                          <m:t>𝟓</m:t>
                        </m:r>
                      </m:e>
                      <m:sup>
                        <m:r>
                          <a:rPr lang="en-US" b="1" i="1">
                            <a:latin typeface="Cambria Math"/>
                          </a:rPr>
                          <m:t>𝒙</m:t>
                        </m:r>
                      </m:sup>
                    </m:sSup>
                    <m:r>
                      <a:rPr lang="en-US" b="1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uk-UA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uk-UA" b="1" i="1">
                            <a:latin typeface="Cambria Math"/>
                          </a:rPr>
                          <m:t>𝟓</m:t>
                        </m:r>
                      </m:e>
                      <m:sup>
                        <m:r>
                          <a:rPr lang="uk-UA" b="1" i="1">
                            <a:latin typeface="Cambria Math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uk-UA" b="1" dirty="0"/>
                  <a:t>, </a:t>
                </a:r>
                <a:endParaRPr lang="uk-UA" b="1" dirty="0" smtClean="0"/>
              </a:p>
              <a:p>
                <a:pPr marL="0" indent="0">
                  <a:buNone/>
                </a:pPr>
                <a:r>
                  <a:rPr lang="uk-UA" b="1" dirty="0"/>
                  <a:t>з</a:t>
                </a:r>
                <a:r>
                  <a:rPr lang="uk-UA" b="1" dirty="0" smtClean="0"/>
                  <a:t>відси 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𝒙</m:t>
                    </m:r>
                    <m:r>
                      <a:rPr lang="en-US" b="1" i="1" smtClean="0">
                        <a:latin typeface="Cambria Math"/>
                      </a:rPr>
                      <m:t>=</m:t>
                    </m:r>
                    <m:r>
                      <a:rPr lang="en-US" b="1" i="1" smtClean="0">
                        <a:latin typeface="Cambria Math"/>
                      </a:rPr>
                      <m:t>𝟑</m:t>
                    </m:r>
                  </m:oMath>
                </a14:m>
                <a:endParaRPr lang="en-US" b="1" dirty="0"/>
              </a:p>
              <a:p>
                <a:pPr marL="0" indent="0">
                  <a:buNone/>
                </a:pPr>
                <a:endParaRPr lang="uk-UA" b="1" dirty="0" smtClean="0"/>
              </a:p>
              <a:p>
                <a:pPr marL="0" indent="0">
                  <a:buNone/>
                </a:pPr>
                <a:r>
                  <a:rPr lang="uk-UA" b="1" dirty="0" smtClean="0"/>
                  <a:t>Відповідь: 3</a:t>
                </a:r>
              </a:p>
            </p:txBody>
          </p:sp>
        </mc:Choice>
        <mc:Fallback>
          <p:sp>
            <p:nvSpPr>
              <p:cNvPr id="2" name="Объект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3528" y="1484784"/>
                <a:ext cx="7956872" cy="4137323"/>
              </a:xfrm>
              <a:blipFill rotWithShape="1">
                <a:blip r:embed="rId2" cstate="print"/>
                <a:stretch>
                  <a:fillRect l="-1916" t="-1917" r="-2529" b="-2802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5784872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85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7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</TotalTime>
  <Words>121</Words>
  <Application>Microsoft Office PowerPoint</Application>
  <PresentationFormat>Экран (4:3)</PresentationFormat>
  <Paragraphs>42</Paragraphs>
  <Slides>18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03.10.2022  Тема уроку. Розв’язання найпростіших показникових рівнянянь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Розв'яжіть рівняння</vt:lpstr>
      <vt:lpstr>Слайд 10</vt:lpstr>
      <vt:lpstr>Слайд 11</vt:lpstr>
      <vt:lpstr>Слайд 12</vt:lpstr>
      <vt:lpstr>Способи розв'язування показникових рівнянь</vt:lpstr>
      <vt:lpstr>Слайд 14</vt:lpstr>
      <vt:lpstr>Слайд 15</vt:lpstr>
      <vt:lpstr>Слайд 16</vt:lpstr>
      <vt:lpstr>Слайд 17</vt:lpstr>
      <vt:lpstr>Слайд 18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Показникові рівняння</dc:title>
  <dc:creator>HOME;Савенко Л.О.</dc:creator>
  <cp:lastModifiedBy>User</cp:lastModifiedBy>
  <cp:revision>4</cp:revision>
  <dcterms:created xsi:type="dcterms:W3CDTF">2018-02-13T18:13:51Z</dcterms:created>
  <dcterms:modified xsi:type="dcterms:W3CDTF">2022-10-03T09:00:05Z</dcterms:modified>
</cp:coreProperties>
</file>