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Playfair Display"/>
      <p:regular r:id="rId29"/>
      <p:bold r:id="rId30"/>
      <p:italic r:id="rId31"/>
      <p:boldItalic r:id="rId32"/>
    </p:embeddedFont>
    <p:embeddedFont>
      <p:font typeface="La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874DA10-DA28-438E-A6BC-B1406496A5F4}">
  <a:tblStyle styleId="{E874DA10-DA28-438E-A6BC-B1406496A5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PlayfairDisplay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layfairDisplay-italic.fntdata"/><Relationship Id="rId30" Type="http://schemas.openxmlformats.org/officeDocument/2006/relationships/font" Target="fonts/PlayfairDisplay-bold.fntdata"/><Relationship Id="rId11" Type="http://schemas.openxmlformats.org/officeDocument/2006/relationships/slide" Target="slides/slide5.xml"/><Relationship Id="rId33" Type="http://schemas.openxmlformats.org/officeDocument/2006/relationships/font" Target="fonts/Lato-regular.fntdata"/><Relationship Id="rId10" Type="http://schemas.openxmlformats.org/officeDocument/2006/relationships/slide" Target="slides/slide4.xml"/><Relationship Id="rId32" Type="http://schemas.openxmlformats.org/officeDocument/2006/relationships/font" Target="fonts/PlayfairDisplay-boldItalic.fntdata"/><Relationship Id="rId13" Type="http://schemas.openxmlformats.org/officeDocument/2006/relationships/slide" Target="slides/slide7.xml"/><Relationship Id="rId35" Type="http://schemas.openxmlformats.org/officeDocument/2006/relationships/font" Target="fonts/Lato-italic.fntdata"/><Relationship Id="rId12" Type="http://schemas.openxmlformats.org/officeDocument/2006/relationships/slide" Target="slides/slide6.xml"/><Relationship Id="rId34" Type="http://schemas.openxmlformats.org/officeDocument/2006/relationships/font" Target="fonts/Lato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Lato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f78923b17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f78923b17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f85a1d7b7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f85a1d7b7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f85a1d7b7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f85a1d7b7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f78923b17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f78923b17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f85a1d7b7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f85a1d7b7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f85a1d7b7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f85a1d7b7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f85a1d7b7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f85a1d7b7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f78923b172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f78923b17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f78923b172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f78923b172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f78923b172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f78923b172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f85a1d7a94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f85a1d7a9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78923b172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f78923b17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f78923b172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f78923b172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f78923b172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f78923b172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f85a1d7a94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f85a1d7a94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f85a1d7a94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f85a1d7a94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85a1d7a94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f85a1d7a94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f85a1d7b7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f85a1d7b7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f78923b17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f78923b17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f85a1d7b75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f85a1d7b7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85a1d7b7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f85a1d7b7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lue-gold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17.png"/><Relationship Id="rId6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merkator.org.ua/testy/typy-ekonomichnykh-system/" TargetMode="External"/><Relationship Id="rId4" Type="http://schemas.openxmlformats.org/officeDocument/2006/relationships/hyperlink" Target="https://learningapps.org/14081232" TargetMode="External"/><Relationship Id="rId5" Type="http://schemas.openxmlformats.org/officeDocument/2006/relationships/image" Target="../media/image7.png"/><Relationship Id="rId6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uk"/>
              <a:t>Типи економічних систем</a:t>
            </a:r>
            <a:endParaRPr/>
          </a:p>
        </p:txBody>
      </p:sp>
      <p:sp>
        <p:nvSpPr>
          <p:cNvPr id="69" name="Google Shape;69;p13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uk"/>
              <a:t>Географія 9 клас</a:t>
            </a:r>
            <a:endParaRPr/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2771" y="1990500"/>
            <a:ext cx="4697430" cy="302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title"/>
          </p:nvPr>
        </p:nvSpPr>
        <p:spPr>
          <a:xfrm>
            <a:off x="311700" y="72700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Ринкова економічна система</a:t>
            </a:r>
            <a:endParaRPr/>
          </a:p>
        </p:txBody>
      </p:sp>
      <p:graphicFrame>
        <p:nvGraphicFramePr>
          <p:cNvPr id="136" name="Google Shape;136;p22"/>
          <p:cNvGraphicFramePr/>
          <p:nvPr/>
        </p:nvGraphicFramePr>
        <p:xfrm>
          <a:off x="148825" y="717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{E874DA10-DA28-438E-A6BC-B1406496A5F4}</a:tableStyleId>
              </a:tblPr>
              <a:tblGrid>
                <a:gridCol w="4442225"/>
                <a:gridCol w="4453425"/>
              </a:tblGrid>
              <a:tr h="569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2000">
                          <a:solidFill>
                            <a:srgbClr val="FF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Переваги</a:t>
                      </a:r>
                      <a:endParaRPr b="1" sz="2000">
                        <a:solidFill>
                          <a:srgbClr val="FF0000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2000">
                          <a:solidFill>
                            <a:srgbClr val="FF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Недоліки</a:t>
                      </a:r>
                      <a:endParaRPr b="1" sz="2000">
                        <a:solidFill>
                          <a:srgbClr val="FF0000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</a:tr>
              <a:tr h="569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Високий рівень підприємництва</a:t>
                      </a:r>
                      <a:endParaRPr b="1" i="1" sz="1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Велика нерівність у суспільстві</a:t>
                      </a:r>
                      <a:endParaRPr b="1" i="1" sz="1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  <a:tr h="615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Вилучення з економіки неефективного виробництва</a:t>
                      </a:r>
                      <a:endParaRPr b="1" i="1" sz="1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Нестабільність економіки (періодичні економічні кризи)</a:t>
                      </a:r>
                      <a:endParaRPr b="1" i="1" sz="1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  <a:tr h="615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Справедливий розподіл доходів за результатами праці</a:t>
                      </a:r>
                      <a:endParaRPr b="1" i="1" sz="1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Не створюються неприбуткові, але необхідні суспільству блага</a:t>
                      </a:r>
                      <a:endParaRPr b="1" i="1" sz="1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  <a:tr h="615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Значні права та можливості споживачів</a:t>
                      </a:r>
                      <a:endParaRPr b="1" i="1" sz="1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Немає зацікавленості у збереженні навколишнього середовища</a:t>
                      </a:r>
                      <a:endParaRPr b="1" i="1" sz="1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  <a:tr h="569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Відсутнє безробіття</a:t>
                      </a:r>
                      <a:endParaRPr b="1" i="1" sz="1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1" sz="1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  <a:tr h="615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Невелика кількість адміністративних працівників</a:t>
                      </a:r>
                      <a:endParaRPr b="1" i="1" sz="1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1" sz="1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/>
          <p:nvPr>
            <p:ph type="title"/>
          </p:nvPr>
        </p:nvSpPr>
        <p:spPr>
          <a:xfrm>
            <a:off x="182175" y="555600"/>
            <a:ext cx="29361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000"/>
              <a:t>Командно-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000"/>
              <a:t>адміністративна економічна система</a:t>
            </a:r>
            <a:endParaRPr sz="2000"/>
          </a:p>
        </p:txBody>
      </p:sp>
      <p:sp>
        <p:nvSpPr>
          <p:cNvPr id="142" name="Google Shape;142;p23"/>
          <p:cNvSpPr txBox="1"/>
          <p:nvPr>
            <p:ph idx="1" type="body"/>
          </p:nvPr>
        </p:nvSpPr>
        <p:spPr>
          <a:xfrm>
            <a:off x="107150" y="1564475"/>
            <a:ext cx="3054000" cy="300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latin typeface="Playfair Display"/>
                <a:ea typeface="Playfair Display"/>
                <a:cs typeface="Playfair Display"/>
                <a:sym typeface="Playfair Display"/>
              </a:rPr>
              <a:t>Система, при якій панує державна власність на ресурси.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1600">
                <a:latin typeface="Playfair Display"/>
                <a:ea typeface="Playfair Display"/>
                <a:cs typeface="Playfair Display"/>
                <a:sym typeface="Playfair Display"/>
              </a:rPr>
              <a:t>її ще називають </a:t>
            </a:r>
            <a:r>
              <a:rPr b="1" i="1" lang="uk" sz="1600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централізовано-плановою.</a:t>
            </a:r>
            <a:endParaRPr b="1" i="1" sz="1600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75" y="3300425"/>
            <a:ext cx="2571750" cy="17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8600" y="792950"/>
            <a:ext cx="5151800" cy="221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3550" y="3162300"/>
            <a:ext cx="2689413" cy="182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5363" y="3162300"/>
            <a:ext cx="2745946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3"/>
          <p:cNvSpPr txBox="1"/>
          <p:nvPr/>
        </p:nvSpPr>
        <p:spPr>
          <a:xfrm>
            <a:off x="3021900" y="85725"/>
            <a:ext cx="5879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">
                <a:latin typeface="Playfair Display"/>
                <a:ea typeface="Playfair Display"/>
                <a:cs typeface="Playfair Display"/>
                <a:sym typeface="Playfair Display"/>
              </a:rPr>
              <a:t>Колишні республіки СРСР, соціалістичні країни Східної Європи й Азії, а сьогодні - Куба, КНДР (Корейська Народно-Демократична Республіка)</a:t>
            </a:r>
            <a:endParaRPr b="1" i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/>
          <p:nvPr>
            <p:ph type="title"/>
          </p:nvPr>
        </p:nvSpPr>
        <p:spPr>
          <a:xfrm>
            <a:off x="311700" y="147700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Основні риси командно-адміністративної економічної системи</a:t>
            </a:r>
            <a:endParaRPr/>
          </a:p>
        </p:txBody>
      </p:sp>
      <p:sp>
        <p:nvSpPr>
          <p:cNvPr id="153" name="Google Shape;153;p2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панує державна власність на ресурси;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вирішальну роль у розв’язанні економічних питань відіграє держава;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керівництво економічними процесами здійснюється  шляхом централізованого планування та адміністративного розподілу ресурсів;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відсутність приватної ініціативи;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втручання держави в усі економічні процеси на всіх рівнях;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низька ефективність господарювання;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неконкурентноспроможність виробленої продукції на міжнародних ринках;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постійний дефіцит основних споживчих товарів.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8725" y="3836199"/>
            <a:ext cx="2166925" cy="121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4"/>
          <p:cNvSpPr/>
          <p:nvPr/>
        </p:nvSpPr>
        <p:spPr>
          <a:xfrm>
            <a:off x="867975" y="4393400"/>
            <a:ext cx="5422200" cy="5145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" sz="1300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Дефіцит</a:t>
            </a:r>
            <a:r>
              <a:rPr b="1" i="1" lang="uk" sz="1300">
                <a:latin typeface="Playfair Display"/>
                <a:ea typeface="Playfair Display"/>
                <a:cs typeface="Playfair Display"/>
                <a:sym typeface="Playfair Display"/>
              </a:rPr>
              <a:t> - нестача грошових чи матеріальних цінностей порівняно з потребою в них; брак певного ресурсу</a:t>
            </a:r>
            <a:endParaRPr b="1" i="1"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type="title"/>
          </p:nvPr>
        </p:nvSpPr>
        <p:spPr>
          <a:xfrm>
            <a:off x="114300" y="83375"/>
            <a:ext cx="89154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780"/>
              <a:t>Командно-адміністративна економічна система</a:t>
            </a:r>
            <a:endParaRPr sz="2780"/>
          </a:p>
        </p:txBody>
      </p:sp>
      <p:graphicFrame>
        <p:nvGraphicFramePr>
          <p:cNvPr id="161" name="Google Shape;161;p25"/>
          <p:cNvGraphicFramePr/>
          <p:nvPr/>
        </p:nvGraphicFramePr>
        <p:xfrm>
          <a:off x="186300" y="8034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{E874DA10-DA28-438E-A6BC-B1406496A5F4}</a:tableStyleId>
              </a:tblPr>
              <a:tblGrid>
                <a:gridCol w="4385700"/>
                <a:gridCol w="4385700"/>
              </a:tblGrid>
              <a:tr h="570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2000">
                          <a:solidFill>
                            <a:srgbClr val="FF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Переваги</a:t>
                      </a:r>
                      <a:endParaRPr b="1" sz="2000">
                        <a:solidFill>
                          <a:srgbClr val="FF0000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2000">
                          <a:solidFill>
                            <a:srgbClr val="FF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Недоліки</a:t>
                      </a:r>
                      <a:endParaRPr b="1" sz="2000">
                        <a:solidFill>
                          <a:srgbClr val="FF0000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</a:tr>
              <a:tr h="731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Більш стійка економіка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Працівники не зацікавлені у результатах своєї праці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  <a:tr h="535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Менше нерівності суспільства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Неефективність економіки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  <a:tr h="85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Більше впевненості у майбутньому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Виробник диктує свої умови споживачу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  <a:tr h="85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Мінімум життєзабезпечення, гарантоване усім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Низький рівень життя населення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  <a:tr h="535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Відсутнє безробіття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Перехідна економіка</a:t>
            </a:r>
            <a:endParaRPr/>
          </a:p>
        </p:txBody>
      </p:sp>
      <p:sp>
        <p:nvSpPr>
          <p:cNvPr id="167" name="Google Shape;167;p26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uk" sz="1500">
                <a:latin typeface="Playfair Display"/>
                <a:ea typeface="Playfair Display"/>
                <a:cs typeface="Playfair Display"/>
                <a:sym typeface="Playfair Display"/>
              </a:rPr>
              <a:t>Це перетворення централізовано-планової моделі економічного розвитку на відкриту економіку, у якій поєднувалися б ринковий механізм функціонування і гнучкі методи державного регулювання</a:t>
            </a:r>
            <a:endParaRPr sz="15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8" name="Google Shape;168;p26"/>
          <p:cNvSpPr txBox="1"/>
          <p:nvPr/>
        </p:nvSpPr>
        <p:spPr>
          <a:xfrm>
            <a:off x="2925375" y="117875"/>
            <a:ext cx="6472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">
                <a:latin typeface="Playfair Display"/>
                <a:ea typeface="Playfair Display"/>
                <a:cs typeface="Playfair Display"/>
                <a:sym typeface="Playfair Display"/>
              </a:rPr>
              <a:t>Країни з перехідною економікою: країни колишнього СРСР (Україна, Білорусь, Литва, Молдова, Росія, Грузія, Вірменія та ін.), колишні країни Центральної та Східної Європи (Польща, Словаччина, Чехія, Угорщина, Румунія, Болгарія та ін.) і три азійські країни - Китай, Монголія, В’єтнам.</a:t>
            </a:r>
            <a:endParaRPr b="1" i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32375"/>
            <a:ext cx="5632023" cy="303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Основні риси перехідної економіки</a:t>
            </a:r>
            <a:endParaRPr/>
          </a:p>
        </p:txBody>
      </p:sp>
      <p:sp>
        <p:nvSpPr>
          <p:cNvPr id="175" name="Google Shape;175;p27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передбачає докорінні зміни всіх економічних відносин;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реформування пов’язане насамперед із роздержавленням і приватизацією;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поява ефективного власника;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розвиток малого і середнього підприємництва;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обмеження прямого втручання держави в економічні процеси й одночасно вміле управління цими процесами з її боку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6" name="Google Shape;176;p27"/>
          <p:cNvSpPr/>
          <p:nvPr/>
        </p:nvSpPr>
        <p:spPr>
          <a:xfrm>
            <a:off x="375050" y="3793325"/>
            <a:ext cx="7168800" cy="5466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Роздержавлення</a:t>
            </a:r>
            <a:r>
              <a:rPr b="1" i="1" lang="uk">
                <a:latin typeface="Playfair Display"/>
                <a:ea typeface="Playfair Display"/>
                <a:cs typeface="Playfair Display"/>
                <a:sym typeface="Playfair Display"/>
              </a:rPr>
              <a:t> - позбавлення держави прямого господарського управління, тобто відповідні повноваження передаються підприємствам.</a:t>
            </a:r>
            <a:endParaRPr b="1" i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7" name="Google Shape;177;p27"/>
          <p:cNvSpPr/>
          <p:nvPr/>
        </p:nvSpPr>
        <p:spPr>
          <a:xfrm>
            <a:off x="1403750" y="4414850"/>
            <a:ext cx="7350900" cy="5037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Приватизація</a:t>
            </a:r>
            <a:r>
              <a:rPr b="1" i="1" lang="uk">
                <a:latin typeface="Playfair Display"/>
                <a:ea typeface="Playfair Display"/>
                <a:cs typeface="Playfair Display"/>
                <a:sym typeface="Playfair Display"/>
              </a:rPr>
              <a:t> - продаж або передача державної власності приватним інвесторам.</a:t>
            </a:r>
            <a:endParaRPr b="1" i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>
            <p:ph type="title"/>
          </p:nvPr>
        </p:nvSpPr>
        <p:spPr>
          <a:xfrm>
            <a:off x="311700" y="555600"/>
            <a:ext cx="32352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Змішана економічна система</a:t>
            </a:r>
            <a:endParaRPr/>
          </a:p>
        </p:txBody>
      </p:sp>
      <p:sp>
        <p:nvSpPr>
          <p:cNvPr id="183" name="Google Shape;183;p28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500">
                <a:latin typeface="Playfair Display"/>
                <a:ea typeface="Playfair Display"/>
                <a:cs typeface="Playfair Display"/>
                <a:sym typeface="Playfair Display"/>
              </a:rPr>
              <a:t>Поєднує ринкове саморегулювання економіки та стійкість державного управління, необхідного для задоволення соціальних потреб суспільства</a:t>
            </a:r>
            <a:endParaRPr b="1" sz="15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i="1" lang="uk" sz="15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Притаманна сучасним економічно розвиненим країнам</a:t>
            </a:r>
            <a:endParaRPr b="1" i="1" sz="15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4" name="Google Shape;184;p28"/>
          <p:cNvSpPr/>
          <p:nvPr/>
        </p:nvSpPr>
        <p:spPr>
          <a:xfrm>
            <a:off x="3236125" y="3600450"/>
            <a:ext cx="1950300" cy="10128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700">
                <a:latin typeface="Playfair Display"/>
                <a:ea typeface="Playfair Display"/>
                <a:cs typeface="Playfair Display"/>
                <a:sym typeface="Playfair Display"/>
              </a:rPr>
              <a:t>Традиційна економіка</a:t>
            </a:r>
            <a:endParaRPr b="1"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5" name="Google Shape;185;p28"/>
          <p:cNvSpPr/>
          <p:nvPr/>
        </p:nvSpPr>
        <p:spPr>
          <a:xfrm>
            <a:off x="5164925" y="2646750"/>
            <a:ext cx="1971600" cy="10608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000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Ринкова</a:t>
            </a:r>
            <a:endParaRPr b="1" sz="2000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000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економіка</a:t>
            </a:r>
            <a:endParaRPr b="1" sz="2000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6" name="Google Shape;186;p28"/>
          <p:cNvSpPr/>
          <p:nvPr/>
        </p:nvSpPr>
        <p:spPr>
          <a:xfrm>
            <a:off x="7115175" y="1693075"/>
            <a:ext cx="1800300" cy="10128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700">
                <a:latin typeface="Playfair Display"/>
                <a:ea typeface="Playfair Display"/>
                <a:cs typeface="Playfair Display"/>
                <a:sym typeface="Playfair Display"/>
              </a:rPr>
              <a:t>Командна економіка</a:t>
            </a:r>
            <a:endParaRPr b="1"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7" name="Google Shape;18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5700" y="141700"/>
            <a:ext cx="3062250" cy="19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7950" y="3813750"/>
            <a:ext cx="2302700" cy="113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8"/>
          <p:cNvSpPr/>
          <p:nvPr/>
        </p:nvSpPr>
        <p:spPr>
          <a:xfrm flipH="1" rot="-5400000">
            <a:off x="6488300" y="1950300"/>
            <a:ext cx="659100" cy="6912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8"/>
          <p:cNvSpPr/>
          <p:nvPr/>
        </p:nvSpPr>
        <p:spPr>
          <a:xfrm>
            <a:off x="4179100" y="2962775"/>
            <a:ext cx="985800" cy="6591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Основні риси змішаної економіки</a:t>
            </a:r>
            <a:endParaRPr/>
          </a:p>
        </p:txBody>
      </p:sp>
      <p:sp>
        <p:nvSpPr>
          <p:cNvPr id="196" name="Google Shape;196;p29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забезпечує високу економічну ефективність виробництва;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дає можливість задоволення поточних особистих потреб та стійкість державного управління;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основним регулятором економічних процесів виступає ринковий механізм;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державне регулювання економіки доповнює ринкові важелі;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орієнтована на посилення соціальної спрямованості розвитку економіки (збільшення витрат на освіту, охорону здоров’я, страхування);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формується ще один елемент управління - інститут соціального партнерства (переважно у західноєвропейських країнах)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/>
          <p:nvPr>
            <p:ph type="title"/>
          </p:nvPr>
        </p:nvSpPr>
        <p:spPr>
          <a:xfrm>
            <a:off x="311700" y="941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Змішана економічна система</a:t>
            </a:r>
            <a:endParaRPr/>
          </a:p>
        </p:txBody>
      </p:sp>
      <p:graphicFrame>
        <p:nvGraphicFramePr>
          <p:cNvPr id="202" name="Google Shape;202;p30"/>
          <p:cNvGraphicFramePr/>
          <p:nvPr/>
        </p:nvGraphicFramePr>
        <p:xfrm>
          <a:off x="164875" y="8073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{E874DA10-DA28-438E-A6BC-B1406496A5F4}</a:tableStyleId>
              </a:tblPr>
              <a:tblGrid>
                <a:gridCol w="4435100"/>
                <a:gridCol w="4421975"/>
              </a:tblGrid>
              <a:tr h="723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2000">
                          <a:solidFill>
                            <a:srgbClr val="FF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Переваги</a:t>
                      </a:r>
                      <a:endParaRPr b="1" sz="2000">
                        <a:solidFill>
                          <a:srgbClr val="FF0000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2000">
                          <a:solidFill>
                            <a:srgbClr val="FF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Недоліки</a:t>
                      </a:r>
                      <a:endParaRPr b="1" sz="2000">
                        <a:solidFill>
                          <a:srgbClr val="FF0000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</a:tr>
              <a:tr h="719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Забезпечення економічного зростання і стабільності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Відсутність стандартних схем даного типу економіки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  <a:tr h="678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Соціальні гарантії для населення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Країна розробляє власну модель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  <a:tr h="678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Захист і заохочення конкуренції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  <a:tr h="678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Стимулювання інновацій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  <a:tr h="719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Підтримка сфери освіти, науки і культури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/>
          <p:nvPr>
            <p:ph type="title"/>
          </p:nvPr>
        </p:nvSpPr>
        <p:spPr>
          <a:xfrm>
            <a:off x="82200" y="61975"/>
            <a:ext cx="8979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380"/>
              <a:t>Національні моделі економічної системи змішаного типу</a:t>
            </a:r>
            <a:endParaRPr sz="2380"/>
          </a:p>
        </p:txBody>
      </p:sp>
      <p:sp>
        <p:nvSpPr>
          <p:cNvPr id="208" name="Google Shape;208;p31"/>
          <p:cNvSpPr/>
          <p:nvPr/>
        </p:nvSpPr>
        <p:spPr>
          <a:xfrm>
            <a:off x="2384200" y="621500"/>
            <a:ext cx="2014500" cy="8358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Японська модель</a:t>
            </a:r>
            <a:endParaRPr b="1" sz="1600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(далекосхідна)</a:t>
            </a:r>
            <a:endParaRPr b="1" sz="1600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9" name="Google Shape;209;p31"/>
          <p:cNvSpPr/>
          <p:nvPr/>
        </p:nvSpPr>
        <p:spPr>
          <a:xfrm>
            <a:off x="6868700" y="621475"/>
            <a:ext cx="2068200" cy="8358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Німецька модель</a:t>
            </a:r>
            <a:endParaRPr b="1" sz="1600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0" name="Google Shape;210;p31"/>
          <p:cNvSpPr/>
          <p:nvPr/>
        </p:nvSpPr>
        <p:spPr>
          <a:xfrm>
            <a:off x="4650600" y="621500"/>
            <a:ext cx="2068200" cy="8358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Шведська модель (скандинавська)</a:t>
            </a:r>
            <a:endParaRPr b="1" sz="1600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1" name="Google Shape;211;p31"/>
          <p:cNvSpPr/>
          <p:nvPr/>
        </p:nvSpPr>
        <p:spPr>
          <a:xfrm>
            <a:off x="203700" y="621475"/>
            <a:ext cx="2014500" cy="8898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Американська модель (</a:t>
            </a:r>
            <a:r>
              <a:rPr b="1" lang="uk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англо-саксонська)</a:t>
            </a:r>
            <a:endParaRPr b="1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2" name="Google Shape;212;p31"/>
          <p:cNvSpPr/>
          <p:nvPr/>
        </p:nvSpPr>
        <p:spPr>
          <a:xfrm>
            <a:off x="214325" y="1650200"/>
            <a:ext cx="2014500" cy="3493300"/>
          </a:xfrm>
          <a:prstGeom prst="flowChartOffpageConnector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" sz="1300">
                <a:latin typeface="Playfair Display"/>
                <a:ea typeface="Playfair Display"/>
                <a:cs typeface="Playfair Display"/>
                <a:sym typeface="Playfair Display"/>
              </a:rPr>
              <a:t>доволі вільна система управління національною економікою, де основний акцент перенесено на ринкові регулятори економічних процесів. Держава регулює правові методи і сприяє для розвитку бізнесу.</a:t>
            </a:r>
            <a:endParaRPr b="1" i="1"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" sz="1300">
                <a:solidFill>
                  <a:srgbClr val="98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США, Канада, Велика Британія, Австралія</a:t>
            </a:r>
            <a:endParaRPr b="1" i="1" sz="1300">
              <a:solidFill>
                <a:srgbClr val="98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3" name="Google Shape;213;p31"/>
          <p:cNvSpPr/>
          <p:nvPr/>
        </p:nvSpPr>
        <p:spPr>
          <a:xfrm>
            <a:off x="2378875" y="1628775"/>
            <a:ext cx="2014500" cy="3353975"/>
          </a:xfrm>
          <a:prstGeom prst="flowChartOffpageConnector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">
                <a:latin typeface="Playfair Display"/>
                <a:ea typeface="Playfair Display"/>
                <a:cs typeface="Playfair Display"/>
                <a:sym typeface="Playfair Display"/>
              </a:rPr>
              <a:t>Держава активнорегулює соціально-економічний розвиток країни. У суспільстві поширена психологія колективізму, солідарності.</a:t>
            </a:r>
            <a:endParaRPr b="1" i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">
                <a:solidFill>
                  <a:srgbClr val="98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Японія, Республіка Корея, Сінгапур.</a:t>
            </a:r>
            <a:endParaRPr b="1" i="1">
              <a:solidFill>
                <a:srgbClr val="98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4" name="Google Shape;214;p31"/>
          <p:cNvSpPr/>
          <p:nvPr/>
        </p:nvSpPr>
        <p:spPr>
          <a:xfrm>
            <a:off x="4661300" y="1650200"/>
            <a:ext cx="2068200" cy="3493300"/>
          </a:xfrm>
          <a:prstGeom prst="flowChartOffpageConnector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">
                <a:latin typeface="Playfair Display"/>
                <a:ea typeface="Playfair Display"/>
                <a:cs typeface="Playfair Display"/>
                <a:sym typeface="Playfair Display"/>
              </a:rPr>
              <a:t>Держава активно втручається у процес розподілу і перерозподілу доходів, створення потужної системи соціального захисту населення, домінування ідей рівності й солідарності.</a:t>
            </a:r>
            <a:endParaRPr b="1" i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">
                <a:solidFill>
                  <a:srgbClr val="98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Швеція, Норвегія, Ісліндая, Данія</a:t>
            </a:r>
            <a:endParaRPr b="1" i="1">
              <a:solidFill>
                <a:srgbClr val="98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5" name="Google Shape;215;p31"/>
          <p:cNvSpPr/>
          <p:nvPr/>
        </p:nvSpPr>
        <p:spPr>
          <a:xfrm>
            <a:off x="6879425" y="1650200"/>
            <a:ext cx="2068200" cy="3353975"/>
          </a:xfrm>
          <a:prstGeom prst="flowChartOffpage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">
                <a:latin typeface="Playfair Display"/>
                <a:ea typeface="Playfair Display"/>
                <a:cs typeface="Playfair Display"/>
                <a:sym typeface="Playfair Display"/>
              </a:rPr>
              <a:t>Активно використовується ринкові регулятори, насамперед конкуренція, і створюються на державному рівні ефективні системи соціального захисту громадян.</a:t>
            </a:r>
            <a:endParaRPr b="1" i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">
                <a:solidFill>
                  <a:srgbClr val="98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Німеччина, Австрія, Швейцарія, Франція, Іспанія, Італія та ін.</a:t>
            </a:r>
            <a:endParaRPr b="1" i="1">
              <a:solidFill>
                <a:srgbClr val="98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866">
                <a:solidFill>
                  <a:srgbClr val="CC0000"/>
                </a:solidFill>
              </a:rPr>
              <a:t>Економічна система країни</a:t>
            </a:r>
            <a:r>
              <a:rPr lang="uk" sz="3866"/>
              <a:t> -</a:t>
            </a:r>
            <a:r>
              <a:rPr i="1" lang="uk" sz="3866"/>
              <a:t> спосіб організації економічного життя суспільства, який визначають відносини власності та господарський механізм</a:t>
            </a:r>
            <a:r>
              <a:rPr lang="uk"/>
              <a:t> </a:t>
            </a:r>
            <a:endParaRPr/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0125" y="1342500"/>
            <a:ext cx="3092425" cy="220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Економічна система України</a:t>
            </a:r>
            <a:endParaRPr/>
          </a:p>
        </p:txBody>
      </p:sp>
      <p:sp>
        <p:nvSpPr>
          <p:cNvPr id="221" name="Google Shape;221;p32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Playfair Display"/>
                <a:ea typeface="Playfair Display"/>
                <a:cs typeface="Playfair Display"/>
                <a:sym typeface="Playfair Display"/>
              </a:rPr>
              <a:t>Україна належить до постсоціалістичних країн, тому її економічній системі властивий перехід від командно-адміністративної до ринкової. 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uk">
                <a:latin typeface="Playfair Display"/>
                <a:ea typeface="Playfair Display"/>
                <a:cs typeface="Playfair Display"/>
                <a:sym typeface="Playfair Display"/>
              </a:rPr>
              <a:t>У </a:t>
            </a:r>
            <a:r>
              <a:rPr b="1" lang="uk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2006 р. </a:t>
            </a:r>
            <a:r>
              <a:rPr b="1" lang="uk">
                <a:latin typeface="Playfair Display"/>
                <a:ea typeface="Playfair Display"/>
                <a:cs typeface="Playfair Display"/>
                <a:sym typeface="Playfair Display"/>
              </a:rPr>
              <a:t>Україна отримала статус </a:t>
            </a:r>
            <a:r>
              <a:rPr b="1" lang="uk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країни з ринковою економікою.</a:t>
            </a:r>
            <a:endParaRPr b="1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22" name="Google Shape;2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4700" y="2764625"/>
            <a:ext cx="4170275" cy="216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725" y="2764625"/>
            <a:ext cx="4361275" cy="216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/>
          <p:nvPr>
            <p:ph type="title"/>
          </p:nvPr>
        </p:nvSpPr>
        <p:spPr>
          <a:xfrm>
            <a:off x="311700" y="246450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280"/>
              <a:t>Причини повільних економічних перетворень в Україні</a:t>
            </a:r>
            <a:endParaRPr sz="2280"/>
          </a:p>
        </p:txBody>
      </p:sp>
      <p:sp>
        <p:nvSpPr>
          <p:cNvPr id="229" name="Google Shape;229;p33"/>
          <p:cNvSpPr txBox="1"/>
          <p:nvPr>
            <p:ph idx="1" type="body"/>
          </p:nvPr>
        </p:nvSpPr>
        <p:spPr>
          <a:xfrm>
            <a:off x="311700" y="1326950"/>
            <a:ext cx="8520600" cy="39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uk"/>
              <a:t>відсталі технологічні процеси на підприємствах;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uk"/>
              <a:t>застаріле устаткування;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uk"/>
              <a:t>економіка України потребує великих капіталовкладень, яких немає в країні;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uk"/>
              <a:t>надходження капіталу з-за кордону гальмується недосконалим законодавством, нестабільністю суспільного розвитку;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uk"/>
              <a:t>воєнні дії на сході країни;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uk"/>
              <a:t>“тіньова економіка”;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uk"/>
              <a:t>“чорний” ринок”;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uk"/>
              <a:t>хабарництво і корупція;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uk"/>
              <a:t>непрозоре і не на користь ефективного власника роздержавлення і приватизація підприємств.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Домашнє завдання</a:t>
            </a:r>
            <a:endParaRPr/>
          </a:p>
        </p:txBody>
      </p:sp>
      <p:sp>
        <p:nvSpPr>
          <p:cNvPr id="235" name="Google Shape;235;p3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uk"/>
              <a:t>Прочитайте параграф 7 підручника;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uk"/>
              <a:t>Дайте відповіді на запитання в кінці параграфа на ст. 42;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uk"/>
              <a:t>Виконайте тренувальні тести, перейшовши за покликанням </a:t>
            </a:r>
            <a:r>
              <a:rPr lang="uk" u="sng">
                <a:solidFill>
                  <a:schemeClr val="hlink"/>
                </a:solidFill>
                <a:hlinkClick r:id="rId3"/>
              </a:rPr>
              <a:t>http://merkator.org.ua/testy/typy-ekonomichnykh-system/</a:t>
            </a:r>
            <a:r>
              <a:rPr lang="uk"/>
              <a:t> чи за QR кодом;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uk"/>
              <a:t> Виконайте тренувальну гру, перейшовши за покликанням </a:t>
            </a:r>
            <a:r>
              <a:rPr lang="uk" u="sng">
                <a:solidFill>
                  <a:schemeClr val="hlink"/>
                </a:solidFill>
                <a:hlinkClick r:id="rId4"/>
              </a:rPr>
              <a:t>https://learningapps.org/14081232</a:t>
            </a:r>
            <a:r>
              <a:rPr lang="uk"/>
              <a:t> </a:t>
            </a:r>
            <a:r>
              <a:rPr lang="uk"/>
              <a:t>чи за QR кодом</a:t>
            </a:r>
            <a:endParaRPr/>
          </a:p>
        </p:txBody>
      </p:sp>
      <p:pic>
        <p:nvPicPr>
          <p:cNvPr id="236" name="Google Shape;23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3445" y="619175"/>
            <a:ext cx="1670530" cy="17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5550" y="3107550"/>
            <a:ext cx="1860425" cy="188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Найважливіші ознаки економічної системи</a:t>
            </a:r>
            <a:endParaRPr/>
          </a:p>
        </p:txBody>
      </p:sp>
      <p:sp>
        <p:nvSpPr>
          <p:cNvPr id="82" name="Google Shape;82;p15"/>
          <p:cNvSpPr/>
          <p:nvPr/>
        </p:nvSpPr>
        <p:spPr>
          <a:xfrm>
            <a:off x="231575" y="1352900"/>
            <a:ext cx="2742400" cy="3144625"/>
          </a:xfrm>
          <a:prstGeom prst="flowChartInternalStorag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4300">
                <a:solidFill>
                  <a:srgbClr val="98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Що</a:t>
            </a:r>
            <a:endParaRPr b="1" sz="4300">
              <a:solidFill>
                <a:srgbClr val="98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latin typeface="Playfair Display"/>
                <a:ea typeface="Playfair Display"/>
                <a:cs typeface="Playfair Display"/>
                <a:sym typeface="Playfair Display"/>
              </a:rPr>
              <a:t>виробляти і в яких обсягах</a:t>
            </a:r>
            <a:endParaRPr b="1" sz="2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3" name="Google Shape;83;p15"/>
          <p:cNvSpPr/>
          <p:nvPr/>
        </p:nvSpPr>
        <p:spPr>
          <a:xfrm>
            <a:off x="3078925" y="1352900"/>
            <a:ext cx="2986150" cy="3144625"/>
          </a:xfrm>
          <a:prstGeom prst="flowChartInternalStorag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4300">
                <a:solidFill>
                  <a:srgbClr val="98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Як </a:t>
            </a:r>
            <a:endParaRPr b="1" sz="4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latin typeface="Playfair Display"/>
                <a:ea typeface="Playfair Display"/>
                <a:cs typeface="Playfair Display"/>
                <a:sym typeface="Playfair Display"/>
              </a:rPr>
              <a:t>виробляти (хто та за допомогою яких ресурсів та технологій)</a:t>
            </a:r>
            <a:endParaRPr b="1" sz="2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4" name="Google Shape;84;p15"/>
          <p:cNvSpPr/>
          <p:nvPr/>
        </p:nvSpPr>
        <p:spPr>
          <a:xfrm>
            <a:off x="6191700" y="1352900"/>
            <a:ext cx="2742400" cy="3144625"/>
          </a:xfrm>
          <a:prstGeom prst="flowChartInternalStorag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700">
                <a:solidFill>
                  <a:srgbClr val="98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Для кого</a:t>
            </a:r>
            <a:endParaRPr b="1" sz="3700">
              <a:solidFill>
                <a:srgbClr val="98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latin typeface="Playfair Display"/>
                <a:ea typeface="Playfair Display"/>
                <a:cs typeface="Playfair Display"/>
                <a:sym typeface="Playfair Display"/>
              </a:rPr>
              <a:t>виробляти (хто буде власником і споживачем виробленої продукції)</a:t>
            </a:r>
            <a:endParaRPr b="1" sz="2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Типи економічних систем</a:t>
            </a:r>
            <a:endParaRPr/>
          </a:p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311700" y="1469700"/>
            <a:ext cx="30279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/>
              <a:t>Головну роль у будь-якій економічній системі відіграє </a:t>
            </a:r>
            <a:r>
              <a:rPr b="1" i="1" lang="uk" sz="1700">
                <a:solidFill>
                  <a:srgbClr val="98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виробництво</a:t>
            </a:r>
            <a:r>
              <a:rPr lang="uk" sz="1700">
                <a:latin typeface="Playfair Display"/>
                <a:ea typeface="Playfair Display"/>
                <a:cs typeface="Playfair Display"/>
                <a:sym typeface="Playfair Display"/>
              </a:rPr>
              <a:t>, а також </a:t>
            </a:r>
            <a:r>
              <a:rPr b="1" i="1" lang="uk" sz="1700">
                <a:solidFill>
                  <a:srgbClr val="98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розподіл</a:t>
            </a:r>
            <a:r>
              <a:rPr lang="uk" sz="1700">
                <a:latin typeface="Playfair Display"/>
                <a:ea typeface="Playfair Display"/>
                <a:cs typeface="Playfair Display"/>
                <a:sym typeface="Playfair Display"/>
              </a:rPr>
              <a:t>, </a:t>
            </a:r>
            <a:r>
              <a:rPr b="1" i="1" lang="uk" sz="1700">
                <a:solidFill>
                  <a:srgbClr val="98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обмін</a:t>
            </a:r>
            <a:r>
              <a:rPr lang="uk" sz="1700">
                <a:latin typeface="Playfair Display"/>
                <a:ea typeface="Playfair Display"/>
                <a:cs typeface="Playfair Display"/>
                <a:sym typeface="Playfair Display"/>
              </a:rPr>
              <a:t> і </a:t>
            </a:r>
            <a:r>
              <a:rPr b="1" i="1" lang="uk" sz="1700">
                <a:solidFill>
                  <a:srgbClr val="98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споживання</a:t>
            </a:r>
            <a:r>
              <a:rPr lang="uk" sz="1700">
                <a:latin typeface="Playfair Display"/>
                <a:ea typeface="Playfair Display"/>
                <a:cs typeface="Playfair Display"/>
                <a:sym typeface="Playfair Display"/>
              </a:rPr>
              <a:t>.</a:t>
            </a: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1700"/>
              <a:t>У наш час більшість країн світу має одну з чотирьох економічних систем: ринкову, командно-адміністративну, змішану і традиційну (перехідну)</a:t>
            </a:r>
            <a:endParaRPr sz="2000"/>
          </a:p>
        </p:txBody>
      </p:sp>
      <p:sp>
        <p:nvSpPr>
          <p:cNvPr id="91" name="Google Shape;91;p16"/>
          <p:cNvSpPr/>
          <p:nvPr/>
        </p:nvSpPr>
        <p:spPr>
          <a:xfrm>
            <a:off x="4869250" y="342300"/>
            <a:ext cx="3522600" cy="9690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latin typeface="Playfair Display"/>
                <a:ea typeface="Playfair Display"/>
                <a:cs typeface="Playfair Display"/>
                <a:sym typeface="Playfair Display"/>
              </a:rPr>
              <a:t>Традиційна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4887550" y="1469700"/>
            <a:ext cx="3486000" cy="969000"/>
          </a:xfrm>
          <a:prstGeom prst="roundRect">
            <a:avLst>
              <a:gd fmla="val 16667" name="adj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latin typeface="Playfair Display"/>
                <a:ea typeface="Playfair Display"/>
                <a:cs typeface="Playfair Display"/>
                <a:sym typeface="Playfair Display"/>
              </a:rPr>
              <a:t>Командно-адміністративна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4955850" y="2597100"/>
            <a:ext cx="3433800" cy="9690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700">
                <a:latin typeface="Playfair Display"/>
                <a:ea typeface="Playfair Display"/>
                <a:cs typeface="Playfair Display"/>
                <a:sym typeface="Playfair Display"/>
              </a:rPr>
              <a:t>Ринкова</a:t>
            </a:r>
            <a:endParaRPr b="1"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4972050" y="3771900"/>
            <a:ext cx="3401400" cy="9690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700">
                <a:latin typeface="Playfair Display"/>
                <a:ea typeface="Playfair Display"/>
                <a:cs typeface="Playfair Display"/>
                <a:sym typeface="Playfair Display"/>
              </a:rPr>
              <a:t>Змішана</a:t>
            </a:r>
            <a:endParaRPr b="1"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title"/>
          </p:nvPr>
        </p:nvSpPr>
        <p:spPr>
          <a:xfrm>
            <a:off x="311700" y="555600"/>
            <a:ext cx="30102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Традиційна економічна система</a:t>
            </a:r>
            <a:endParaRPr/>
          </a:p>
        </p:txBody>
      </p:sp>
      <p:sp>
        <p:nvSpPr>
          <p:cNvPr id="100" name="Google Shape;100;p17"/>
          <p:cNvSpPr txBox="1"/>
          <p:nvPr>
            <p:ph idx="1" type="body"/>
          </p:nvPr>
        </p:nvSpPr>
        <p:spPr>
          <a:xfrm>
            <a:off x="388250" y="1457325"/>
            <a:ext cx="2686200" cy="26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uk" sz="1700">
                <a:latin typeface="Playfair Display"/>
                <a:ea typeface="Playfair Display"/>
                <a:cs typeface="Playfair Display"/>
                <a:sym typeface="Playfair Display"/>
              </a:rPr>
              <a:t>Утворилася у давні часи і середньовіччі з натурально-общинними формами господарювання. Частково збереглася у слаборозвинених країнах </a:t>
            </a:r>
            <a:r>
              <a:rPr b="1" i="1" lang="uk" sz="1700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Африки, Азії та Океанії.</a:t>
            </a:r>
            <a:r>
              <a:rPr lang="uk" sz="14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b="1" i="1" sz="14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7300" y="471500"/>
            <a:ext cx="2886450" cy="177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8725" y="2411025"/>
            <a:ext cx="5405025" cy="26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5800" y="208250"/>
            <a:ext cx="2686249" cy="177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Основні риси традиційної економіки</a:t>
            </a:r>
            <a:endParaRPr/>
          </a:p>
        </p:txBody>
      </p:sp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економічна замкненість від суспільного поділу праці;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общинна власність і натуральне господарювання з відсталою технікою;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широке застосування ручної праці;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найпростіша організація праці й виробництва;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на соціально-економічні процеси впливають традиції та звичаї, релігійні та культові цінності, кастовий і соціальний поділ населення;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➢"/>
            </a:pPr>
            <a:r>
              <a:rPr lang="uk">
                <a:latin typeface="Playfair Display"/>
                <a:ea typeface="Playfair Display"/>
                <a:cs typeface="Playfair Display"/>
                <a:sym typeface="Playfair Display"/>
              </a:rPr>
              <a:t>сьогодні країни із залишками традиційної економіки є постачальниками сировини та матеріалів для світового господарства, слугують ринками збуту готової продукції економічно розвинених країни світу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311700" y="1691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Традиційна економічна система</a:t>
            </a:r>
            <a:endParaRPr/>
          </a:p>
        </p:txBody>
      </p:sp>
      <p:graphicFrame>
        <p:nvGraphicFramePr>
          <p:cNvPr id="115" name="Google Shape;115;p19"/>
          <p:cNvGraphicFramePr/>
          <p:nvPr/>
        </p:nvGraphicFramePr>
        <p:xfrm>
          <a:off x="497100" y="861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{E874DA10-DA28-438E-A6BC-B1406496A5F4}</a:tableStyleId>
              </a:tblPr>
              <a:tblGrid>
                <a:gridCol w="4058850"/>
                <a:gridCol w="4058850"/>
              </a:tblGrid>
              <a:tr h="1005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2000">
                          <a:solidFill>
                            <a:srgbClr val="FF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Переваги</a:t>
                      </a:r>
                      <a:endParaRPr b="1" sz="2000">
                        <a:solidFill>
                          <a:srgbClr val="FF0000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2000">
                          <a:solidFill>
                            <a:srgbClr val="FF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Недоліки</a:t>
                      </a:r>
                      <a:endParaRPr b="1" sz="2000">
                        <a:solidFill>
                          <a:srgbClr val="FF0000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</a:tr>
              <a:tr h="1005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Стабільність суспільства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Обмеженість вироблених благ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  <a:tr h="1005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Якість вироблених благ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Погане пристосування до змін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  <a:tr h="1005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uk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Відсутність технологічного процесу</a:t>
                      </a:r>
                      <a:endParaRPr b="1" i="1"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311700" y="287725"/>
            <a:ext cx="32031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Ринкова економічна система</a:t>
            </a:r>
            <a:endParaRPr/>
          </a:p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107150" y="1414475"/>
            <a:ext cx="3557700" cy="3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latin typeface="Playfair Display"/>
                <a:ea typeface="Playfair Display"/>
                <a:cs typeface="Playfair Display"/>
                <a:sym typeface="Playfair Display"/>
              </a:rPr>
              <a:t>Це такий тип організації господарства, за якого вироблений продукт стає товаром і продається на ринку.</a:t>
            </a:r>
            <a:endParaRPr sz="1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i="1" sz="1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i="1" sz="14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9400" y="653700"/>
            <a:ext cx="5185900" cy="383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150025" y="2989650"/>
            <a:ext cx="3611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Країни з ринковою економікою</a:t>
            </a:r>
            <a:r>
              <a:rPr b="1" i="1" lang="uk">
                <a:latin typeface="Playfair Display"/>
                <a:ea typeface="Playfair Display"/>
                <a:cs typeface="Playfair Display"/>
                <a:sym typeface="Playfair Display"/>
              </a:rPr>
              <a:t>: високорозвинені країни світу. Сьогодні в багатьох країнах ринковий механізм поєднаний з державним регулюванням.</a:t>
            </a:r>
            <a:endParaRPr b="1" i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">
                <a:latin typeface="Playfair Display"/>
                <a:ea typeface="Playfair Display"/>
                <a:cs typeface="Playfair Display"/>
                <a:sym typeface="Playfair Display"/>
              </a:rPr>
              <a:t>Країни з типовими рисами ринкової системи: Саудівська Аравія, Бахрейн, Кувейт.</a:t>
            </a:r>
            <a:endParaRPr b="1" i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4" name="Google Shape;124;p20"/>
          <p:cNvSpPr/>
          <p:nvPr/>
        </p:nvSpPr>
        <p:spPr>
          <a:xfrm>
            <a:off x="192875" y="2319725"/>
            <a:ext cx="3321900" cy="7557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i="1" lang="uk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Конкуренція</a:t>
            </a:r>
            <a:r>
              <a:rPr b="1" i="1" lang="uk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b="1" i="1" lang="uk">
                <a:latin typeface="Playfair Display"/>
                <a:ea typeface="Playfair Display"/>
                <a:cs typeface="Playfair Display"/>
                <a:sym typeface="Playfair Display"/>
              </a:rPr>
              <a:t>- основна рушійна сила розвитку ринкової економіки.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Основні риси ринкової економічної системи</a:t>
            </a:r>
            <a:endParaRPr/>
          </a:p>
        </p:txBody>
      </p:sp>
      <p:sp>
        <p:nvSpPr>
          <p:cNvPr id="130" name="Google Shape;130;p21"/>
          <p:cNvSpPr txBox="1"/>
          <p:nvPr>
            <p:ph idx="1" type="body"/>
          </p:nvPr>
        </p:nvSpPr>
        <p:spPr>
          <a:xfrm>
            <a:off x="311700" y="1285875"/>
            <a:ext cx="8520600" cy="35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uk"/>
              <a:t>переважання приватної власності на економічні ресурси;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uk"/>
              <a:t>панування ринкового господарського механізму;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uk"/>
              <a:t>існування великої кількості виробників і покупців товарів;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uk"/>
              <a:t>можливість вільного вибору підприємницької діяльності;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uk"/>
              <a:t>особиста свобода всіх виробників;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uk"/>
              <a:t>однаковий доступ до ресурсів, науково-технічних досягнень, інформації;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uk"/>
              <a:t>усі економічні процеси регулюються ринковим механізмом на основі вільної конкуренції;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uk"/>
              <a:t>можливість здійснювати обмін виробленими товарами відповідно до їх вартості;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uk"/>
              <a:t>ціни визначаються рівнем попиту на товари та їх кількістю;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uk"/>
              <a:t>втручання держави в економічні процеси мінімальне і виважене. Її роль обмежується лише захистом приватної власності та встановленням правового поля для вільного функціонування ринку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