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59" r:id="rId4"/>
    <p:sldId id="262" r:id="rId5"/>
    <p:sldId id="265" r:id="rId6"/>
    <p:sldId id="263" r:id="rId7"/>
    <p:sldId id="266" r:id="rId8"/>
    <p:sldId id="271" r:id="rId9"/>
    <p:sldId id="268" r:id="rId10"/>
    <p:sldId id="267" r:id="rId11"/>
    <p:sldId id="260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8C809-544B-458F-893C-2B4A896BA416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C27BF-7D84-4D5D-B4A2-CF4E4A091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 </a:t>
            </a:r>
            <a:r>
              <a:rPr lang="uk-UA" dirty="0" err="1" smtClean="0"/>
              <a:t>б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Число  місяць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Молодець!</a:t>
            </a:r>
            <a:r>
              <a:rPr lang="uk-UA" baseline="0" dirty="0" smtClean="0"/>
              <a:t> Відпочивай!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aseline="0" dirty="0" smtClean="0"/>
              <a:t> – </a:t>
            </a:r>
            <a:r>
              <a:rPr lang="en-US" baseline="0" dirty="0" smtClean="0"/>
              <a:t>o</a:t>
            </a:r>
            <a:r>
              <a:rPr lang="uk-UA" baseline="0" dirty="0" smtClean="0"/>
              <a:t> – </a:t>
            </a:r>
            <a:r>
              <a:rPr lang="en-US" baseline="0" dirty="0" smtClean="0"/>
              <a:t>o</a:t>
            </a:r>
            <a:r>
              <a:rPr lang="uk-UA" baseline="0" dirty="0" smtClean="0"/>
              <a:t> –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- Як ви гадаєте, слово човен однозначне би </a:t>
            </a:r>
            <a:r>
              <a:rPr lang="uk-UA" dirty="0" err="1" smtClean="0"/>
              <a:t>багаьозначне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Гра </a:t>
            </a:r>
            <a:r>
              <a:rPr lang="uk-UA" dirty="0" err="1" smtClean="0"/>
              <a:t>“Продовж</a:t>
            </a:r>
            <a:r>
              <a:rPr lang="uk-UA" dirty="0" smtClean="0"/>
              <a:t> </a:t>
            </a:r>
            <a:r>
              <a:rPr lang="uk-UA" dirty="0" err="1" smtClean="0"/>
              <a:t>вірш”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Смуток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Козацька чайка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Прабатько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“Щоденні</a:t>
            </a:r>
            <a:r>
              <a:rPr lang="uk-UA" dirty="0" smtClean="0"/>
              <a:t> 5”. Читаю для себе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Встав</a:t>
            </a:r>
            <a:r>
              <a:rPr lang="uk-UA" baseline="0" dirty="0" smtClean="0"/>
              <a:t> слово:</a:t>
            </a:r>
            <a:r>
              <a:rPr lang="uk-UA" baseline="0" dirty="0" err="1" smtClean="0"/>
              <a:t>”Можна</a:t>
            </a:r>
            <a:r>
              <a:rPr lang="uk-UA" baseline="0" dirty="0" smtClean="0"/>
              <a:t> назвати </a:t>
            </a:r>
            <a:r>
              <a:rPr lang="uk-UA" baseline="0" dirty="0" err="1" smtClean="0"/>
              <a:t>“прабатьком”</a:t>
            </a:r>
            <a:r>
              <a:rPr lang="uk-UA" baseline="0" dirty="0" smtClean="0"/>
              <a:t> сучасних ……..  </a:t>
            </a:r>
            <a:r>
              <a:rPr lang="uk-UA" baseline="0" dirty="0" err="1" smtClean="0"/>
              <a:t>човнів”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27BF-7D84-4D5D-B4A2-CF4E4A091261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2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Українська мова та читання - Українська мова та читання - 3-й клас -  Підруч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168352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31640" y="2492896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“</a:t>
            </a:r>
            <a:r>
              <a:rPr lang="uk-UA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Козацька</a:t>
            </a:r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чайка”</a:t>
            </a:r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(за Ж.</a:t>
            </a:r>
            <a:r>
              <a:rPr lang="uk-UA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Гунчевською</a:t>
            </a:r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).</a:t>
            </a:r>
          </a:p>
          <a:p>
            <a:r>
              <a:rPr lang="uk-UA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Багатозначні слова.</a:t>
            </a:r>
            <a:endParaRPr lang="uk-UA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 l="14703" t="44157" r="18082" b="36311"/>
          <a:stretch>
            <a:fillRect/>
          </a:stretch>
        </p:blipFill>
        <p:spPr bwMode="auto">
          <a:xfrm>
            <a:off x="1835696" y="1844824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260648"/>
            <a:ext cx="482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rgbClr val="0070C0"/>
                </a:solidFill>
              </a:rPr>
              <a:t>“Щоденні</a:t>
            </a:r>
            <a:r>
              <a:rPr lang="uk-UA" sz="2400" dirty="0" smtClean="0">
                <a:solidFill>
                  <a:srgbClr val="0070C0"/>
                </a:solidFill>
              </a:rPr>
              <a:t> 5</a:t>
            </a:r>
            <a:r>
              <a:rPr lang="uk-UA" sz="2400" dirty="0" smtClean="0">
                <a:solidFill>
                  <a:srgbClr val="0070C0"/>
                </a:solidFill>
              </a:rPr>
              <a:t>”.  </a:t>
            </a:r>
            <a:r>
              <a:rPr lang="uk-UA" sz="3200" dirty="0" smtClean="0">
                <a:solidFill>
                  <a:srgbClr val="FF0000"/>
                </a:solidFill>
              </a:rPr>
              <a:t>Читаю для </a:t>
            </a:r>
            <a:r>
              <a:rPr lang="uk-UA" sz="3200" dirty="0" smtClean="0">
                <a:solidFill>
                  <a:srgbClr val="FF0000"/>
                </a:solidFill>
              </a:rPr>
              <a:t>себе.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7" name="Picture 12" descr="Сова с указкой - 73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3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 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Перевірка розуміння      прочитаного</a:t>
            </a:r>
            <a:endParaRPr lang="uk-UA" sz="3200" i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84482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uk-UA" sz="2400" i="1" dirty="0" smtClean="0"/>
              <a:t>- Встав </a:t>
            </a:r>
            <a:r>
              <a:rPr lang="uk-UA" sz="2400" i="1" dirty="0" smtClean="0"/>
              <a:t>слово:</a:t>
            </a:r>
            <a:r>
              <a:rPr lang="uk-UA" sz="2400" i="1" dirty="0" err="1" smtClean="0"/>
              <a:t>”Можна</a:t>
            </a:r>
            <a:r>
              <a:rPr lang="uk-UA" sz="2400" i="1" dirty="0" smtClean="0"/>
              <a:t> назвати </a:t>
            </a:r>
            <a:r>
              <a:rPr lang="uk-UA" sz="2400" i="1" dirty="0" err="1" smtClean="0"/>
              <a:t>“прабатьком”</a:t>
            </a:r>
            <a:r>
              <a:rPr lang="uk-UA" sz="2400" i="1" dirty="0" smtClean="0"/>
              <a:t> сучасних …….. </a:t>
            </a:r>
            <a:r>
              <a:rPr lang="uk-UA" sz="2400" i="1" dirty="0" err="1" smtClean="0"/>
              <a:t>човнів.”</a:t>
            </a:r>
            <a:endParaRPr lang="uk-UA" sz="2400" i="1" dirty="0" smtClean="0"/>
          </a:p>
          <a:p>
            <a:pPr marL="342900" indent="-342900">
              <a:buAutoNum type="arabicPeriod"/>
            </a:pPr>
            <a:r>
              <a:rPr lang="uk-UA" sz="2400" i="1" dirty="0" smtClean="0"/>
              <a:t>- Скільки днищ мав човен?</a:t>
            </a:r>
          </a:p>
          <a:p>
            <a:pPr marL="342900" indent="-342900">
              <a:buAutoNum type="arabicPeriod"/>
            </a:pPr>
            <a:r>
              <a:rPr lang="uk-UA" sz="2400" i="1" dirty="0" smtClean="0"/>
              <a:t>- Яку назву мали козацькі човни?</a:t>
            </a:r>
          </a:p>
          <a:p>
            <a:pPr marL="342900" indent="-342900">
              <a:buAutoNum type="arabicPeriod"/>
            </a:pPr>
            <a:r>
              <a:rPr lang="uk-UA" sz="2400" i="1" dirty="0" smtClean="0"/>
              <a:t>- Для чого використовувалися перевернуті чайки?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  <p:pic>
        <p:nvPicPr>
          <p:cNvPr id="10" name="Picture 12" descr="Сова с указкой - 73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3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548680"/>
            <a:ext cx="3124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 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Вправа 84</a:t>
            </a:r>
            <a:endParaRPr lang="uk-UA" sz="3200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149080"/>
            <a:ext cx="5454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</a:t>
            </a:r>
            <a:r>
              <a:rPr lang="ru-RU" dirty="0" err="1" smtClean="0"/>
              <a:t>Січ</a:t>
            </a:r>
            <a:r>
              <a:rPr lang="ru-RU" dirty="0" smtClean="0"/>
              <a:t> мала </a:t>
            </a:r>
            <a:r>
              <a:rPr lang="ru-RU" dirty="0" err="1" smtClean="0"/>
              <a:t>свій</a:t>
            </a:r>
            <a:r>
              <a:rPr lang="ru-RU" dirty="0" smtClean="0"/>
              <a:t> флот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звалися</a:t>
            </a:r>
            <a:r>
              <a:rPr lang="ru-RU" dirty="0" smtClean="0"/>
              <a:t> чайками. Над морем </a:t>
            </a:r>
            <a:r>
              <a:rPr lang="ru-RU" dirty="0" err="1" smtClean="0"/>
              <a:t>літають</a:t>
            </a:r>
            <a:r>
              <a:rPr lang="ru-RU" dirty="0" smtClean="0"/>
              <a:t> чайки.</a:t>
            </a:r>
            <a:endParaRPr lang="uk-UA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15753" t="66156" r="17032" b="28173"/>
          <a:stretch>
            <a:fillRect/>
          </a:stretch>
        </p:blipFill>
        <p:spPr bwMode="auto">
          <a:xfrm>
            <a:off x="2267744" y="1412776"/>
            <a:ext cx="50405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 l="17854" t="32426" r="14931" b="59484"/>
          <a:stretch>
            <a:fillRect/>
          </a:stretch>
        </p:blipFill>
        <p:spPr bwMode="auto">
          <a:xfrm>
            <a:off x="2339752" y="2420888"/>
            <a:ext cx="48245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Сова с указкой - 73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7308304" y="1700808"/>
            <a:ext cx="1634480" cy="1044696"/>
          </a:xfrm>
          <a:prstGeom prst="cloudCallout">
            <a:avLst>
              <a:gd name="adj1" fmla="val -46654"/>
              <a:gd name="adj2" fmla="val 1432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Запиши у зошит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3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33265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  </a:t>
            </a:r>
            <a:r>
              <a:rPr lang="uk-UA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Домашнє завдання</a:t>
            </a:r>
            <a:endParaRPr lang="uk-UA" sz="3200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12" descr="Сова с указкой - 73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1268760"/>
            <a:ext cx="28280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/>
              <a:t>Вправа 85, с.38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636912"/>
            <a:ext cx="305564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Молодець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Відпочивай!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підр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12776"/>
            <a:ext cx="2138536" cy="2875384"/>
          </a:xfrm>
          <a:prstGeom prst="rect">
            <a:avLst/>
          </a:prstGeom>
        </p:spPr>
      </p:pic>
      <p:pic>
        <p:nvPicPr>
          <p:cNvPr id="24578" name="Picture 2" descr="Зошит у лінію &quot;Милі малюнки&quot; 12 аркушів, Dog - Star 372397 - купити за  вигідною ціною на Panama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645025"/>
            <a:ext cx="1584176" cy="2160240"/>
          </a:xfrm>
          <a:prstGeom prst="rect">
            <a:avLst/>
          </a:prstGeom>
          <a:noFill/>
        </p:spPr>
      </p:pic>
      <p:pic>
        <p:nvPicPr>
          <p:cNvPr id="24580" name="Picture 4" descr="Топ-15 лучших ручек для письма на 2022 год в рейтинге Zuzako"/>
          <p:cNvPicPr>
            <a:picLocks noChangeAspect="1" noChangeArrowheads="1"/>
          </p:cNvPicPr>
          <p:nvPr/>
        </p:nvPicPr>
        <p:blipFill>
          <a:blip r:embed="rId7" cstate="print"/>
          <a:srcRect t="41834" b="46307"/>
          <a:stretch>
            <a:fillRect/>
          </a:stretch>
        </p:blipFill>
        <p:spPr bwMode="auto">
          <a:xfrm rot="20079283">
            <a:off x="2987824" y="5445224"/>
            <a:ext cx="2428875" cy="360040"/>
          </a:xfrm>
          <a:prstGeom prst="rect">
            <a:avLst/>
          </a:prstGeom>
          <a:noFill/>
        </p:spPr>
      </p:pic>
      <p:pic>
        <p:nvPicPr>
          <p:cNvPr id="10" name="Picture 12" descr="Сова с указкой - 73 фот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852936"/>
            <a:ext cx="3024336" cy="3816424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5940152" y="1700808"/>
            <a:ext cx="1562472" cy="972688"/>
          </a:xfrm>
          <a:prstGeom prst="cloudCallout">
            <a:avLst>
              <a:gd name="adj1" fmla="val 12480"/>
              <a:gd name="adj2" fmla="val 1073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2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772816"/>
            <a:ext cx="583264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Правила поведінки на уроці:</a:t>
            </a:r>
          </a:p>
          <a:p>
            <a:endParaRPr lang="uk-UA" dirty="0" smtClean="0"/>
          </a:p>
          <a:p>
            <a:endParaRPr lang="uk-UA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Слухаю уважно.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Не відволікаюсь.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Зосереджено працюю.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FF0000"/>
                </a:solidFill>
              </a:rPr>
              <a:t>Активно відповідаю.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6156176" y="476672"/>
            <a:ext cx="2138536" cy="1188712"/>
          </a:xfrm>
          <a:prstGeom prst="cloudCallout">
            <a:avLst>
              <a:gd name="adj1" fmla="val 19750"/>
              <a:gd name="adj2" fmla="val 1278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Запам’ятай</a:t>
            </a:r>
            <a:endParaRPr lang="uk-UA" dirty="0"/>
          </a:p>
        </p:txBody>
      </p:sp>
      <p:sp>
        <p:nvSpPr>
          <p:cNvPr id="7170" name="AutoShape 2" descr="коричневая иллюстрация совы, иллюстрация учителя образования совы, обучение  совы, животные, позвоночные, мультфильм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2" name="AutoShape 4" descr="коричневая иллюстрация совы, иллюстрация учителя образования совы, обучение  совы, животные, позвоночные, мультфильм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80" name="Picture 12" descr="Сова с указкой - 73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508" y="2852936"/>
            <a:ext cx="32479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0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Число  місяць</a:t>
            </a:r>
          </a:p>
          <a:p>
            <a:r>
              <a:rPr lang="uk-UA" sz="3200" i="1" dirty="0" smtClean="0"/>
              <a:t>Класна робота</a:t>
            </a:r>
            <a:endParaRPr lang="uk-UA" sz="3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5297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 smtClean="0"/>
              <a:t>Ч </a:t>
            </a:r>
            <a:r>
              <a:rPr lang="uk-UA" sz="2800" i="1" dirty="0" err="1" smtClean="0"/>
              <a:t>ч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ча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йк</a:t>
            </a:r>
            <a:r>
              <a:rPr lang="uk-UA" sz="2800" i="1" dirty="0" smtClean="0"/>
              <a:t>  чайка         ч </a:t>
            </a:r>
            <a:r>
              <a:rPr lang="uk-UA" sz="2800" i="1" dirty="0" err="1" smtClean="0"/>
              <a:t>ов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ен</a:t>
            </a:r>
            <a:r>
              <a:rPr lang="uk-UA" sz="2800" i="1" dirty="0" smtClean="0"/>
              <a:t> човен</a:t>
            </a:r>
            <a:endParaRPr lang="uk-UA" sz="2800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 l="15691" t="32459" r="43782" b="61346"/>
          <a:stretch>
            <a:fillRect/>
          </a:stretch>
        </p:blipFill>
        <p:spPr bwMode="auto">
          <a:xfrm>
            <a:off x="2123728" y="1484784"/>
            <a:ext cx="29523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3861048"/>
            <a:ext cx="3630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Хвилинка каліграфії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61661" t="32133" r="20059" b="58085"/>
          <a:stretch>
            <a:fillRect/>
          </a:stretch>
        </p:blipFill>
        <p:spPr bwMode="auto">
          <a:xfrm>
            <a:off x="5868144" y="980728"/>
            <a:ext cx="13316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17592" t="38654" r="61736" b="57578"/>
          <a:stretch>
            <a:fillRect/>
          </a:stretch>
        </p:blipFill>
        <p:spPr bwMode="auto">
          <a:xfrm>
            <a:off x="1187624" y="2852936"/>
            <a:ext cx="20882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 l="39414" t="38569" r="36376" b="56998"/>
          <a:stretch>
            <a:fillRect/>
          </a:stretch>
        </p:blipFill>
        <p:spPr bwMode="auto">
          <a:xfrm>
            <a:off x="5076056" y="2132856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Сова с указкой - 73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7092280" y="1124744"/>
            <a:ext cx="1872208" cy="1764776"/>
          </a:xfrm>
          <a:prstGeom prst="cloudCallout">
            <a:avLst>
              <a:gd name="adj1" fmla="val -24665"/>
              <a:gd name="adj2" fmla="val 927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dirty="0" smtClean="0"/>
              <a:t>П</a:t>
            </a:r>
            <a:r>
              <a:rPr lang="uk-UA" dirty="0" smtClean="0"/>
              <a:t>обудуй звукові моделі слів-відгадок</a:t>
            </a:r>
            <a:endParaRPr lang="uk-UA" dirty="0"/>
          </a:p>
        </p:txBody>
      </p:sp>
      <p:pic>
        <p:nvPicPr>
          <p:cNvPr id="6146" name="Picture 2" descr="C:\Users\user\Pictures\001 (1).jpg"/>
          <p:cNvPicPr>
            <a:picLocks noChangeAspect="1" noChangeArrowheads="1"/>
          </p:cNvPicPr>
          <p:nvPr/>
        </p:nvPicPr>
        <p:blipFill>
          <a:blip r:embed="rId7" cstate="print"/>
          <a:srcRect l="38216" t="37006" r="37947" b="40221"/>
          <a:stretch>
            <a:fillRect/>
          </a:stretch>
        </p:blipFill>
        <p:spPr bwMode="auto">
          <a:xfrm>
            <a:off x="3851920" y="5733256"/>
            <a:ext cx="2088232" cy="720080"/>
          </a:xfrm>
          <a:prstGeom prst="rect">
            <a:avLst/>
          </a:prstGeom>
          <a:noFill/>
        </p:spPr>
      </p:pic>
      <p:pic>
        <p:nvPicPr>
          <p:cNvPr id="15" name="Picture 2" descr="C:\Users\user\Pictures\001 (1).jpg"/>
          <p:cNvPicPr>
            <a:picLocks noChangeAspect="1" noChangeArrowheads="1"/>
          </p:cNvPicPr>
          <p:nvPr/>
        </p:nvPicPr>
        <p:blipFill>
          <a:blip r:embed="rId7" cstate="print"/>
          <a:srcRect l="38216" t="65989" r="37947" b="9168"/>
          <a:stretch>
            <a:fillRect/>
          </a:stretch>
        </p:blipFill>
        <p:spPr bwMode="auto">
          <a:xfrm>
            <a:off x="1475656" y="5733256"/>
            <a:ext cx="2088232" cy="7920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139952" y="6021288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 – </a:t>
            </a:r>
            <a:r>
              <a:rPr lang="en-US" sz="2800" dirty="0" smtClean="0"/>
              <a:t>o</a:t>
            </a:r>
            <a:r>
              <a:rPr lang="uk-UA" sz="2800" dirty="0" smtClean="0"/>
              <a:t> = – </a:t>
            </a:r>
            <a:r>
              <a:rPr lang="en-US" sz="2800" dirty="0" smtClean="0"/>
              <a:t>o</a:t>
            </a:r>
            <a:endParaRPr lang="uk-UA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6021288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 – </a:t>
            </a:r>
            <a:r>
              <a:rPr lang="en-US" sz="2800" dirty="0" smtClean="0"/>
              <a:t>o</a:t>
            </a:r>
            <a:r>
              <a:rPr lang="uk-UA" sz="2800" dirty="0" smtClean="0"/>
              <a:t> – </a:t>
            </a:r>
            <a:r>
              <a:rPr lang="en-US" sz="2800" dirty="0" smtClean="0"/>
              <a:t>o</a:t>
            </a:r>
            <a:r>
              <a:rPr lang="uk-UA" sz="2800" dirty="0" smtClean="0"/>
              <a:t> –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2" descr="Сова с указкой - 73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96952"/>
            <a:ext cx="2448272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3140968"/>
            <a:ext cx="45720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 </a:t>
            </a:r>
            <a:r>
              <a:rPr lang="uk-UA" sz="2000" i="1" dirty="0" smtClean="0"/>
              <a:t>- Як ви гадаєте, слово човен однозначне би </a:t>
            </a:r>
            <a:r>
              <a:rPr lang="uk-UA" sz="2000" i="1" dirty="0" smtClean="0"/>
              <a:t>багатозначне?</a:t>
            </a:r>
          </a:p>
          <a:p>
            <a:r>
              <a:rPr lang="uk-UA" sz="2000" i="1" dirty="0" smtClean="0"/>
              <a:t>- Щоб переконатися у правильності, знайди у тлумачному словнику значення цього слова.</a:t>
            </a:r>
            <a:endParaRPr lang="uk-UA" sz="2000" i="1" dirty="0"/>
          </a:p>
        </p:txBody>
      </p:sp>
      <p:pic>
        <p:nvPicPr>
          <p:cNvPr id="29698" name="Picture 2" descr="Лодка картинки рисунок (41 фото) - красивые картинки и HD фото"/>
          <p:cNvPicPr>
            <a:picLocks noChangeAspect="1" noChangeArrowheads="1"/>
          </p:cNvPicPr>
          <p:nvPr/>
        </p:nvPicPr>
        <p:blipFill>
          <a:blip r:embed="rId6" cstate="print"/>
          <a:srcRect t="8333" b="8333"/>
          <a:stretch>
            <a:fillRect/>
          </a:stretch>
        </p:blipFill>
        <p:spPr bwMode="auto">
          <a:xfrm>
            <a:off x="2915816" y="476672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908720"/>
            <a:ext cx="3150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 честь і </a:t>
            </a:r>
            <a:r>
              <a:rPr lang="uk-UA" sz="2000" dirty="0" smtClean="0"/>
              <a:t>гідність України,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За волю, правду і </a:t>
            </a:r>
            <a:r>
              <a:rPr lang="uk-UA" sz="2000" dirty="0" smtClean="0"/>
              <a:t>добро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Вони </a:t>
            </a:r>
            <a:r>
              <a:rPr lang="uk-UA" sz="2000" dirty="0" smtClean="0"/>
              <a:t>боролись</a:t>
            </a:r>
          </a:p>
          <a:p>
            <a:r>
              <a:rPr lang="uk-UA" sz="2000" dirty="0" smtClean="0"/>
              <a:t>щохвилини</a:t>
            </a:r>
            <a:r>
              <a:rPr lang="uk-UA" sz="2000" dirty="0" smtClean="0"/>
              <a:t>,</a:t>
            </a:r>
            <a:br>
              <a:rPr lang="uk-UA" sz="2000" dirty="0" smtClean="0"/>
            </a:br>
            <a:r>
              <a:rPr lang="uk-UA" sz="2000" dirty="0" smtClean="0"/>
              <a:t>Їх кров лилася </a:t>
            </a:r>
            <a:r>
              <a:rPr lang="uk-UA" sz="2000" dirty="0" smtClean="0"/>
              <a:t>як  вино!          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Всіх ворогів вони долали,</a:t>
            </a:r>
            <a:br>
              <a:rPr lang="uk-UA" sz="2000" dirty="0" smtClean="0"/>
            </a:br>
            <a:r>
              <a:rPr lang="uk-UA" sz="2000" dirty="0" smtClean="0"/>
              <a:t>Всі землі наші зберегли,</a:t>
            </a:r>
            <a:br>
              <a:rPr lang="uk-UA" sz="2000" dirty="0" smtClean="0"/>
            </a:br>
            <a:r>
              <a:rPr lang="uk-UA" sz="2000" dirty="0" smtClean="0"/>
              <a:t>Завжди від лиха захищали</a:t>
            </a:r>
            <a:br>
              <a:rPr lang="uk-UA" sz="2000" dirty="0" smtClean="0"/>
            </a:br>
            <a:r>
              <a:rPr lang="uk-UA" sz="2000" dirty="0" smtClean="0"/>
              <a:t>І гордо прапор наш несли!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Сини Твоєї Батьківщини,</a:t>
            </a:r>
            <a:br>
              <a:rPr lang="uk-UA" sz="2000" dirty="0" smtClean="0"/>
            </a:br>
            <a:r>
              <a:rPr lang="uk-UA" sz="2000" dirty="0" smtClean="0"/>
              <a:t>В них сила духу непоборна!</a:t>
            </a:r>
            <a:br>
              <a:rPr lang="uk-UA" sz="2000" dirty="0" smtClean="0"/>
            </a:br>
            <a:r>
              <a:rPr lang="uk-UA" sz="2000" dirty="0" smtClean="0"/>
              <a:t>Козацтво – слава України,</a:t>
            </a:r>
            <a:br>
              <a:rPr lang="uk-UA" sz="2000" dirty="0" smtClean="0"/>
            </a:br>
            <a:r>
              <a:rPr lang="uk-UA" sz="2000" dirty="0" smtClean="0"/>
              <a:t>Це гордість наша всенародна!</a:t>
            </a:r>
            <a:br>
              <a:rPr lang="uk-UA" sz="2000" dirty="0" smtClean="0"/>
            </a:br>
            <a:r>
              <a:rPr lang="uk-UA" sz="2000" i="1" dirty="0" smtClean="0"/>
              <a:t>Яніна Мельник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88640"/>
            <a:ext cx="4956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rgbClr val="0070C0"/>
                </a:solidFill>
              </a:rPr>
              <a:t>“Щоденні</a:t>
            </a:r>
            <a:r>
              <a:rPr lang="uk-UA" sz="2800" dirty="0" smtClean="0">
                <a:solidFill>
                  <a:srgbClr val="0070C0"/>
                </a:solidFill>
              </a:rPr>
              <a:t> 5”. </a:t>
            </a:r>
            <a:r>
              <a:rPr lang="uk-UA" sz="2800" dirty="0" smtClean="0">
                <a:solidFill>
                  <a:srgbClr val="FF0000"/>
                </a:solidFill>
              </a:rPr>
              <a:t>Слухаю і розумію.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429309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2204864"/>
            <a:ext cx="77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100" name="Picture 4" descr="Запорозьке козацтво - гордість української наці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2088232" cy="3096344"/>
          </a:xfrm>
          <a:prstGeom prst="rect">
            <a:avLst/>
          </a:prstGeom>
          <a:noFill/>
        </p:spPr>
      </p:pic>
      <p:pic>
        <p:nvPicPr>
          <p:cNvPr id="28" name="Picture 12" descr="Сова с указкой - 73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84984"/>
            <a:ext cx="230425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260648"/>
            <a:ext cx="399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Вибери цеглинку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2" descr="Сова с указкой - 73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736304" cy="3672408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6084168" y="836712"/>
            <a:ext cx="2376264" cy="1764776"/>
          </a:xfrm>
          <a:prstGeom prst="cloudCallout">
            <a:avLst>
              <a:gd name="adj1" fmla="val -3073"/>
              <a:gd name="adj2" fmla="val 1030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Що відчуваєте після слухання вірша?</a:t>
            </a:r>
            <a:endParaRPr lang="uk-UA" dirty="0"/>
          </a:p>
        </p:txBody>
      </p:sp>
      <p:pic>
        <p:nvPicPr>
          <p:cNvPr id="11" name="Picture 1" descr="C:\Users\user\Pictures\ле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24944"/>
            <a:ext cx="3888432" cy="28803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39952" y="4221088"/>
            <a:ext cx="1238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гордість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4149080"/>
            <a:ext cx="1080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смуток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5085184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радість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3356992"/>
            <a:ext cx="1447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захоплення</a:t>
            </a:r>
            <a:endParaRPr lang="uk-UA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3284984"/>
            <a:ext cx="1454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здивування</a:t>
            </a:r>
            <a:endParaRPr lang="uk-UA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5085184"/>
            <a:ext cx="840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жаль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Військове мистецтво козаків"/>
          <p:cNvPicPr>
            <a:picLocks noChangeAspect="1" noChangeArrowheads="1"/>
          </p:cNvPicPr>
          <p:nvPr/>
        </p:nvPicPr>
        <p:blipFill>
          <a:blip r:embed="rId5" cstate="print"/>
          <a:srcRect l="10800" t="28800" r="9281" b="12161"/>
          <a:stretch>
            <a:fillRect/>
          </a:stretch>
        </p:blipFill>
        <p:spPr bwMode="auto">
          <a:xfrm>
            <a:off x="1403648" y="1412777"/>
            <a:ext cx="3600400" cy="2520280"/>
          </a:xfrm>
          <a:prstGeom prst="rect">
            <a:avLst/>
          </a:prstGeom>
          <a:noFill/>
        </p:spPr>
      </p:pic>
      <p:pic>
        <p:nvPicPr>
          <p:cNvPr id="27652" name="Picture 4" descr="Презентація заняття &quot;Козацька чайка&quot;. | Презентація. Позашкільна осві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149080"/>
            <a:ext cx="4752975" cy="24235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188640"/>
            <a:ext cx="3660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Козацька чайка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12" descr="Сова с указкой - 73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996952"/>
            <a:ext cx="2592288" cy="3672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20072" y="1196752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Чайка — </a:t>
            </a:r>
            <a:r>
              <a:rPr lang="ru-RU" b="1" dirty="0" err="1" smtClean="0">
                <a:solidFill>
                  <a:srgbClr val="C00000"/>
                </a:solidFill>
              </a:rPr>
              <a:t>безпалубний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плоскодонний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човен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запорізьких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козаків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 err="1" smtClean="0">
                <a:solidFill>
                  <a:srgbClr val="C00000"/>
                </a:solidFill>
              </a:rPr>
              <a:t>вигляді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величезної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видовбаної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колоди</a:t>
            </a:r>
            <a:r>
              <a:rPr lang="ru-RU" b="1" dirty="0" smtClean="0">
                <a:solidFill>
                  <a:srgbClr val="C00000"/>
                </a:solidFill>
              </a:rPr>
              <a:t>, по бортах </a:t>
            </a:r>
            <a:r>
              <a:rPr lang="ru-RU" b="1" dirty="0" err="1" smtClean="0">
                <a:solidFill>
                  <a:srgbClr val="C00000"/>
                </a:solidFill>
              </a:rPr>
              <a:t>обшитої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дошками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Довжина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близько</a:t>
            </a:r>
            <a:r>
              <a:rPr lang="ru-RU" b="1" dirty="0" smtClean="0">
                <a:solidFill>
                  <a:srgbClr val="C00000"/>
                </a:solidFill>
              </a:rPr>
              <a:t> 18м, ширина </a:t>
            </a:r>
            <a:r>
              <a:rPr lang="ru-RU" b="1" dirty="0" err="1" smtClean="0">
                <a:solidFill>
                  <a:srgbClr val="C00000"/>
                </a:solidFill>
              </a:rPr>
              <a:t>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висота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бортів</a:t>
            </a:r>
            <a:r>
              <a:rPr lang="ru-RU" b="1" dirty="0" smtClean="0">
                <a:solidFill>
                  <a:srgbClr val="C00000"/>
                </a:solidFill>
              </a:rPr>
              <a:t> – до </a:t>
            </a:r>
            <a:r>
              <a:rPr lang="ru-RU" b="1" dirty="0" smtClean="0">
                <a:solidFill>
                  <a:srgbClr val="C00000"/>
                </a:solidFill>
              </a:rPr>
              <a:t>4м.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ст в обычную линейку - Скачать и распечатать н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н для презентацій в українському стилі"/>
          <p:cNvPicPr>
            <a:picLocks noChangeAspect="1" noChangeArrowheads="1"/>
          </p:cNvPicPr>
          <p:nvPr/>
        </p:nvPicPr>
        <p:blipFill>
          <a:blip r:embed="rId4" cstate="print"/>
          <a:srcRect l="3538" t="3801" r="3538"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260648"/>
            <a:ext cx="4415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Півдготовка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читання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12" descr="Сова с указкой - 73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736304" cy="3672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79712" y="2852936"/>
            <a:ext cx="245817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Прабатько</a:t>
            </a:r>
          </a:p>
          <a:p>
            <a:r>
              <a:rPr lang="uk-UA" sz="2400" dirty="0" smtClean="0"/>
              <a:t>Занурити</a:t>
            </a:r>
          </a:p>
          <a:p>
            <a:r>
              <a:rPr lang="uk-UA" sz="2400" dirty="0" smtClean="0"/>
              <a:t>Розміщували</a:t>
            </a:r>
          </a:p>
          <a:p>
            <a:r>
              <a:rPr lang="uk-UA" sz="2400" dirty="0" smtClean="0"/>
              <a:t>Піднімалося</a:t>
            </a:r>
          </a:p>
          <a:p>
            <a:r>
              <a:rPr lang="uk-UA" sz="2400" dirty="0" smtClean="0"/>
              <a:t>Оригінальний</a:t>
            </a:r>
          </a:p>
          <a:p>
            <a:r>
              <a:rPr lang="uk-UA" sz="2400" dirty="0" smtClean="0"/>
              <a:t>Використовували</a:t>
            </a:r>
            <a:br>
              <a:rPr lang="uk-UA" sz="2400" dirty="0" smtClean="0"/>
            </a:br>
            <a:r>
              <a:rPr lang="uk-UA" sz="2400" dirty="0" smtClean="0"/>
              <a:t>Славнозвісні</a:t>
            </a:r>
            <a:endParaRPr lang="uk-UA" sz="24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228184" y="1484784"/>
            <a:ext cx="1778496" cy="1188712"/>
          </a:xfrm>
          <a:prstGeom prst="cloudCallout">
            <a:avLst>
              <a:gd name="adj1" fmla="val 37629"/>
              <a:gd name="adj2" fmla="val 1313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Зверни увагу !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581129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386104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50100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314096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78092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422108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941168"/>
            <a:ext cx="308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´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309</Words>
  <Application>Microsoft Office PowerPoint</Application>
  <PresentationFormat>Экран (4:3)</PresentationFormat>
  <Paragraphs>85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2022-09-01T19:06:05Z</dcterms:created>
  <dcterms:modified xsi:type="dcterms:W3CDTF">2022-09-28T17:45:38Z</dcterms:modified>
</cp:coreProperties>
</file>