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4v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738" r:id="rId2"/>
    <p:sldId id="1788" r:id="rId3"/>
    <p:sldId id="1789" r:id="rId4"/>
    <p:sldId id="1790" r:id="rId5"/>
    <p:sldId id="1791" r:id="rId6"/>
    <p:sldId id="1792" r:id="rId7"/>
    <p:sldId id="1767" r:id="rId8"/>
    <p:sldId id="1784" r:id="rId9"/>
    <p:sldId id="1048" r:id="rId10"/>
    <p:sldId id="1769" r:id="rId11"/>
    <p:sldId id="1794" r:id="rId12"/>
    <p:sldId id="1778" r:id="rId13"/>
    <p:sldId id="1797" r:id="rId14"/>
    <p:sldId id="1798" r:id="rId15"/>
    <p:sldId id="1795" r:id="rId16"/>
    <p:sldId id="1753" r:id="rId17"/>
    <p:sldId id="1799" r:id="rId18"/>
    <p:sldId id="1771" r:id="rId19"/>
    <p:sldId id="1007" r:id="rId20"/>
    <p:sldId id="1793" r:id="rId2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Юлия Цупа" initials="ЮЦ" lastIdx="2" clrIdx="0">
    <p:extLst>
      <p:ext uri="{19B8F6BF-5375-455C-9EA6-DF929625EA0E}">
        <p15:presenceInfo xmlns:p15="http://schemas.microsoft.com/office/powerpoint/2012/main" userId="Юлия Цупа" providerId="None"/>
      </p:ext>
    </p:extLst>
  </p:cmAuthor>
  <p:cmAuthor id="2" name="Василь Цупа" initials="ВЦ" lastIdx="1" clrIdx="1">
    <p:extLst>
      <p:ext uri="{19B8F6BF-5375-455C-9EA6-DF929625EA0E}">
        <p15:presenceInfo xmlns:p15="http://schemas.microsoft.com/office/powerpoint/2012/main" userId="c59f40493c0fa59e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35110"/>
    <a:srgbClr val="D3514F"/>
    <a:srgbClr val="00B050"/>
    <a:srgbClr val="FF4747"/>
    <a:srgbClr val="F1059D"/>
    <a:srgbClr val="F17D66"/>
    <a:srgbClr val="2F3242"/>
    <a:srgbClr val="92193A"/>
    <a:srgbClr val="FFFF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90" autoAdjust="0"/>
    <p:restoredTop sz="94660"/>
  </p:normalViewPr>
  <p:slideViewPr>
    <p:cSldViewPr snapToGrid="0">
      <p:cViewPr varScale="1">
        <p:scale>
          <a:sx n="84" d="100"/>
          <a:sy n="84" d="100"/>
        </p:scale>
        <p:origin x="11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13.08.2022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7168314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26D62-0A69-489C-AD8A-DBBB454FE69F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96193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C541F5A-B942-463D-BFFB-A6C0BF2A95D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97968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FAF5CA3-AACC-4614-BF69-00E689DA5E5C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95005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457AFC-C01B-4F35-8E90-7CDC7BDC9F41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5839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057DF8-A1C4-4191-9BCE-6255C9741248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96639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EB527B-8C9A-436C-98CD-9931061FA41E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38094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CCE2E25-D864-431C-9803-DC1DF816B3B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68605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041627C-B8CA-44C8-AA80-F38F7E2DC94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4101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A78820F-613B-4084-A210-F6071CA8AA12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3045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F3D5AF-C886-45A1-B5DC-5A526CB61C15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53773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43D2A21-8E22-4A57-9D96-C14531AB525D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39790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FBF2D6-4F70-474E-8189-F1C29A9FD449}" type="datetime1">
              <a:rPr kumimoji="0" lang="uk-UA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B2A2CC5-B2C6-4302-92FF-8C073FD1154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494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4v"/><Relationship Id="rId1" Type="http://schemas.microsoft.com/office/2007/relationships/media" Target="../media/media1.m4v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://inform1.yakistosviti.com.ua/zdorovia-dobrobut-bezpeka/5-klas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4v"/><Relationship Id="rId1" Type="http://schemas.microsoft.com/office/2007/relationships/media" Target="../media/media2.m4v"/><Relationship Id="rId6" Type="http://schemas.openxmlformats.org/officeDocument/2006/relationships/image" Target="../media/image2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>
            <a:spLocks noGrp="1"/>
          </p:cNvSpPr>
          <p:nvPr>
            <p:ph type="dt" sz="half" idx="10"/>
          </p:nvPr>
        </p:nvSpPr>
        <p:spPr>
          <a:xfrm>
            <a:off x="1260389" y="1660783"/>
            <a:ext cx="1581665" cy="373964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822185A-496F-4C70-9D8D-D70AC743BCEE}" type="datetime1">
              <a:rPr kumimoji="0" lang="uk-UA" sz="2400" b="1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13.08.2022</a:t>
            </a:fld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83957" y="119911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Сьогодні</a:t>
            </a:r>
            <a:endParaRPr kumimoji="0" lang="ru-RU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86248" y="2660821"/>
            <a:ext cx="15816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Урок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otype Corsiva" panose="03010101010201010101" pitchFamily="66" charset="0"/>
                <a:ea typeface="+mn-ea"/>
                <a:cs typeface="+mn-cs"/>
              </a:rPr>
              <a:t>№</a:t>
            </a:r>
            <a:r>
              <a:rPr lang="uk-UA" sz="4800" b="1" dirty="0" smtClean="0">
                <a:solidFill>
                  <a:prstClr val="white"/>
                </a:solidFill>
                <a:latin typeface="Monotype Corsiva" panose="03010101010201010101" pitchFamily="66" charset="0"/>
              </a:rPr>
              <a:t>005</a:t>
            </a:r>
            <a:endParaRPr kumimoji="0" lang="ru-RU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otype Corsiva" panose="03010101010201010101" pitchFamily="66" charset="0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010619" y="4042361"/>
            <a:ext cx="9098857" cy="27853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500" b="1" dirty="0">
                <a:solidFill>
                  <a:srgbClr val="2F3242"/>
                </a:solidFill>
              </a:rPr>
              <a:t>Пошук </a:t>
            </a:r>
            <a:r>
              <a:rPr lang="ru-RU" sz="3500" b="1" dirty="0" err="1">
                <a:solidFill>
                  <a:srgbClr val="2F3242"/>
                </a:solidFill>
              </a:rPr>
              <a:t>інформації</a:t>
            </a:r>
            <a:r>
              <a:rPr lang="ru-RU" sz="3500" b="1" dirty="0">
                <a:solidFill>
                  <a:srgbClr val="2F3242"/>
                </a:solidFill>
              </a:rPr>
              <a:t> та </a:t>
            </a:r>
            <a:r>
              <a:rPr lang="ru-RU" sz="3500" b="1" dirty="0" err="1">
                <a:solidFill>
                  <a:srgbClr val="2F3242"/>
                </a:solidFill>
              </a:rPr>
              <a:t>її</a:t>
            </a:r>
            <a:r>
              <a:rPr lang="ru-RU" sz="3500" b="1" dirty="0">
                <a:solidFill>
                  <a:srgbClr val="2F3242"/>
                </a:solidFill>
              </a:rPr>
              <a:t> </a:t>
            </a:r>
            <a:r>
              <a:rPr lang="ru-RU" sz="3500" b="1" dirty="0" err="1">
                <a:solidFill>
                  <a:srgbClr val="2F3242"/>
                </a:solidFill>
              </a:rPr>
              <a:t>критичне</a:t>
            </a:r>
            <a:r>
              <a:rPr lang="ru-RU" sz="3500" b="1" dirty="0">
                <a:solidFill>
                  <a:srgbClr val="2F3242"/>
                </a:solidFill>
              </a:rPr>
              <a:t> </a:t>
            </a:r>
            <a:r>
              <a:rPr lang="ru-RU" sz="3500" b="1" dirty="0" err="1">
                <a:solidFill>
                  <a:srgbClr val="2F3242"/>
                </a:solidFill>
              </a:rPr>
              <a:t>оцінювання</a:t>
            </a:r>
            <a:r>
              <a:rPr lang="ru-RU" sz="3500" b="1" dirty="0">
                <a:solidFill>
                  <a:srgbClr val="2F3242"/>
                </a:solidFill>
              </a:rPr>
              <a:t>. </a:t>
            </a:r>
            <a:r>
              <a:rPr lang="ru-RU" sz="3500" b="1" dirty="0" err="1">
                <a:solidFill>
                  <a:srgbClr val="2F3242"/>
                </a:solidFill>
              </a:rPr>
              <a:t>Інформацію</a:t>
            </a:r>
            <a:r>
              <a:rPr lang="ru-RU" sz="3500" b="1" dirty="0">
                <a:solidFill>
                  <a:srgbClr val="2F3242"/>
                </a:solidFill>
              </a:rPr>
              <a:t> </a:t>
            </a:r>
            <a:r>
              <a:rPr lang="ru-RU" sz="3500" b="1" dirty="0" err="1">
                <a:solidFill>
                  <a:srgbClr val="2F3242"/>
                </a:solidFill>
              </a:rPr>
              <a:t>щодо</a:t>
            </a:r>
            <a:r>
              <a:rPr lang="ru-RU" sz="3500" b="1" dirty="0">
                <a:solidFill>
                  <a:srgbClr val="2F3242"/>
                </a:solidFill>
              </a:rPr>
              <a:t> </a:t>
            </a:r>
            <a:r>
              <a:rPr lang="ru-RU" sz="3500" b="1" dirty="0" err="1">
                <a:solidFill>
                  <a:srgbClr val="2F3242"/>
                </a:solidFill>
              </a:rPr>
              <a:t>здоров’я</a:t>
            </a:r>
            <a:r>
              <a:rPr lang="ru-RU" sz="3500" b="1" dirty="0">
                <a:solidFill>
                  <a:srgbClr val="2F3242"/>
                </a:solidFill>
              </a:rPr>
              <a:t>, </a:t>
            </a:r>
            <a:r>
              <a:rPr lang="ru-RU" sz="3500" b="1" dirty="0" err="1">
                <a:solidFill>
                  <a:srgbClr val="2F3242"/>
                </a:solidFill>
              </a:rPr>
              <a:t>безпеки</a:t>
            </a:r>
            <a:r>
              <a:rPr lang="ru-RU" sz="3500" b="1" dirty="0">
                <a:solidFill>
                  <a:srgbClr val="2F3242"/>
                </a:solidFill>
              </a:rPr>
              <a:t> та </a:t>
            </a:r>
            <a:r>
              <a:rPr lang="ru-RU" sz="3500" b="1" dirty="0" err="1">
                <a:solidFill>
                  <a:srgbClr val="2F3242"/>
                </a:solidFill>
              </a:rPr>
              <a:t>добробуту</a:t>
            </a:r>
            <a:r>
              <a:rPr lang="ru-RU" sz="3500" b="1" dirty="0">
                <a:solidFill>
                  <a:srgbClr val="2F3242"/>
                </a:solidFill>
              </a:rPr>
              <a:t> в </a:t>
            </a:r>
            <a:r>
              <a:rPr lang="ru-RU" sz="3500" b="1" dirty="0" err="1">
                <a:solidFill>
                  <a:srgbClr val="2F3242"/>
                </a:solidFill>
              </a:rPr>
              <a:t>різних</a:t>
            </a:r>
            <a:r>
              <a:rPr lang="ru-RU" sz="3500" b="1" dirty="0">
                <a:solidFill>
                  <a:srgbClr val="2F3242"/>
                </a:solidFill>
              </a:rPr>
              <a:t> </a:t>
            </a:r>
            <a:r>
              <a:rPr lang="ru-RU" sz="3500" b="1" dirty="0" err="1">
                <a:solidFill>
                  <a:srgbClr val="2F3242"/>
                </a:solidFill>
              </a:rPr>
              <a:t>джерелах</a:t>
            </a:r>
            <a:r>
              <a:rPr lang="ru-RU" sz="3500" b="1" dirty="0">
                <a:solidFill>
                  <a:srgbClr val="2F3242"/>
                </a:solidFill>
              </a:rPr>
              <a:t> та </a:t>
            </a:r>
            <a:r>
              <a:rPr lang="ru-RU" sz="3500" b="1" dirty="0" err="1">
                <a:solidFill>
                  <a:srgbClr val="2F3242"/>
                </a:solidFill>
              </a:rPr>
              <a:t>її</a:t>
            </a:r>
            <a:r>
              <a:rPr lang="ru-RU" sz="3500" b="1" dirty="0">
                <a:solidFill>
                  <a:srgbClr val="2F3242"/>
                </a:solidFill>
              </a:rPr>
              <a:t> </a:t>
            </a:r>
            <a:r>
              <a:rPr lang="ru-RU" sz="3500" b="1" dirty="0" err="1" smtClean="0">
                <a:solidFill>
                  <a:srgbClr val="2F3242"/>
                </a:solidFill>
              </a:rPr>
              <a:t>достовірність</a:t>
            </a:r>
            <a:r>
              <a:rPr lang="ru-RU" sz="3500" b="1" dirty="0" smtClean="0">
                <a:solidFill>
                  <a:srgbClr val="2F3242"/>
                </a:solidFill>
              </a:rPr>
              <a:t>. </a:t>
            </a:r>
            <a:r>
              <a:rPr lang="ru-RU" sz="3500" b="1" dirty="0" err="1" smtClean="0">
                <a:solidFill>
                  <a:srgbClr val="2F3242"/>
                </a:solidFill>
              </a:rPr>
              <a:t>Безпека</a:t>
            </a:r>
            <a:r>
              <a:rPr lang="ru-RU" sz="3500" b="1" dirty="0" smtClean="0">
                <a:solidFill>
                  <a:srgbClr val="2F3242"/>
                </a:solidFill>
              </a:rPr>
              <a:t> </a:t>
            </a:r>
            <a:r>
              <a:rPr lang="ru-RU" sz="3500" b="1" dirty="0">
                <a:solidFill>
                  <a:srgbClr val="2F3242"/>
                </a:solidFill>
              </a:rPr>
              <a:t>в цифровому </a:t>
            </a:r>
            <a:r>
              <a:rPr lang="ru-RU" sz="3500" b="1" dirty="0" err="1">
                <a:solidFill>
                  <a:srgbClr val="2F3242"/>
                </a:solidFill>
              </a:rPr>
              <a:t>середовищі</a:t>
            </a:r>
            <a:endParaRPr lang="ru-RU" sz="3500" b="1" dirty="0">
              <a:solidFill>
                <a:srgbClr val="2F3242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7895" y="219101"/>
            <a:ext cx="37783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Здоров'я, безпека та добробут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uk-UA" sz="2000" b="1" dirty="0">
                <a:solidFill>
                  <a:prstClr val="white"/>
                </a:solidFill>
                <a:latin typeface="Calibri" panose="020F0502020204030204"/>
              </a:rPr>
              <a:t>5 клас</a:t>
            </a:r>
            <a:endParaRPr kumimoji="0" lang="ru-RU" sz="2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8233" y="203817"/>
            <a:ext cx="5737581" cy="3557300"/>
          </a:xfrm>
          <a:prstGeom prst="rect">
            <a:avLst/>
          </a:prstGeom>
          <a:ln w="38100">
            <a:solidFill>
              <a:schemeClr val="tx2"/>
            </a:solidFill>
          </a:ln>
        </p:spPr>
      </p:pic>
    </p:spTree>
    <p:extLst>
      <p:ext uri="{BB962C8B-B14F-4D97-AF65-F5344CB8AC3E}">
        <p14:creationId xmlns:p14="http://schemas.microsoft.com/office/powerpoint/2010/main" val="657640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Дай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88" y="4113201"/>
            <a:ext cx="1649174" cy="26599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7132" y="1441969"/>
            <a:ext cx="918718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500" dirty="0"/>
              <a:t>Яка інформація в тексті була тобі знайомою, новою або незрозумілою?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500" dirty="0"/>
              <a:t>Про які види термометрів повідомляється?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500" dirty="0"/>
              <a:t>Який термометр зображено на фото?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500" dirty="0"/>
              <a:t>Які переваги має кожен із термометрів?</a:t>
            </a:r>
            <a:endParaRPr lang="uk-UA" sz="3500" dirty="0" smtClean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0248" y="4227347"/>
            <a:ext cx="2456856" cy="2456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266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5">
            <a:hlinkClick r:id="" action="ppaction://media"/>
            <a:extLst>
              <a:ext uri="{FF2B5EF4-FFF2-40B4-BE49-F238E27FC236}">
                <a16:creationId xmlns:a16="http://schemas.microsoft.com/office/drawing/2014/main" xmlns="" id="{BDF9156B-455D-4A7D-84F9-B6197C1CF3F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473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243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647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4"/>
          <p:cNvSpPr/>
          <p:nvPr/>
        </p:nvSpPr>
        <p:spPr>
          <a:xfrm>
            <a:off x="3379304" y="418954"/>
            <a:ext cx="8634650" cy="622445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uk-UA" sz="2000" b="1" dirty="0" smtClean="0">
                <a:solidFill>
                  <a:schemeClr val="bg1"/>
                </a:solidFill>
              </a:rPr>
              <a:t>Ознайомтеся з </a:t>
            </a:r>
            <a:r>
              <a:rPr lang="ru-RU" altLang="uk-UA" sz="2000" b="1" dirty="0" err="1" smtClean="0">
                <a:solidFill>
                  <a:schemeClr val="bg1"/>
                </a:solidFill>
              </a:rPr>
              <a:t>матеріалами</a:t>
            </a:r>
            <a:endParaRPr lang="ru-RU" altLang="uk-UA" sz="2000" b="1" dirty="0">
              <a:solidFill>
                <a:schemeClr val="bg1"/>
              </a:solidFill>
            </a:endParaRPr>
          </a:p>
        </p:txBody>
      </p:sp>
      <p:pic>
        <p:nvPicPr>
          <p:cNvPr id="7" name="Рисунок 6">
            <a:hlinkClick r:id="rId3"/>
            <a:extLst>
              <a:ext uri="{FF2B5EF4-FFF2-40B4-BE49-F238E27FC236}">
                <a16:creationId xmlns:a16="http://schemas.microsoft.com/office/drawing/2014/main" xmlns="" id="{AE1BDFF9-2805-3F10-36E3-965C7681E7D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13192" r="17996" b="19677"/>
          <a:stretch/>
        </p:blipFill>
        <p:spPr>
          <a:xfrm>
            <a:off x="926944" y="1236249"/>
            <a:ext cx="5155954" cy="5545552"/>
          </a:xfrm>
          <a:prstGeom prst="rect">
            <a:avLst/>
          </a:prstGeom>
        </p:spPr>
      </p:pic>
      <p:sp>
        <p:nvSpPr>
          <p:cNvPr id="9" name="Дата 1">
            <a:extLst>
              <a:ext uri="{FF2B5EF4-FFF2-40B4-BE49-F238E27FC236}">
                <a16:creationId xmlns:a16="http://schemas.microsoft.com/office/drawing/2014/main" xmlns="" id="{AD4BB2F5-94AD-B733-5DCD-86B17E4F8DE1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1CBD6050-452F-1002-8DC6-F690CE395B25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4C66321F-D5A9-9B4B-F3B5-B630CD6505A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6"/>
          <a:stretch/>
        </p:blipFill>
        <p:spPr>
          <a:xfrm>
            <a:off x="8343657" y="2387195"/>
            <a:ext cx="3138757" cy="4394606"/>
          </a:xfrm>
          <a:prstGeom prst="rect">
            <a:avLst/>
          </a:prstGeom>
        </p:spPr>
      </p:pic>
      <p:sp>
        <p:nvSpPr>
          <p:cNvPr id="15" name="Бульбашка прямої мови: прямокутна з округленими кутами 14">
            <a:extLst>
              <a:ext uri="{FF2B5EF4-FFF2-40B4-BE49-F238E27FC236}">
                <a16:creationId xmlns:a16="http://schemas.microsoft.com/office/drawing/2014/main" xmlns="" id="{40C535D8-E54A-66BB-B01B-D0A4914AA87E}"/>
              </a:ext>
            </a:extLst>
          </p:cNvPr>
          <p:cNvSpPr/>
          <p:nvPr/>
        </p:nvSpPr>
        <p:spPr>
          <a:xfrm>
            <a:off x="7149699" y="1158695"/>
            <a:ext cx="3912001" cy="1111203"/>
          </a:xfrm>
          <a:prstGeom prst="wedgeRoundRectCallout">
            <a:avLst>
              <a:gd name="adj1" fmla="val -7355"/>
              <a:gd name="adj2" fmla="val 74448"/>
              <a:gd name="adj3" fmla="val 16667"/>
            </a:avLst>
          </a:prstGeom>
          <a:solidFill>
            <a:srgbClr val="F2606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i="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Натисни </a:t>
            </a:r>
            <a:r>
              <a:rPr lang="uk-UA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жовтий круг</a:t>
            </a:r>
            <a:r>
              <a:rPr lang="uk-UA" sz="2400" b="1" i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</a:t>
            </a:r>
            <a:endParaRPr lang="uk-UA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42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Словникова робота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ru-RU" sz="4000" b="1" dirty="0" smtClean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DA8C8CE9-DEEF-4DC6-9315-AA1EBFD4B6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51" y="766619"/>
            <a:ext cx="11558273" cy="6022108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054100" y="1456402"/>
            <a:ext cx="72771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000" b="1" i="1" dirty="0">
                <a:solidFill>
                  <a:srgbClr val="FF0000"/>
                </a:solidFill>
              </a:rPr>
              <a:t>Цифрове </a:t>
            </a:r>
            <a:r>
              <a:rPr lang="uk-UA" sz="4000" b="1" i="1" dirty="0" smtClean="0">
                <a:solidFill>
                  <a:srgbClr val="FF0000"/>
                </a:solidFill>
              </a:rPr>
              <a:t>середовище </a:t>
            </a:r>
            <a:r>
              <a:rPr lang="uk-UA" sz="4000" dirty="0" smtClean="0"/>
              <a:t>— </a:t>
            </a:r>
            <a:r>
              <a:rPr lang="ru-RU" sz="4000" dirty="0" err="1"/>
              <a:t>це</a:t>
            </a:r>
            <a:r>
              <a:rPr lang="ru-RU" sz="4000" dirty="0"/>
              <a:t> </a:t>
            </a:r>
            <a:r>
              <a:rPr lang="ru-RU" sz="4000" dirty="0" err="1" smtClean="0"/>
              <a:t>способи</a:t>
            </a:r>
            <a:r>
              <a:rPr lang="ru-RU" sz="4000" dirty="0"/>
              <a:t>, у </a:t>
            </a:r>
            <a:r>
              <a:rPr lang="ru-RU" sz="4000" dirty="0" err="1"/>
              <a:t>які</a:t>
            </a:r>
            <a:r>
              <a:rPr lang="ru-RU" sz="4000" dirty="0"/>
              <a:t> </a:t>
            </a:r>
            <a:r>
              <a:rPr lang="ru-RU" sz="4000" dirty="0" err="1"/>
              <a:t>використовуються</a:t>
            </a:r>
            <a:r>
              <a:rPr lang="ru-RU" sz="4000" dirty="0"/>
              <a:t> </a:t>
            </a:r>
            <a:r>
              <a:rPr lang="ru-RU" sz="4000" dirty="0" err="1" smtClean="0"/>
              <a:t>комп’ютери</a:t>
            </a:r>
            <a:r>
              <a:rPr lang="ru-RU" sz="4000" dirty="0" smtClean="0"/>
              <a:t> </a:t>
            </a:r>
            <a:r>
              <a:rPr lang="ru-RU" sz="4000" dirty="0"/>
              <a:t>та </a:t>
            </a:r>
            <a:r>
              <a:rPr lang="ru-RU" sz="4000" dirty="0" err="1"/>
              <a:t>Інтернет</a:t>
            </a:r>
            <a:r>
              <a:rPr lang="ru-RU" sz="4000" dirty="0"/>
              <a:t>: </a:t>
            </a:r>
            <a:r>
              <a:rPr lang="ru-RU" sz="4000" dirty="0" err="1" smtClean="0"/>
              <a:t>смартфони</a:t>
            </a:r>
            <a:r>
              <a:rPr lang="ru-RU" sz="4000" dirty="0" smtClean="0"/>
              <a:t>, </a:t>
            </a:r>
            <a:r>
              <a:rPr lang="ru-RU" sz="4000" dirty="0" err="1" smtClean="0"/>
              <a:t>планшети</a:t>
            </a:r>
            <a:r>
              <a:rPr lang="ru-RU" sz="4000" dirty="0"/>
              <a:t>, </a:t>
            </a:r>
            <a:r>
              <a:rPr lang="ru-RU" sz="4000" dirty="0" err="1"/>
              <a:t>комп’ютерні</a:t>
            </a:r>
            <a:r>
              <a:rPr lang="ru-RU" sz="4000" dirty="0"/>
              <a:t> </a:t>
            </a:r>
            <a:r>
              <a:rPr lang="ru-RU" sz="4000" dirty="0" err="1"/>
              <a:t>ігри</a:t>
            </a:r>
            <a:r>
              <a:rPr lang="ru-RU" sz="4000" dirty="0"/>
              <a:t>, </a:t>
            </a:r>
            <a:r>
              <a:rPr lang="ru-RU" sz="4000" dirty="0" err="1" smtClean="0"/>
              <a:t>соціальні</a:t>
            </a:r>
            <a:r>
              <a:rPr lang="ru-RU" sz="4000" dirty="0" smtClean="0"/>
              <a:t> </a:t>
            </a:r>
            <a:r>
              <a:rPr lang="ru-RU" sz="4000" dirty="0" err="1"/>
              <a:t>мережі</a:t>
            </a:r>
            <a:r>
              <a:rPr lang="ru-RU" sz="4000" dirty="0"/>
              <a:t>.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945868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648470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Розгляньте </a:t>
            </a:r>
            <a:r>
              <a:rPr lang="ru-RU" sz="2000" b="1" dirty="0" err="1">
                <a:solidFill>
                  <a:schemeClr val="bg1"/>
                </a:solidFill>
              </a:rPr>
              <a:t>ситуації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Поміркуйте</a:t>
            </a:r>
            <a:r>
              <a:rPr lang="ru-RU" sz="2000" b="1" dirty="0">
                <a:solidFill>
                  <a:schemeClr val="bg1"/>
                </a:solidFill>
              </a:rPr>
              <a:t>,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правила </a:t>
            </a:r>
            <a:r>
              <a:rPr lang="ru-RU" sz="2000" b="1" dirty="0" err="1">
                <a:solidFill>
                  <a:schemeClr val="bg1"/>
                </a:solidFill>
              </a:rPr>
              <a:t>порушують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діти</a:t>
            </a:r>
            <a:r>
              <a:rPr lang="ru-RU" sz="2000" b="1" dirty="0">
                <a:solidFill>
                  <a:schemeClr val="bg1"/>
                </a:solidFill>
              </a:rPr>
              <a:t> й </a:t>
            </a:r>
            <a:r>
              <a:rPr lang="ru-RU" sz="2000" b="1" dirty="0" smtClean="0">
                <a:solidFill>
                  <a:schemeClr val="bg1"/>
                </a:solidFill>
              </a:rPr>
              <a:t>на яку </a:t>
            </a:r>
            <a:r>
              <a:rPr lang="ru-RU" sz="2000" b="1" dirty="0" err="1">
                <a:solidFill>
                  <a:schemeClr val="bg1"/>
                </a:solidFill>
              </a:rPr>
              <a:t>небезпеку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наражаються</a:t>
            </a:r>
            <a:r>
              <a:rPr lang="ru-RU" sz="2000" b="1" dirty="0">
                <a:solidFill>
                  <a:schemeClr val="bg1"/>
                </a:solidFill>
              </a:rPr>
              <a:t>. </a:t>
            </a:r>
            <a:r>
              <a:rPr lang="ru-RU" sz="2000" b="1" dirty="0" err="1">
                <a:solidFill>
                  <a:schemeClr val="bg1"/>
                </a:solidFill>
              </a:rPr>
              <a:t>Якою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може</a:t>
            </a:r>
            <a:r>
              <a:rPr lang="ru-RU" sz="2000" b="1" dirty="0">
                <a:solidFill>
                  <a:schemeClr val="bg1"/>
                </a:solidFill>
              </a:rPr>
              <a:t> бути </a:t>
            </a:r>
            <a:r>
              <a:rPr lang="ru-RU" sz="2000" b="1" dirty="0" err="1">
                <a:solidFill>
                  <a:schemeClr val="bg1"/>
                </a:solidFill>
              </a:rPr>
              <a:t>реакція</a:t>
            </a:r>
            <a:r>
              <a:rPr lang="ru-RU" sz="2000" b="1" dirty="0">
                <a:solidFill>
                  <a:schemeClr val="bg1"/>
                </a:solidFill>
              </a:rPr>
              <a:t> у </a:t>
            </a:r>
            <a:r>
              <a:rPr lang="ru-RU" sz="2000" b="1" dirty="0" err="1">
                <a:solidFill>
                  <a:schemeClr val="bg1"/>
                </a:solidFill>
              </a:rPr>
              <a:t>батьків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чи </a:t>
            </a:r>
            <a:r>
              <a:rPr lang="ru-RU" sz="2000" b="1" dirty="0" err="1" smtClean="0">
                <a:solidFill>
                  <a:schemeClr val="bg1"/>
                </a:solidFill>
              </a:rPr>
              <a:t>близьких</a:t>
            </a:r>
            <a:r>
              <a:rPr lang="ru-RU" sz="2000" b="1" dirty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9" name="Дата 1">
            <a:extLst>
              <a:ext uri="{FF2B5EF4-FFF2-40B4-BE49-F238E27FC236}">
                <a16:creationId xmlns="" xmlns:a16="http://schemas.microsoft.com/office/drawing/2014/main" id="{7E07A25F-E34A-4983-AE70-85D722700214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4">
            <a:extLst>
              <a:ext uri="{FF2B5EF4-FFF2-40B4-BE49-F238E27FC236}">
                <a16:creationId xmlns:a16="http://schemas.microsoft.com/office/drawing/2014/main" xmlns="" id="{9948D94A-5141-4259-9B7D-CE2793422731}"/>
              </a:ext>
            </a:extLst>
          </p:cNvPr>
          <p:cNvSpPr/>
          <p:nvPr/>
        </p:nvSpPr>
        <p:spPr>
          <a:xfrm>
            <a:off x="57404" y="5727328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34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85042" y="3072384"/>
            <a:ext cx="1702620" cy="3675888"/>
          </a:xfrm>
          <a:prstGeom prst="rect">
            <a:avLst/>
          </a:prstGeom>
        </p:spPr>
      </p:pic>
      <p:sp>
        <p:nvSpPr>
          <p:cNvPr id="2" name="Скругленный прямоугольник 1"/>
          <p:cNvSpPr/>
          <p:nvPr/>
        </p:nvSpPr>
        <p:spPr>
          <a:xfrm>
            <a:off x="173736" y="1353312"/>
            <a:ext cx="11832336" cy="13898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300" dirty="0" smtClean="0"/>
              <a:t>     1</a:t>
            </a:r>
            <a:r>
              <a:rPr lang="uk-UA" sz="2300" dirty="0"/>
              <a:t>. П’ятикласниця познайомилася в соціальній мережі з </a:t>
            </a:r>
            <a:r>
              <a:rPr lang="uk-UA" sz="2300" dirty="0" smtClean="0"/>
              <a:t>дівчиною. Спочатку </a:t>
            </a:r>
            <a:r>
              <a:rPr lang="uk-UA" sz="2300" dirty="0"/>
              <a:t>вони переписувалися, а потім дівчина </a:t>
            </a:r>
            <a:r>
              <a:rPr lang="uk-UA" sz="2300" dirty="0" smtClean="0"/>
              <a:t>запропонувала п’ятикласниці </a:t>
            </a:r>
            <a:r>
              <a:rPr lang="uk-UA" sz="2300" dirty="0"/>
              <a:t>зустрітися після уроків і зняти відео для </a:t>
            </a:r>
            <a:r>
              <a:rPr lang="uk-UA" sz="2300" dirty="0" err="1"/>
              <a:t>тіктоку</a:t>
            </a:r>
            <a:r>
              <a:rPr lang="uk-UA" sz="2300" dirty="0"/>
              <a:t>. </a:t>
            </a:r>
            <a:r>
              <a:rPr lang="uk-UA" sz="2300" dirty="0" smtClean="0"/>
              <a:t>Просила </a:t>
            </a:r>
            <a:r>
              <a:rPr lang="uk-UA" sz="2300" dirty="0"/>
              <a:t>нікому </a:t>
            </a:r>
            <a:r>
              <a:rPr lang="uk-UA" sz="2300" dirty="0" smtClean="0"/>
              <a:t>не говорити </a:t>
            </a:r>
            <a:r>
              <a:rPr lang="uk-UA" sz="2300" dirty="0"/>
              <a:t>про заплановану зустріч. Та про плани </a:t>
            </a:r>
            <a:r>
              <a:rPr lang="uk-UA" sz="2300" dirty="0" smtClean="0"/>
              <a:t>випадково </a:t>
            </a:r>
            <a:r>
              <a:rPr lang="uk-UA" sz="2300" dirty="0"/>
              <a:t>дізналася старша сестра й розповіла батькам.</a:t>
            </a: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173736" y="2844151"/>
            <a:ext cx="10122408" cy="106948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300" dirty="0" smtClean="0"/>
              <a:t>     </a:t>
            </a:r>
            <a:r>
              <a:rPr lang="ru-RU" sz="2300" dirty="0"/>
              <a:t>2. </a:t>
            </a:r>
            <a:r>
              <a:rPr lang="ru-RU" sz="2300" dirty="0" err="1"/>
              <a:t>Друзі</a:t>
            </a:r>
            <a:r>
              <a:rPr lang="ru-RU" sz="2300" dirty="0"/>
              <a:t> </a:t>
            </a:r>
            <a:r>
              <a:rPr lang="ru-RU" sz="2300" dirty="0" err="1"/>
              <a:t>каталися</a:t>
            </a:r>
            <a:r>
              <a:rPr lang="ru-RU" sz="2300" dirty="0"/>
              <a:t> на самокатах і </a:t>
            </a:r>
            <a:r>
              <a:rPr lang="ru-RU" sz="2300" dirty="0" err="1"/>
              <a:t>фотографувалися</a:t>
            </a:r>
            <a:r>
              <a:rPr lang="ru-RU" sz="2300" dirty="0"/>
              <a:t> у </a:t>
            </a:r>
            <a:r>
              <a:rPr lang="ru-RU" sz="2300" dirty="0" err="1"/>
              <a:t>смішних</a:t>
            </a:r>
            <a:r>
              <a:rPr lang="ru-RU" sz="2300" dirty="0"/>
              <a:t> </a:t>
            </a:r>
            <a:r>
              <a:rPr lang="ru-RU" sz="2300" dirty="0" smtClean="0"/>
              <a:t>позах. Один </a:t>
            </a:r>
            <a:r>
              <a:rPr lang="ru-RU" sz="2300" dirty="0" err="1"/>
              <a:t>із</a:t>
            </a:r>
            <a:r>
              <a:rPr lang="ru-RU" sz="2300" dirty="0"/>
              <a:t> них </a:t>
            </a:r>
            <a:r>
              <a:rPr lang="ru-RU" sz="2300" dirty="0" err="1"/>
              <a:t>виклав</a:t>
            </a:r>
            <a:r>
              <a:rPr lang="ru-RU" sz="2300" dirty="0"/>
              <a:t> </a:t>
            </a:r>
            <a:r>
              <a:rPr lang="ru-RU" sz="2300" dirty="0" err="1"/>
              <a:t>спільні</a:t>
            </a:r>
            <a:r>
              <a:rPr lang="ru-RU" sz="2300" dirty="0"/>
              <a:t> фото з </a:t>
            </a:r>
            <a:r>
              <a:rPr lang="ru-RU" sz="2300" dirty="0" err="1"/>
              <a:t>жартівливим</a:t>
            </a:r>
            <a:r>
              <a:rPr lang="ru-RU" sz="2300" dirty="0"/>
              <a:t> </a:t>
            </a:r>
            <a:r>
              <a:rPr lang="ru-RU" sz="2300" dirty="0" err="1"/>
              <a:t>дописом</a:t>
            </a:r>
            <a:r>
              <a:rPr lang="ru-RU" sz="2300" dirty="0"/>
              <a:t> у </a:t>
            </a:r>
            <a:r>
              <a:rPr lang="ru-RU" sz="2300" dirty="0" err="1" smtClean="0"/>
              <a:t>соціальну</a:t>
            </a:r>
            <a:r>
              <a:rPr lang="ru-RU" sz="2300" dirty="0" smtClean="0"/>
              <a:t> мережу</a:t>
            </a:r>
            <a:r>
              <a:rPr lang="ru-RU" sz="2300" dirty="0"/>
              <a:t>. </a:t>
            </a:r>
            <a:r>
              <a:rPr lang="ru-RU" sz="2300" dirty="0" err="1"/>
              <a:t>Після</a:t>
            </a:r>
            <a:r>
              <a:rPr lang="ru-RU" sz="2300" dirty="0"/>
              <a:t> </a:t>
            </a:r>
            <a:r>
              <a:rPr lang="ru-RU" sz="2300" dirty="0" err="1"/>
              <a:t>цього</a:t>
            </a:r>
            <a:r>
              <a:rPr lang="ru-RU" sz="2300" dirty="0"/>
              <a:t> </a:t>
            </a:r>
            <a:r>
              <a:rPr lang="ru-RU" sz="2300" dirty="0" err="1"/>
              <a:t>однокласники</a:t>
            </a:r>
            <a:r>
              <a:rPr lang="ru-RU" sz="2300" dirty="0"/>
              <a:t> почали </a:t>
            </a:r>
            <a:r>
              <a:rPr lang="ru-RU" sz="2300" dirty="0" err="1"/>
              <a:t>дражнитися</a:t>
            </a:r>
            <a:r>
              <a:rPr lang="ru-RU" sz="2300" dirty="0"/>
              <a:t> та </a:t>
            </a:r>
            <a:r>
              <a:rPr lang="ru-RU" sz="2300" dirty="0" err="1" smtClean="0"/>
              <a:t>глузувати</a:t>
            </a:r>
            <a:r>
              <a:rPr lang="ru-RU" sz="2300" dirty="0" smtClean="0"/>
              <a:t> з </a:t>
            </a:r>
            <a:r>
              <a:rPr lang="ru-RU" sz="2300" dirty="0"/>
              <a:t>них.</a:t>
            </a:r>
            <a:endParaRPr lang="uk-UA" sz="2300" dirty="0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173736" y="4014583"/>
            <a:ext cx="10122408" cy="76054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300" dirty="0" smtClean="0"/>
              <a:t>     </a:t>
            </a:r>
            <a:r>
              <a:rPr lang="ru-RU" sz="2300" dirty="0"/>
              <a:t>3. </a:t>
            </a:r>
            <a:r>
              <a:rPr lang="ru-RU" sz="2300" dirty="0" err="1"/>
              <a:t>Новий</a:t>
            </a:r>
            <a:r>
              <a:rPr lang="ru-RU" sz="2300" dirty="0"/>
              <a:t> </a:t>
            </a:r>
            <a:r>
              <a:rPr lang="ru-RU" sz="2300" dirty="0" err="1" smtClean="0"/>
              <a:t>інтернетприятель</a:t>
            </a:r>
            <a:r>
              <a:rPr lang="ru-RU" sz="2300" dirty="0" smtClean="0"/>
              <a:t> </a:t>
            </a:r>
            <a:r>
              <a:rPr lang="ru-RU" sz="2300" dirty="0"/>
              <a:t>просить </a:t>
            </a:r>
            <a:r>
              <a:rPr lang="ru-RU" sz="2300" dirty="0" err="1"/>
              <a:t>показати</a:t>
            </a:r>
            <a:r>
              <a:rPr lang="ru-RU" sz="2300" dirty="0"/>
              <a:t> через </a:t>
            </a:r>
            <a:r>
              <a:rPr lang="ru-RU" sz="2300" dirty="0" err="1"/>
              <a:t>відеокамеру</a:t>
            </a:r>
            <a:r>
              <a:rPr lang="ru-RU" sz="2300" dirty="0"/>
              <a:t>, </a:t>
            </a:r>
            <a:r>
              <a:rPr lang="ru-RU" sz="2300" dirty="0" smtClean="0"/>
              <a:t>як </a:t>
            </a:r>
            <a:r>
              <a:rPr lang="ru-RU" sz="2300" dirty="0" err="1" smtClean="0"/>
              <a:t>грається</a:t>
            </a:r>
            <a:r>
              <a:rPr lang="ru-RU" sz="2300" dirty="0" smtClean="0"/>
              <a:t> </a:t>
            </a:r>
            <a:r>
              <a:rPr lang="ru-RU" sz="2300" dirty="0" err="1"/>
              <a:t>домашній</a:t>
            </a:r>
            <a:r>
              <a:rPr lang="ru-RU" sz="2300" dirty="0"/>
              <a:t> </a:t>
            </a:r>
            <a:r>
              <a:rPr lang="ru-RU" sz="2300" dirty="0" err="1"/>
              <a:t>улюбленець</a:t>
            </a:r>
            <a:r>
              <a:rPr lang="ru-RU" sz="2300" dirty="0"/>
              <a:t> у </a:t>
            </a:r>
            <a:r>
              <a:rPr lang="ru-RU" sz="2300" dirty="0" err="1"/>
              <a:t>різних</a:t>
            </a:r>
            <a:r>
              <a:rPr lang="ru-RU" sz="2300" dirty="0"/>
              <a:t> </a:t>
            </a:r>
            <a:r>
              <a:rPr lang="ru-RU" sz="2300" dirty="0" err="1"/>
              <a:t>кімнатах</a:t>
            </a:r>
            <a:r>
              <a:rPr lang="ru-RU" sz="2300" dirty="0"/>
              <a:t> </a:t>
            </a:r>
            <a:r>
              <a:rPr lang="ru-RU" sz="2300" dirty="0" err="1"/>
              <a:t>квартири</a:t>
            </a:r>
            <a:r>
              <a:rPr lang="ru-RU" sz="2300" dirty="0"/>
              <a:t>.</a:t>
            </a:r>
            <a:endParaRPr lang="uk-UA" sz="2300" dirty="0"/>
          </a:p>
        </p:txBody>
      </p:sp>
      <p:sp>
        <p:nvSpPr>
          <p:cNvPr id="12" name="Скругленный прямоугольник 11"/>
          <p:cNvSpPr/>
          <p:nvPr/>
        </p:nvSpPr>
        <p:spPr>
          <a:xfrm>
            <a:off x="1197864" y="4910328"/>
            <a:ext cx="9098280" cy="151790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uk-UA" sz="2300" dirty="0" smtClean="0"/>
              <a:t>     4</a:t>
            </a:r>
            <a:r>
              <a:rPr lang="uk-UA" sz="2300" dirty="0"/>
              <a:t>. З дозволу батька п’ятикласник скористався його планшетом. Під </a:t>
            </a:r>
            <a:r>
              <a:rPr lang="uk-UA" sz="2300" dirty="0" smtClean="0"/>
              <a:t>час гри </a:t>
            </a:r>
            <a:r>
              <a:rPr lang="uk-UA" sz="2300" dirty="0"/>
              <a:t>хлопцеві запропонували завантажити розширену версію, і він </a:t>
            </a:r>
            <a:r>
              <a:rPr lang="uk-UA" sz="2300" dirty="0" smtClean="0"/>
              <a:t>погодився</a:t>
            </a:r>
            <a:r>
              <a:rPr lang="uk-UA" sz="2300" dirty="0"/>
              <a:t>. Згодом батькові прийшло повідомлення з банку про те, </a:t>
            </a:r>
            <a:r>
              <a:rPr lang="uk-UA" sz="2300" dirty="0" smtClean="0"/>
              <a:t>що кошти </a:t>
            </a:r>
            <a:r>
              <a:rPr lang="uk-UA" sz="2300" dirty="0"/>
              <a:t>з його картки автоматично списано.</a:t>
            </a:r>
          </a:p>
        </p:txBody>
      </p:sp>
    </p:spTree>
    <p:extLst>
      <p:ext uri="{BB962C8B-B14F-4D97-AF65-F5344CB8AC3E}">
        <p14:creationId xmlns:p14="http://schemas.microsoft.com/office/powerpoint/2010/main" val="156595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 animBg="1"/>
      <p:bldP spid="10" grpId="0" animBg="1"/>
      <p:bldP spid="1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/>
              <a:t>Гімнастика для очей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1EF70354-AC86-4451-9374-B0ECE2C699D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1" t="19029" r="4683" b="16505"/>
          <a:stretch/>
        </p:blipFill>
        <p:spPr>
          <a:xfrm>
            <a:off x="683579" y="1678981"/>
            <a:ext cx="10955045" cy="442108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2E9EF476-82D4-43B3-AE2B-35C11B15486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" t="13334" r="91845" b="74110"/>
          <a:stretch/>
        </p:blipFill>
        <p:spPr>
          <a:xfrm>
            <a:off x="84922" y="994737"/>
            <a:ext cx="889961" cy="861134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8B75EE9E-5970-4B0B-8CE6-90C38836E6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15" t="16156" r="79686" b="74110"/>
          <a:stretch/>
        </p:blipFill>
        <p:spPr>
          <a:xfrm>
            <a:off x="2545966" y="1170555"/>
            <a:ext cx="889961" cy="667579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xmlns="" id="{5BC785B1-C6C8-413B-A06B-F8A6303C51D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13" t="16156" r="62305" b="74110"/>
          <a:stretch/>
        </p:blipFill>
        <p:spPr>
          <a:xfrm>
            <a:off x="4834332" y="1297240"/>
            <a:ext cx="1326769" cy="667579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xmlns="" id="{BDD879D9-742B-4C30-AD99-1676CEC463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8" t="14023" r="48280" b="76243"/>
          <a:stretch/>
        </p:blipFill>
        <p:spPr>
          <a:xfrm>
            <a:off x="7480204" y="1047751"/>
            <a:ext cx="1326769" cy="6675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xmlns="" id="{E534BDB6-5777-4128-9D6C-71ED898723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1" t="27489" r="86147" b="62493"/>
          <a:stretch/>
        </p:blipFill>
        <p:spPr>
          <a:xfrm>
            <a:off x="10172473" y="1196418"/>
            <a:ext cx="1326769" cy="6870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xmlns="" id="{5431D62C-03FD-40A1-8C4E-BCB2832B74A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1" t="25383" r="71147" b="62785"/>
          <a:stretch/>
        </p:blipFill>
        <p:spPr>
          <a:xfrm>
            <a:off x="10569540" y="3705658"/>
            <a:ext cx="1326769" cy="811478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xmlns="" id="{AE18D3F6-490A-4110-B448-E5E39ABA1AA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73" t="25383" r="55945" b="62785"/>
          <a:stretch/>
        </p:blipFill>
        <p:spPr>
          <a:xfrm>
            <a:off x="9051636" y="5816026"/>
            <a:ext cx="1326769" cy="81147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xmlns="" id="{B44BD13F-B057-4F2B-9C2D-C391D49050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23" t="25383" r="45295" b="62785"/>
          <a:stretch/>
        </p:blipFill>
        <p:spPr>
          <a:xfrm>
            <a:off x="6464648" y="5816026"/>
            <a:ext cx="1326769" cy="811478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xmlns="" id="{532C2FA8-B135-41AC-B440-801A008F91D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86" t="26050" r="34532" b="62118"/>
          <a:stretch/>
        </p:blipFill>
        <p:spPr>
          <a:xfrm>
            <a:off x="4343625" y="6014121"/>
            <a:ext cx="1326769" cy="81147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xmlns="" id="{5AAA58F0-F4B7-4AD4-899B-9EF2E8E51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1" t="26050" r="18907" b="62118"/>
          <a:stretch/>
        </p:blipFill>
        <p:spPr>
          <a:xfrm>
            <a:off x="946115" y="5992671"/>
            <a:ext cx="1326769" cy="81147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xmlns="" id="{1008EE52-A5F1-4D33-B36B-23EB6CA7057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878" t="26050" r="5240" b="62118"/>
          <a:stretch/>
        </p:blipFill>
        <p:spPr>
          <a:xfrm>
            <a:off x="20194" y="4367541"/>
            <a:ext cx="1326769" cy="81147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xmlns="" id="{B47DF2B3-9F46-4E8F-B9C7-7F44632F89E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43" t="49358" r="34075" b="38810"/>
          <a:stretch/>
        </p:blipFill>
        <p:spPr>
          <a:xfrm>
            <a:off x="1361636" y="3567617"/>
            <a:ext cx="1052628" cy="643808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xmlns="" id="{159883E8-FE86-4865-BD44-07468E48FAC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01" t="49358" r="46240" b="40509"/>
          <a:stretch/>
        </p:blipFill>
        <p:spPr>
          <a:xfrm>
            <a:off x="4316418" y="3613837"/>
            <a:ext cx="827931" cy="551368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xmlns="" id="{95B505AF-A426-4CDE-8BB9-0138108C43D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73" t="50590" r="72488" b="39277"/>
          <a:stretch/>
        </p:blipFill>
        <p:spPr>
          <a:xfrm>
            <a:off x="6499238" y="3613837"/>
            <a:ext cx="1096830" cy="551368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xmlns="" id="{0E977F35-CB4E-4B02-B455-686FF88D30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6" t="62228" r="60425" b="27639"/>
          <a:stretch/>
        </p:blipFill>
        <p:spPr>
          <a:xfrm>
            <a:off x="10874836" y="5716987"/>
            <a:ext cx="1096830" cy="551368"/>
          </a:xfrm>
          <a:prstGeom prst="rect">
            <a:avLst/>
          </a:prstGeom>
        </p:spPr>
      </p:pic>
      <p:pic>
        <p:nvPicPr>
          <p:cNvPr id="2" name="Гімнастика для очей №17">
            <a:hlinkClick r:id="" action="ppaction://media"/>
            <a:extLst>
              <a:ext uri="{FF2B5EF4-FFF2-40B4-BE49-F238E27FC236}">
                <a16:creationId xmlns:a16="http://schemas.microsoft.com/office/drawing/2014/main" xmlns="" id="{E1B0242E-A15A-3478-865B-1B3F168D94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713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002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35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7473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Дай </a:t>
            </a:r>
            <a:r>
              <a:rPr lang="ru-RU" sz="2000" b="1" dirty="0" err="1" smtClean="0">
                <a:solidFill>
                  <a:schemeClr val="bg1"/>
                </a:solidFill>
              </a:rPr>
              <a:t>відповіді</a:t>
            </a:r>
            <a:r>
              <a:rPr lang="ru-RU" sz="2000" b="1" dirty="0" smtClean="0">
                <a:solidFill>
                  <a:schemeClr val="bg1"/>
                </a:solidFill>
              </a:rPr>
              <a:t> на </a:t>
            </a:r>
            <a:r>
              <a:rPr lang="ru-RU" sz="2000" b="1" dirty="0" err="1" smtClean="0">
                <a:solidFill>
                  <a:schemeClr val="bg1"/>
                </a:solidFill>
              </a:rPr>
              <a:t>запитання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88" y="4113201"/>
            <a:ext cx="1649174" cy="2659959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167132" y="1441969"/>
            <a:ext cx="10271356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Для чого були введені додаткові правила для дистанційного навчання?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Які з правил налаштовують тебе на онлайн-урок?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Які правила сприяють підтриманню дисципліни на </a:t>
            </a:r>
            <a:r>
              <a:rPr lang="uk-UA" sz="3000" dirty="0" err="1"/>
              <a:t>уроці</a:t>
            </a:r>
            <a:r>
              <a:rPr lang="uk-UA" sz="3000" dirty="0"/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Як ти вирішуєш технічні проблеми інтернет-зв’язку протягом уроку?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Яких правил ти дотримуєшся наприкінці уроку?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Чи допомагають ці правила тобі добре навчатися?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uk-UA" sz="3000" dirty="0"/>
              <a:t>У яких іще ситуаціях можна застосувати ці правила?</a:t>
            </a:r>
            <a:endParaRPr lang="uk-UA" sz="3000" dirty="0" smtClean="0"/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35</a:t>
            </a:r>
            <a:endParaRPr lang="ru-RU" sz="4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07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959367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Розглянь </a:t>
            </a:r>
            <a:r>
              <a:rPr lang="ru-RU" sz="2000" b="1" dirty="0" err="1">
                <a:solidFill>
                  <a:schemeClr val="bg1"/>
                </a:solidFill>
              </a:rPr>
              <a:t>інфографіку</a:t>
            </a:r>
            <a:r>
              <a:rPr lang="ru-RU" sz="2000" b="1" dirty="0">
                <a:solidFill>
                  <a:schemeClr val="bg1"/>
                </a:solidFill>
              </a:rPr>
              <a:t>. Наведи </a:t>
            </a:r>
            <a:r>
              <a:rPr lang="ru-RU" sz="2000" b="1" dirty="0" err="1">
                <a:solidFill>
                  <a:schemeClr val="bg1"/>
                </a:solidFill>
              </a:rPr>
              <a:t>приклади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практичної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користі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Інтернету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особисто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>
                <a:solidFill>
                  <a:schemeClr val="bg1"/>
                </a:solidFill>
              </a:rPr>
              <a:t>для тебе. На </a:t>
            </a:r>
            <a:r>
              <a:rPr lang="ru-RU" sz="2000" b="1" dirty="0" err="1">
                <a:solidFill>
                  <a:schemeClr val="bg1"/>
                </a:solidFill>
              </a:rPr>
              <a:t>які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небезпеки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може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наражатися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необережний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 smtClean="0">
                <a:solidFill>
                  <a:schemeClr val="bg1"/>
                </a:solidFill>
              </a:rPr>
              <a:t>користувач</a:t>
            </a:r>
            <a:r>
              <a:rPr lang="ru-RU" sz="2000" b="1" dirty="0" smtClean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Інтернету</a:t>
            </a:r>
            <a:r>
              <a:rPr lang="ru-RU" sz="2000" b="1" dirty="0">
                <a:solidFill>
                  <a:schemeClr val="bg1"/>
                </a:solidFill>
              </a:rPr>
              <a:t>? </a:t>
            </a:r>
            <a:r>
              <a:rPr lang="ru-RU" sz="2000" b="1" dirty="0" err="1">
                <a:solidFill>
                  <a:schemeClr val="bg1"/>
                </a:solidFill>
              </a:rPr>
              <a:t>Чому</a:t>
            </a:r>
            <a:r>
              <a:rPr lang="ru-RU" sz="2000" b="1" dirty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>
                <a:solidFill>
                  <a:schemeClr val="bg1"/>
                </a:solidFill>
              </a:rPr>
              <a:t>3</a:t>
            </a:r>
            <a:r>
              <a:rPr lang="uk-UA" sz="4000" b="1" dirty="0" smtClean="0">
                <a:solidFill>
                  <a:schemeClr val="bg1"/>
                </a:solidFill>
              </a:rPr>
              <a:t>6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792" y="3698762"/>
            <a:ext cx="3502152" cy="3502152"/>
          </a:xfrm>
          <a:prstGeom prst="rect">
            <a:avLst/>
          </a:prstGeom>
        </p:spPr>
      </p:pic>
      <p:sp>
        <p:nvSpPr>
          <p:cNvPr id="18" name="Скругленный прямоугольник 17"/>
          <p:cNvSpPr/>
          <p:nvPr/>
        </p:nvSpPr>
        <p:spPr>
          <a:xfrm>
            <a:off x="3639312" y="1563901"/>
            <a:ext cx="8448350" cy="166770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500" dirty="0" smtClean="0"/>
              <a:t>Інформація про навчання, розвитку, самовдосконалення.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500" dirty="0" smtClean="0"/>
              <a:t>Спілкування з друзями, знайомства з цікавими людьми.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500" dirty="0" smtClean="0"/>
              <a:t>Розваги, ігри, відпочинок.</a:t>
            </a:r>
            <a:endParaRPr lang="uk-UA" sz="2500" dirty="0"/>
          </a:p>
        </p:txBody>
      </p:sp>
      <p:sp>
        <p:nvSpPr>
          <p:cNvPr id="6" name="Стрелка вправо 5"/>
          <p:cNvSpPr/>
          <p:nvPr/>
        </p:nvSpPr>
        <p:spPr>
          <a:xfrm>
            <a:off x="170246" y="2395454"/>
            <a:ext cx="3291840" cy="37490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TextBox 7"/>
          <p:cNvSpPr txBox="1"/>
          <p:nvPr/>
        </p:nvSpPr>
        <p:spPr>
          <a:xfrm>
            <a:off x="0" y="1764512"/>
            <a:ext cx="40416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300" dirty="0" smtClean="0"/>
              <a:t>Корисний Інтернет</a:t>
            </a:r>
            <a:endParaRPr lang="uk-UA" sz="3300" dirty="0"/>
          </a:p>
        </p:txBody>
      </p:sp>
      <p:sp>
        <p:nvSpPr>
          <p:cNvPr id="19" name="Скругленный прямоугольник 18"/>
          <p:cNvSpPr/>
          <p:nvPr/>
        </p:nvSpPr>
        <p:spPr>
          <a:xfrm>
            <a:off x="138684" y="3698762"/>
            <a:ext cx="6646804" cy="1938528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500" dirty="0" smtClean="0"/>
              <a:t>Недостовірна інформація.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500" dirty="0" smtClean="0"/>
              <a:t>Зловмисні шкідливі пошуки інформації злодіями, шахраями.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500" dirty="0" smtClean="0"/>
              <a:t>Грубість, приниження, образи, обман.</a:t>
            </a:r>
            <a:endParaRPr lang="uk-UA" sz="2500" dirty="0"/>
          </a:p>
        </p:txBody>
      </p:sp>
      <p:sp>
        <p:nvSpPr>
          <p:cNvPr id="20" name="Стрелка вправо 19"/>
          <p:cNvSpPr/>
          <p:nvPr/>
        </p:nvSpPr>
        <p:spPr>
          <a:xfrm flipH="1">
            <a:off x="6875404" y="4608590"/>
            <a:ext cx="3100700" cy="374904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TextBox 20"/>
          <p:cNvSpPr txBox="1"/>
          <p:nvPr/>
        </p:nvSpPr>
        <p:spPr>
          <a:xfrm>
            <a:off x="6875404" y="4040236"/>
            <a:ext cx="487375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300" dirty="0" smtClean="0"/>
              <a:t>Небезпечний Інтернет</a:t>
            </a:r>
            <a:endParaRPr lang="uk-UA" sz="3300" dirty="0"/>
          </a:p>
        </p:txBody>
      </p:sp>
    </p:spTree>
    <p:extLst>
      <p:ext uri="{BB962C8B-B14F-4D97-AF65-F5344CB8AC3E}">
        <p14:creationId xmlns:p14="http://schemas.microsoft.com/office/powerpoint/2010/main" val="18981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Домашнє завдання</a:t>
            </a:r>
          </a:p>
        </p:txBody>
      </p:sp>
      <p:sp>
        <p:nvSpPr>
          <p:cNvPr id="5" name="Прямокутник: округлені кути 5">
            <a:extLst>
              <a:ext uri="{FF2B5EF4-FFF2-40B4-BE49-F238E27FC236}">
                <a16:creationId xmlns:a16="http://schemas.microsoft.com/office/drawing/2014/main" xmlns="" id="{F35B1DC1-1FB4-485D-B536-AB95778CE417}"/>
              </a:ext>
            </a:extLst>
          </p:cNvPr>
          <p:cNvSpPr/>
          <p:nvPr/>
        </p:nvSpPr>
        <p:spPr>
          <a:xfrm>
            <a:off x="5822576" y="1250576"/>
            <a:ext cx="6064624" cy="5378824"/>
          </a:xfrm>
          <a:prstGeom prst="roundRect">
            <a:avLst/>
          </a:prstGeom>
          <a:ln w="57150">
            <a:solidFill>
              <a:srgbClr val="2F3242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2F3242"/>
                </a:solidFill>
              </a:rPr>
              <a:t>Повторити матеріал параграфу</a:t>
            </a:r>
            <a:r>
              <a:rPr lang="uk-UA" sz="3000" b="1" dirty="0" smtClean="0">
                <a:solidFill>
                  <a:srgbClr val="2F3242"/>
                </a:solidFill>
              </a:rPr>
              <a:t>.</a:t>
            </a:r>
            <a:r>
              <a:rPr lang="ru-RU" sz="3000" b="1" dirty="0">
                <a:solidFill>
                  <a:srgbClr val="2F3242"/>
                </a:solidFill>
              </a:rPr>
              <a:t> </a:t>
            </a:r>
            <a:r>
              <a:rPr lang="ru-RU" sz="3000" b="1" dirty="0" err="1">
                <a:solidFill>
                  <a:srgbClr val="2F3242"/>
                </a:solidFill>
              </a:rPr>
              <a:t>Дослідіть</a:t>
            </a:r>
            <a:r>
              <a:rPr lang="ru-RU" sz="3000" b="1" dirty="0">
                <a:solidFill>
                  <a:srgbClr val="2F3242"/>
                </a:solidFill>
              </a:rPr>
              <a:t>, </a:t>
            </a:r>
            <a:r>
              <a:rPr lang="ru-RU" sz="3000" b="1" dirty="0" err="1">
                <a:solidFill>
                  <a:srgbClr val="2F3242"/>
                </a:solidFill>
              </a:rPr>
              <a:t>який</a:t>
            </a:r>
            <a:r>
              <a:rPr lang="ru-RU" sz="3000" b="1" dirty="0">
                <a:solidFill>
                  <a:srgbClr val="2F3242"/>
                </a:solidFill>
              </a:rPr>
              <a:t> термометр є </a:t>
            </a:r>
            <a:r>
              <a:rPr lang="ru-RU" sz="3000" b="1" dirty="0" err="1">
                <a:solidFill>
                  <a:srgbClr val="2F3242"/>
                </a:solidFill>
              </a:rPr>
              <a:t>найкращим</a:t>
            </a:r>
            <a:r>
              <a:rPr lang="ru-RU" sz="3000" b="1" dirty="0">
                <a:solidFill>
                  <a:srgbClr val="2F3242"/>
                </a:solidFill>
              </a:rPr>
              <a:t> для </a:t>
            </a:r>
            <a:r>
              <a:rPr lang="ru-RU" sz="3000" b="1" dirty="0" err="1">
                <a:solidFill>
                  <a:srgbClr val="2F3242"/>
                </a:solidFill>
              </a:rPr>
              <a:t>вимірювання</a:t>
            </a:r>
            <a:r>
              <a:rPr lang="ru-RU" sz="3000" b="1" dirty="0">
                <a:solidFill>
                  <a:srgbClr val="2F3242"/>
                </a:solidFill>
              </a:rPr>
              <a:t> </a:t>
            </a:r>
            <a:r>
              <a:rPr lang="ru-RU" sz="3000" b="1" dirty="0" err="1" smtClean="0">
                <a:solidFill>
                  <a:srgbClr val="2F3242"/>
                </a:solidFill>
              </a:rPr>
              <a:t>температури</a:t>
            </a:r>
            <a:r>
              <a:rPr lang="ru-RU" sz="3000" b="1" dirty="0" smtClean="0">
                <a:solidFill>
                  <a:srgbClr val="2F3242"/>
                </a:solidFill>
              </a:rPr>
              <a:t>, </a:t>
            </a:r>
            <a:r>
              <a:rPr lang="ru-RU" sz="3000" b="1" dirty="0" err="1" smtClean="0">
                <a:solidFill>
                  <a:srgbClr val="2F3242"/>
                </a:solidFill>
              </a:rPr>
              <a:t>результати</a:t>
            </a:r>
            <a:r>
              <a:rPr lang="ru-RU" sz="3000" b="1" dirty="0" smtClean="0">
                <a:solidFill>
                  <a:srgbClr val="2F3242"/>
                </a:solidFill>
              </a:rPr>
              <a:t> </a:t>
            </a:r>
            <a:r>
              <a:rPr lang="ru-RU" sz="3000" b="1" dirty="0" err="1" smtClean="0">
                <a:solidFill>
                  <a:srgbClr val="2F3242"/>
                </a:solidFill>
              </a:rPr>
              <a:t>дослідження</a:t>
            </a:r>
            <a:r>
              <a:rPr lang="ru-RU" sz="3000" b="1" dirty="0" smtClean="0">
                <a:solidFill>
                  <a:srgbClr val="2F3242"/>
                </a:solidFill>
              </a:rPr>
              <a:t> </a:t>
            </a:r>
            <a:r>
              <a:rPr lang="ru-RU" sz="3000" b="1" dirty="0" err="1" smtClean="0">
                <a:solidFill>
                  <a:srgbClr val="2F3242"/>
                </a:solidFill>
              </a:rPr>
              <a:t>занесіть</a:t>
            </a:r>
            <a:r>
              <a:rPr lang="ru-RU" sz="3000" b="1" dirty="0" smtClean="0">
                <a:solidFill>
                  <a:srgbClr val="2F3242"/>
                </a:solidFill>
              </a:rPr>
              <a:t> у бланк.</a:t>
            </a:r>
            <a:endParaRPr lang="uk-UA" sz="3000" b="1" dirty="0">
              <a:solidFill>
                <a:srgbClr val="2F3242"/>
              </a:solidFill>
            </a:endParaRPr>
          </a:p>
          <a:p>
            <a:pPr algn="ctr"/>
            <a:endParaRPr lang="uk-UA" sz="3000" i="1" dirty="0">
              <a:solidFill>
                <a:srgbClr val="2F3242"/>
              </a:solidFill>
            </a:endParaRPr>
          </a:p>
          <a:p>
            <a:pPr algn="ctr"/>
            <a:r>
              <a:rPr lang="uk-UA" sz="3000" i="1" dirty="0">
                <a:solidFill>
                  <a:srgbClr val="2F3242"/>
                </a:solidFill>
              </a:rPr>
              <a:t>Короткий запис в щоденник</a:t>
            </a:r>
          </a:p>
          <a:p>
            <a:pPr algn="ctr"/>
            <a:r>
              <a:rPr lang="uk-UA" sz="3000" dirty="0" smtClean="0">
                <a:solidFill>
                  <a:srgbClr val="2F3242"/>
                </a:solidFill>
              </a:rPr>
              <a:t>с.32-36, дослід.</a:t>
            </a:r>
            <a:endParaRPr lang="uk-UA" sz="3000" dirty="0">
              <a:solidFill>
                <a:srgbClr val="2F3242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39" b="10000"/>
          <a:stretch/>
        </p:blipFill>
        <p:spPr>
          <a:xfrm>
            <a:off x="240165" y="1983441"/>
            <a:ext cx="5340365" cy="3913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504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Організація класу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97FA9CE-DB27-4C48-AD83-C6B26AD49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63" t="5333" r="23524" b="10737"/>
          <a:stretch/>
        </p:blipFill>
        <p:spPr>
          <a:xfrm>
            <a:off x="8475799" y="1068403"/>
            <a:ext cx="3611863" cy="5566737"/>
          </a:xfrm>
          <a:prstGeom prst="rect">
            <a:avLst/>
          </a:prstGeom>
        </p:spPr>
      </p:pic>
      <p:sp>
        <p:nvSpPr>
          <p:cNvPr id="11" name="Прямокутник: округлені кути 10">
            <a:extLst>
              <a:ext uri="{FF2B5EF4-FFF2-40B4-BE49-F238E27FC236}">
                <a16:creationId xmlns:a16="http://schemas.microsoft.com/office/drawing/2014/main" xmlns="" id="{B69736E4-24D0-403C-B591-EC6D74101AF2}"/>
              </a:ext>
            </a:extLst>
          </p:cNvPr>
          <p:cNvSpPr/>
          <p:nvPr/>
        </p:nvSpPr>
        <p:spPr>
          <a:xfrm>
            <a:off x="490888" y="1459893"/>
            <a:ext cx="7802031" cy="4783756"/>
          </a:xfrm>
          <a:prstGeom prst="roundRect">
            <a:avLst/>
          </a:prstGeom>
          <a:solidFill>
            <a:srgbClr val="8EC222"/>
          </a:solidFill>
          <a:ln w="76200">
            <a:solidFill>
              <a:srgbClr val="4D570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Любі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діти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добрий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день! </a:t>
            </a:r>
          </a:p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Зичу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праці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і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старання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  <a:p>
            <a:pPr algn="ctr"/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ще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друзі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всім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бажаю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Справдити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4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вс</a:t>
            </a:r>
            <a:r>
              <a:rPr lang="uk-UA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і сподівання</a:t>
            </a:r>
            <a:r>
              <a:rPr lang="ru-RU" sz="4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191504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710" y="620773"/>
            <a:ext cx="5715000" cy="6334125"/>
          </a:xfrm>
          <a:prstGeom prst="rect">
            <a:avLst/>
          </a:prstGeom>
        </p:spPr>
      </p:pic>
      <p:grpSp>
        <p:nvGrpSpPr>
          <p:cNvPr id="3" name="Группа 2"/>
          <p:cNvGrpSpPr/>
          <p:nvPr/>
        </p:nvGrpSpPr>
        <p:grpSpPr>
          <a:xfrm>
            <a:off x="1644774" y="5014389"/>
            <a:ext cx="2670175" cy="1108075"/>
            <a:chOff x="911225" y="3898900"/>
            <a:chExt cx="2670175" cy="1108075"/>
          </a:xfrm>
        </p:grpSpPr>
        <p:sp>
          <p:nvSpPr>
            <p:cNvPr id="13" name="Овальная выноска 12"/>
            <p:cNvSpPr/>
            <p:nvPr/>
          </p:nvSpPr>
          <p:spPr bwMode="auto">
            <a:xfrm>
              <a:off x="925513" y="3898900"/>
              <a:ext cx="2376487" cy="1108075"/>
            </a:xfrm>
            <a:prstGeom prst="wedgeEllipseCallout">
              <a:avLst>
                <a:gd name="adj1" fmla="val 52831"/>
                <a:gd name="adj2" fmla="val -90182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4" name="TextBox 25"/>
            <p:cNvSpPr txBox="1">
              <a:spLocks noChangeArrowheads="1"/>
            </p:cNvSpPr>
            <p:nvPr/>
          </p:nvSpPr>
          <p:spPr bwMode="auto">
            <a:xfrm>
              <a:off x="911225" y="4244473"/>
              <a:ext cx="2670175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Я дізналася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1" name="Группа 30"/>
          <p:cNvGrpSpPr/>
          <p:nvPr/>
        </p:nvGrpSpPr>
        <p:grpSpPr>
          <a:xfrm>
            <a:off x="7577769" y="1047179"/>
            <a:ext cx="3230344" cy="1106488"/>
            <a:chOff x="7397418" y="1490592"/>
            <a:chExt cx="3230344" cy="1106488"/>
          </a:xfrm>
        </p:grpSpPr>
        <p:sp>
          <p:nvSpPr>
            <p:cNvPr id="16" name="Овальная выноска 15"/>
            <p:cNvSpPr/>
            <p:nvPr/>
          </p:nvSpPr>
          <p:spPr bwMode="auto">
            <a:xfrm>
              <a:off x="7588603" y="1490592"/>
              <a:ext cx="2847975" cy="1106488"/>
            </a:xfrm>
            <a:prstGeom prst="wedgeEllipseCallout">
              <a:avLst>
                <a:gd name="adj1" fmla="val -112509"/>
                <a:gd name="adj2" fmla="val 8143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17" name="TextBox 26"/>
            <p:cNvSpPr txBox="1">
              <a:spLocks noChangeArrowheads="1"/>
            </p:cNvSpPr>
            <p:nvPr/>
          </p:nvSpPr>
          <p:spPr bwMode="auto">
            <a:xfrm>
              <a:off x="7397418" y="1605861"/>
              <a:ext cx="3230344" cy="830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Мені </a:t>
              </a:r>
              <a:br>
                <a:rPr lang="uk-UA" altLang="ru-RU" sz="2400" b="1" dirty="0">
                  <a:solidFill>
                    <a:srgbClr val="669900"/>
                  </a:solidFill>
                  <a:latin typeface="+mn-lt"/>
                </a:rPr>
              </a:b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сподобалося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6816454" y="5442694"/>
            <a:ext cx="2376488" cy="1108075"/>
            <a:chOff x="7108825" y="4324350"/>
            <a:chExt cx="2376488" cy="1108075"/>
          </a:xfrm>
        </p:grpSpPr>
        <p:sp>
          <p:nvSpPr>
            <p:cNvPr id="19" name="Овальная выноска 18"/>
            <p:cNvSpPr/>
            <p:nvPr/>
          </p:nvSpPr>
          <p:spPr bwMode="auto">
            <a:xfrm>
              <a:off x="7108825" y="4324350"/>
              <a:ext cx="2376488" cy="1108075"/>
            </a:xfrm>
            <a:prstGeom prst="wedgeEllipseCallout">
              <a:avLst>
                <a:gd name="adj1" fmla="val -56111"/>
                <a:gd name="adj2" fmla="val -125621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0" name="TextBox 27"/>
            <p:cNvSpPr txBox="1">
              <a:spLocks noChangeArrowheads="1"/>
            </p:cNvSpPr>
            <p:nvPr/>
          </p:nvSpPr>
          <p:spPr bwMode="auto">
            <a:xfrm>
              <a:off x="7569357" y="4615133"/>
              <a:ext cx="1666334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мені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0" name="Группа 29"/>
          <p:cNvGrpSpPr/>
          <p:nvPr/>
        </p:nvGrpSpPr>
        <p:grpSpPr>
          <a:xfrm>
            <a:off x="8892904" y="3186404"/>
            <a:ext cx="2976563" cy="1108075"/>
            <a:chOff x="7351834" y="1587848"/>
            <a:chExt cx="2976563" cy="1108075"/>
          </a:xfrm>
        </p:grpSpPr>
        <p:sp>
          <p:nvSpPr>
            <p:cNvPr id="22" name="Овальная выноска 21"/>
            <p:cNvSpPr/>
            <p:nvPr/>
          </p:nvSpPr>
          <p:spPr bwMode="auto">
            <a:xfrm>
              <a:off x="7351834" y="1587848"/>
              <a:ext cx="2976563" cy="1108075"/>
            </a:xfrm>
            <a:prstGeom prst="wedgeEllipseCallout">
              <a:avLst>
                <a:gd name="adj1" fmla="val -106651"/>
                <a:gd name="adj2" fmla="val -51637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3" name="TextBox 28"/>
            <p:cNvSpPr txBox="1">
              <a:spLocks noChangeArrowheads="1"/>
            </p:cNvSpPr>
            <p:nvPr/>
          </p:nvSpPr>
          <p:spPr bwMode="auto">
            <a:xfrm>
              <a:off x="7664709" y="1910957"/>
              <a:ext cx="2605493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Я не зрозумів…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4" name="Группа 3"/>
          <p:cNvGrpSpPr/>
          <p:nvPr/>
        </p:nvGrpSpPr>
        <p:grpSpPr>
          <a:xfrm>
            <a:off x="544824" y="2576253"/>
            <a:ext cx="2376487" cy="1108075"/>
            <a:chOff x="1204913" y="1731963"/>
            <a:chExt cx="2376487" cy="1108075"/>
          </a:xfrm>
        </p:grpSpPr>
        <p:sp>
          <p:nvSpPr>
            <p:cNvPr id="25" name="Овальная выноска 24"/>
            <p:cNvSpPr/>
            <p:nvPr/>
          </p:nvSpPr>
          <p:spPr bwMode="auto">
            <a:xfrm>
              <a:off x="1204913" y="1731963"/>
              <a:ext cx="2376487" cy="1108075"/>
            </a:xfrm>
            <a:prstGeom prst="wedgeEllipseCallout">
              <a:avLst>
                <a:gd name="adj1" fmla="val 127550"/>
                <a:gd name="adj2" fmla="val 7714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6" name="TextBox 29"/>
            <p:cNvSpPr txBox="1">
              <a:spLocks noChangeArrowheads="1"/>
            </p:cNvSpPr>
            <p:nvPr/>
          </p:nvSpPr>
          <p:spPr bwMode="auto">
            <a:xfrm>
              <a:off x="1957658" y="2111186"/>
              <a:ext cx="1175005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я …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899227" y="1162448"/>
            <a:ext cx="2654743" cy="1108075"/>
            <a:chOff x="3852769" y="1214856"/>
            <a:chExt cx="2654743" cy="1108075"/>
          </a:xfrm>
        </p:grpSpPr>
        <p:sp>
          <p:nvSpPr>
            <p:cNvPr id="28" name="Овальная выноска 27"/>
            <p:cNvSpPr/>
            <p:nvPr/>
          </p:nvSpPr>
          <p:spPr bwMode="auto">
            <a:xfrm>
              <a:off x="3852769" y="1214856"/>
              <a:ext cx="2376488" cy="1108075"/>
            </a:xfrm>
            <a:prstGeom prst="wedgeEllipseCallout">
              <a:avLst>
                <a:gd name="adj1" fmla="val 97814"/>
                <a:gd name="adj2" fmla="val 105380"/>
              </a:avLst>
            </a:prstGeom>
            <a:solidFill>
              <a:srgbClr val="FFFFFF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ru-RU"/>
            </a:p>
          </p:txBody>
        </p:sp>
        <p:sp>
          <p:nvSpPr>
            <p:cNvPr id="29" name="TextBox 1"/>
            <p:cNvSpPr txBox="1">
              <a:spLocks noChangeArrowheads="1"/>
            </p:cNvSpPr>
            <p:nvPr/>
          </p:nvSpPr>
          <p:spPr bwMode="auto">
            <a:xfrm>
              <a:off x="4054184" y="1541386"/>
              <a:ext cx="2453328" cy="461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uk-UA" altLang="ru-RU" sz="2400" b="1" dirty="0">
                  <a:solidFill>
                    <a:srgbClr val="669900"/>
                  </a:solidFill>
                  <a:latin typeface="+mn-lt"/>
                </a:rPr>
                <a:t>А я дізнався … </a:t>
              </a:r>
              <a:endParaRPr lang="ru-RU" altLang="ru-RU" sz="2400" b="1" dirty="0">
                <a:solidFill>
                  <a:srgbClr val="669900"/>
                </a:solidFill>
                <a:latin typeface="+mn-lt"/>
              </a:endParaRPr>
            </a:p>
          </p:txBody>
        </p:sp>
      </p:grpSp>
      <p:sp>
        <p:nvSpPr>
          <p:cNvPr id="27" name="Прямоугольник 4">
            <a:extLst>
              <a:ext uri="{FF2B5EF4-FFF2-40B4-BE49-F238E27FC236}">
                <a16:creationId xmlns:a16="http://schemas.microsoft.com/office/drawing/2014/main" xmlns="" id="{6F18290F-02C1-493B-B24A-343BB9484D7F}"/>
              </a:ext>
            </a:extLst>
          </p:cNvPr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Рефлексія. Поділися своїми враженнями від уроку</a:t>
            </a:r>
            <a:endParaRPr lang="ru-RU" sz="2000" b="1" dirty="0">
              <a:solidFill>
                <a:schemeClr val="bg1"/>
              </a:solidFill>
            </a:endParaRPr>
          </a:p>
        </p:txBody>
      </p:sp>
      <p:sp>
        <p:nvSpPr>
          <p:cNvPr id="33" name="Дата 1">
            <a:extLst>
              <a:ext uri="{FF2B5EF4-FFF2-40B4-BE49-F238E27FC236}">
                <a16:creationId xmlns:a16="http://schemas.microsoft.com/office/drawing/2014/main" xmlns="" id="{37B11F9D-A2DF-4436-8B3D-7D173A225923}"/>
              </a:ext>
            </a:extLst>
          </p:cNvPr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ACF4C5E1-3716-4492-BBB5-B41AA4913A2C}"/>
              </a:ext>
            </a:extLst>
          </p:cNvPr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3597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Пин от пользователя Светлана Андреева на доске Смайлики | Смайли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3775" y="1481043"/>
            <a:ext cx="3302475" cy="269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«Вітання». Вчитель говорить – діти відтворюють слова </a:t>
            </a:r>
            <a:r>
              <a:rPr lang="uk-UA" sz="2000" b="1" dirty="0" smtClean="0">
                <a:solidFill>
                  <a:schemeClr val="bg1"/>
                </a:solidFill>
              </a:rPr>
              <a:t>рухами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2551517" y="2299419"/>
            <a:ext cx="6172206" cy="3395579"/>
          </a:xfrm>
          <a:prstGeom prst="cloudCallout">
            <a:avLst>
              <a:gd name="adj1" fmla="val 54456"/>
              <a:gd name="adj2" fmla="val -4765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257068" y="2872964"/>
            <a:ext cx="4564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прийшов із гарним настроєм — рукою махніть.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00" y="2590885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719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6" name="Picture 6" descr="Счастливый женский смайлик иллюстрация вектора. иллюстрации ...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683"/>
          <a:stretch/>
        </p:blipFill>
        <p:spPr bwMode="auto">
          <a:xfrm>
            <a:off x="652474" y="1456402"/>
            <a:ext cx="2604594" cy="27807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«Вітаю». Вчитель говорить – діти відтворюють </a:t>
            </a:r>
            <a:r>
              <a:rPr lang="uk-UA" sz="2000" b="1">
                <a:solidFill>
                  <a:schemeClr val="bg1"/>
                </a:solidFill>
              </a:rPr>
              <a:t>слова </a:t>
            </a:r>
            <a:r>
              <a:rPr lang="uk-UA" sz="2000" b="1" smtClean="0">
                <a:solidFill>
                  <a:schemeClr val="bg1"/>
                </a:solidFill>
              </a:rPr>
              <a:t>рухами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3464854" y="2363887"/>
            <a:ext cx="6172206" cy="3395579"/>
          </a:xfrm>
          <a:prstGeom prst="cloudCallout">
            <a:avLst>
              <a:gd name="adj1" fmla="val -52642"/>
              <a:gd name="adj2" fmla="val -52708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27232" y="3179662"/>
            <a:ext cx="456404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чує мене — головою кивніть.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6024" y="2549666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6344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«Вітаю». Вчитель говорить – діти відтворюють слова </a:t>
            </a:r>
            <a:r>
              <a:rPr lang="uk-UA" sz="2000" b="1" dirty="0" smtClean="0">
                <a:solidFill>
                  <a:schemeClr val="bg1"/>
                </a:solidFill>
              </a:rPr>
              <a:t>рухами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2967997" y="2418146"/>
            <a:ext cx="6172206" cy="3395579"/>
          </a:xfrm>
          <a:prstGeom prst="cloudCallout">
            <a:avLst>
              <a:gd name="adj1" fmla="val 54456"/>
              <a:gd name="adj2" fmla="val -47659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3905667" y="2991691"/>
            <a:ext cx="42968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бачить мене — прошу, оком моргніть.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648" y="2552785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Blink, cartoon, character, emoji, emotion, face, smiley ico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0203" y="1528351"/>
            <a:ext cx="2689225" cy="268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769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6" name="Picture 4" descr="Смайлики, эмодзи Фейсбук - коды, что означают раcшифров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409" y="1456402"/>
            <a:ext cx="2951462" cy="27499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699789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Вправа «Вітаю». Вчитель говорить – діти відтворюють слова </a:t>
            </a:r>
            <a:r>
              <a:rPr lang="uk-UA" sz="2000" b="1" dirty="0" smtClean="0">
                <a:solidFill>
                  <a:schemeClr val="bg1"/>
                </a:solidFill>
              </a:rPr>
              <a:t>рухами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2" name="Выноска-облако 1"/>
          <p:cNvSpPr/>
          <p:nvPr/>
        </p:nvSpPr>
        <p:spPr>
          <a:xfrm flipH="1">
            <a:off x="3564259" y="2233514"/>
            <a:ext cx="6172206" cy="3395579"/>
          </a:xfrm>
          <a:prstGeom prst="cloudCallout">
            <a:avLst>
              <a:gd name="adj1" fmla="val -51099"/>
              <a:gd name="adj2" fmla="val -48220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4368338" y="2961807"/>
            <a:ext cx="456404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241300" algn="ctr"/>
            <a:r>
              <a:rPr lang="uk-UA" sz="4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Хто найвеселіший — ви всім усміхніться.</a:t>
            </a:r>
            <a:endParaRPr lang="ru-RU" sz="40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Picture 2" descr="Похожее изображени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106024" y="2549666"/>
            <a:ext cx="2752570" cy="3966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6750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Робота з </a:t>
            </a:r>
            <a:r>
              <a:rPr lang="ru-RU" sz="2000" b="1" dirty="0" err="1" smtClean="0">
                <a:solidFill>
                  <a:schemeClr val="bg1"/>
                </a:solidFill>
              </a:rPr>
              <a:t>ілюстраціє</a:t>
            </a:r>
            <a:r>
              <a:rPr lang="ru-RU" sz="2000" b="1" dirty="0" err="1">
                <a:solidFill>
                  <a:schemeClr val="bg1"/>
                </a:solidFill>
              </a:rPr>
              <a:t>ю</a:t>
            </a:r>
            <a:endParaRPr lang="uk-UA" sz="2000" b="1" dirty="0">
              <a:solidFill>
                <a:schemeClr val="bg1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192" y="3904487"/>
            <a:ext cx="1699207" cy="2740657"/>
          </a:xfrm>
          <a:prstGeom prst="rect">
            <a:avLst/>
          </a:prstGeom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smtClean="0">
                <a:solidFill>
                  <a:schemeClr val="bg1"/>
                </a:solidFill>
              </a:rPr>
              <a:t>32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091556" y="4836718"/>
            <a:ext cx="9187180" cy="20159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dirty="0" err="1"/>
              <a:t>Дізнайся</a:t>
            </a:r>
            <a:r>
              <a:rPr lang="ru-RU" sz="2500" dirty="0"/>
              <a:t>, чи </a:t>
            </a:r>
            <a:r>
              <a:rPr lang="ru-RU" sz="2500" dirty="0" err="1"/>
              <a:t>справді</a:t>
            </a:r>
            <a:r>
              <a:rPr lang="ru-RU" sz="2500" dirty="0"/>
              <a:t> </a:t>
            </a:r>
            <a:r>
              <a:rPr lang="ru-RU" sz="2500" dirty="0" err="1"/>
              <a:t>існують</a:t>
            </a:r>
            <a:r>
              <a:rPr lang="ru-RU" sz="2500" dirty="0"/>
              <a:t> </a:t>
            </a:r>
            <a:r>
              <a:rPr lang="ru-RU" sz="2500" dirty="0" err="1"/>
              <a:t>такі</a:t>
            </a:r>
            <a:r>
              <a:rPr lang="ru-RU" sz="2500" dirty="0"/>
              <a:t> </a:t>
            </a:r>
            <a:r>
              <a:rPr lang="ru-RU" sz="2500" dirty="0" err="1"/>
              <a:t>розумні</a:t>
            </a:r>
            <a:r>
              <a:rPr lang="ru-RU" sz="2500" dirty="0"/>
              <a:t> </a:t>
            </a:r>
            <a:r>
              <a:rPr lang="ru-RU" sz="2500" dirty="0" err="1"/>
              <a:t>пляшки</a:t>
            </a:r>
            <a:r>
              <a:rPr lang="ru-RU" sz="2500" dirty="0"/>
              <a:t>. </a:t>
            </a:r>
            <a:r>
              <a:rPr lang="ru-RU" sz="2500" dirty="0" err="1"/>
              <a:t>Які</a:t>
            </a:r>
            <a:r>
              <a:rPr lang="ru-RU" sz="2500" dirty="0"/>
              <a:t> </a:t>
            </a:r>
            <a:r>
              <a:rPr lang="ru-RU" sz="2500" dirty="0" err="1"/>
              <a:t>джерела</a:t>
            </a:r>
            <a:r>
              <a:rPr lang="ru-RU" sz="2500" dirty="0"/>
              <a:t> для </a:t>
            </a:r>
            <a:r>
              <a:rPr lang="ru-RU" sz="2500" dirty="0" err="1" smtClean="0"/>
              <a:t>пошуку</a:t>
            </a:r>
            <a:r>
              <a:rPr lang="ru-RU" sz="2500" dirty="0" smtClean="0"/>
              <a:t> </a:t>
            </a:r>
            <a:r>
              <a:rPr lang="ru-RU" sz="2500" dirty="0" err="1" smtClean="0"/>
              <a:t>інформації</a:t>
            </a:r>
            <a:r>
              <a:rPr lang="ru-RU" sz="2500" dirty="0" smtClean="0"/>
              <a:t> </a:t>
            </a:r>
            <a:r>
              <a:rPr lang="ru-RU" sz="2500" dirty="0" err="1"/>
              <a:t>можна</a:t>
            </a:r>
            <a:r>
              <a:rPr lang="ru-RU" sz="2500" dirty="0"/>
              <a:t> </a:t>
            </a:r>
            <a:r>
              <a:rPr lang="ru-RU" sz="2500" dirty="0" err="1"/>
              <a:t>використати</a:t>
            </a:r>
            <a:r>
              <a:rPr lang="ru-RU" sz="2500" dirty="0"/>
              <a:t>? Чи </a:t>
            </a:r>
            <a:r>
              <a:rPr lang="ru-RU" sz="2500" dirty="0" err="1"/>
              <a:t>можна</a:t>
            </a:r>
            <a:r>
              <a:rPr lang="ru-RU" sz="2500" dirty="0"/>
              <a:t> </a:t>
            </a:r>
            <a:r>
              <a:rPr lang="ru-RU" sz="2500" dirty="0" err="1"/>
              <a:t>їм</a:t>
            </a:r>
            <a:r>
              <a:rPr lang="ru-RU" sz="2500" dirty="0"/>
              <a:t> </a:t>
            </a:r>
            <a:r>
              <a:rPr lang="ru-RU" sz="2500" dirty="0" err="1"/>
              <a:t>довіряти</a:t>
            </a:r>
            <a:r>
              <a:rPr lang="ru-RU" sz="2500" dirty="0"/>
              <a:t>?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ru-RU" sz="2500" dirty="0" err="1"/>
              <a:t>Які</a:t>
            </a:r>
            <a:r>
              <a:rPr lang="ru-RU" sz="2500" dirty="0"/>
              <a:t> </a:t>
            </a:r>
            <a:r>
              <a:rPr lang="ru-RU" sz="2500" dirty="0" err="1"/>
              <a:t>ще</a:t>
            </a:r>
            <a:r>
              <a:rPr lang="ru-RU" sz="2500" dirty="0"/>
              <a:t> </a:t>
            </a:r>
            <a:r>
              <a:rPr lang="ru-RU" sz="2500" dirty="0" err="1"/>
              <a:t>розумні</a:t>
            </a:r>
            <a:r>
              <a:rPr lang="ru-RU" sz="2500" dirty="0"/>
              <a:t> </a:t>
            </a:r>
            <a:r>
              <a:rPr lang="ru-RU" sz="2500" dirty="0" err="1"/>
              <a:t>пристрої</a:t>
            </a:r>
            <a:r>
              <a:rPr lang="ru-RU" sz="2500" dirty="0"/>
              <a:t>, </a:t>
            </a:r>
            <a:r>
              <a:rPr lang="ru-RU" sz="2500" dirty="0" err="1"/>
              <a:t>що</a:t>
            </a:r>
            <a:r>
              <a:rPr lang="ru-RU" sz="2500" dirty="0"/>
              <a:t> </a:t>
            </a:r>
            <a:r>
              <a:rPr lang="ru-RU" sz="2500" dirty="0" err="1"/>
              <a:t>допомагають</a:t>
            </a:r>
            <a:r>
              <a:rPr lang="ru-RU" sz="2500" dirty="0"/>
              <a:t> </a:t>
            </a:r>
            <a:r>
              <a:rPr lang="ru-RU" sz="2500" dirty="0" err="1"/>
              <a:t>підтримувати</a:t>
            </a:r>
            <a:r>
              <a:rPr lang="ru-RU" sz="2500" dirty="0"/>
              <a:t> </a:t>
            </a:r>
            <a:r>
              <a:rPr lang="ru-RU" sz="2500" dirty="0" err="1"/>
              <a:t>здоров’я</a:t>
            </a:r>
            <a:r>
              <a:rPr lang="ru-RU" sz="2500" dirty="0"/>
              <a:t>, </a:t>
            </a:r>
            <a:r>
              <a:rPr lang="ru-RU" sz="2500" dirty="0" err="1"/>
              <a:t>ти</a:t>
            </a:r>
            <a:r>
              <a:rPr lang="ru-RU" sz="2500" dirty="0"/>
              <a:t> </a:t>
            </a:r>
            <a:r>
              <a:rPr lang="ru-RU" sz="2500" dirty="0" err="1"/>
              <a:t>знаєш</a:t>
            </a:r>
            <a:r>
              <a:rPr lang="ru-RU" sz="2500" dirty="0"/>
              <a:t>?</a:t>
            </a:r>
            <a:endParaRPr lang="uk-UA" sz="2500" dirty="0" smtClean="0"/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0438" y="1303072"/>
            <a:ext cx="3311382" cy="3210877"/>
          </a:xfrm>
          <a:prstGeom prst="rect">
            <a:avLst/>
          </a:prstGeom>
        </p:spPr>
      </p:pic>
      <p:sp>
        <p:nvSpPr>
          <p:cNvPr id="13" name="Овальная выноска 12"/>
          <p:cNvSpPr/>
          <p:nvPr/>
        </p:nvSpPr>
        <p:spPr>
          <a:xfrm>
            <a:off x="8697483" y="1015040"/>
            <a:ext cx="3390179" cy="961240"/>
          </a:xfrm>
          <a:prstGeom prst="wedgeEllipseCallout">
            <a:avLst>
              <a:gd name="adj1" fmla="val -76592"/>
              <a:gd name="adj2" fmla="val 10034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А </a:t>
            </a:r>
            <a:r>
              <a:rPr lang="ru-RU" sz="2000" dirty="0" err="1"/>
              <a:t>таке</a:t>
            </a:r>
            <a:r>
              <a:rPr lang="ru-RU" sz="2000" dirty="0"/>
              <a:t> </a:t>
            </a:r>
            <a:r>
              <a:rPr lang="ru-RU" sz="2000" dirty="0" err="1"/>
              <a:t>може</a:t>
            </a:r>
            <a:r>
              <a:rPr lang="ru-RU" sz="2000" dirty="0"/>
              <a:t> </a:t>
            </a:r>
            <a:r>
              <a:rPr lang="ru-RU" sz="2000" dirty="0" smtClean="0"/>
              <a:t>бути? </a:t>
            </a:r>
            <a:r>
              <a:rPr lang="ru-RU" sz="2000" dirty="0" err="1" smtClean="0"/>
              <a:t>Перевірмо</a:t>
            </a:r>
            <a:r>
              <a:rPr lang="ru-RU" sz="2000" dirty="0"/>
              <a:t>, чи </a:t>
            </a:r>
            <a:r>
              <a:rPr lang="ru-RU" sz="2000" dirty="0" err="1"/>
              <a:t>це</a:t>
            </a:r>
            <a:r>
              <a:rPr lang="ru-RU" sz="2000" dirty="0"/>
              <a:t> правда!</a:t>
            </a:r>
            <a:endParaRPr lang="uk-UA" sz="2000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70336" y="1192770"/>
            <a:ext cx="4760455" cy="2154279"/>
          </a:xfrm>
          <a:prstGeom prst="wedgeEllipseCallout">
            <a:avLst>
              <a:gd name="adj1" fmla="val 68859"/>
              <a:gd name="adj2" fmla="val 93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/>
              <a:t>Я прочитала в </a:t>
            </a:r>
            <a:r>
              <a:rPr lang="ru-RU" sz="2000" dirty="0" err="1" smtClean="0"/>
              <a:t>Інтернеті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/>
              <a:t>є </a:t>
            </a:r>
            <a:r>
              <a:rPr lang="ru-RU" sz="2000" dirty="0" err="1"/>
              <a:t>така</a:t>
            </a:r>
            <a:r>
              <a:rPr lang="ru-RU" sz="2000" dirty="0"/>
              <a:t> </a:t>
            </a:r>
            <a:r>
              <a:rPr lang="ru-RU" sz="2000" dirty="0" err="1"/>
              <a:t>розумна</a:t>
            </a:r>
            <a:r>
              <a:rPr lang="ru-RU" sz="2000" dirty="0"/>
              <a:t> </a:t>
            </a:r>
            <a:r>
              <a:rPr lang="ru-RU" sz="2000" dirty="0" err="1"/>
              <a:t>пляшка</a:t>
            </a:r>
            <a:r>
              <a:rPr lang="ru-RU" sz="2000" dirty="0"/>
              <a:t>, </a:t>
            </a:r>
            <a:r>
              <a:rPr lang="ru-RU" sz="2000" dirty="0" smtClean="0"/>
              <a:t>яка </a:t>
            </a:r>
            <a:r>
              <a:rPr lang="ru-RU" sz="2000" dirty="0" err="1" smtClean="0"/>
              <a:t>визначає</a:t>
            </a:r>
            <a:r>
              <a:rPr lang="ru-RU" sz="2000" dirty="0" smtClean="0"/>
              <a:t>, </a:t>
            </a:r>
            <a:r>
              <a:rPr lang="ru-RU" sz="2000" dirty="0" err="1" smtClean="0"/>
              <a:t>скільки</a:t>
            </a:r>
            <a:r>
              <a:rPr lang="ru-RU" sz="2000" dirty="0" smtClean="0"/>
              <a:t> </a:t>
            </a:r>
            <a:r>
              <a:rPr lang="ru-RU" sz="2000" dirty="0"/>
              <a:t>води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добової</a:t>
            </a:r>
            <a:r>
              <a:rPr lang="ru-RU" sz="2000" dirty="0" smtClean="0"/>
              <a:t> </a:t>
            </a:r>
            <a:r>
              <a:rPr lang="ru-RU" sz="2000" dirty="0" err="1"/>
              <a:t>норми</a:t>
            </a:r>
            <a:r>
              <a:rPr lang="ru-RU" sz="2000" dirty="0"/>
              <a:t> </a:t>
            </a:r>
            <a:r>
              <a:rPr lang="ru-RU" sz="2000" dirty="0" err="1"/>
              <a:t>вже</a:t>
            </a:r>
            <a:r>
              <a:rPr lang="ru-RU" sz="2000" dirty="0"/>
              <a:t> </a:t>
            </a:r>
            <a:r>
              <a:rPr lang="ru-RU" sz="2000" dirty="0" err="1" smtClean="0"/>
              <a:t>випито</a:t>
            </a:r>
            <a:r>
              <a:rPr lang="ru-RU" sz="2000" dirty="0" smtClean="0"/>
              <a:t>, а </a:t>
            </a:r>
            <a:r>
              <a:rPr lang="ru-RU" sz="2000" dirty="0" err="1"/>
              <a:t>також</a:t>
            </a:r>
            <a:r>
              <a:rPr lang="ru-RU" sz="2000" dirty="0"/>
              <a:t> </a:t>
            </a:r>
            <a:r>
              <a:rPr lang="ru-RU" sz="2000" dirty="0" err="1"/>
              <a:t>нагадує</a:t>
            </a:r>
            <a:r>
              <a:rPr lang="ru-RU" sz="2000" dirty="0"/>
              <a:t>, </a:t>
            </a:r>
            <a:r>
              <a:rPr lang="ru-RU" sz="2000" dirty="0" err="1"/>
              <a:t>що</a:t>
            </a:r>
            <a:r>
              <a:rPr lang="ru-RU" sz="2000" dirty="0"/>
              <a:t> настав </a:t>
            </a:r>
            <a:r>
              <a:rPr lang="ru-RU" sz="2000" dirty="0" smtClean="0"/>
              <a:t>час </a:t>
            </a:r>
            <a:r>
              <a:rPr lang="ru-RU" sz="2000" dirty="0" err="1" smtClean="0"/>
              <a:t>зробити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кілька</a:t>
            </a:r>
            <a:r>
              <a:rPr lang="ru-RU" sz="2000" dirty="0" smtClean="0"/>
              <a:t> </a:t>
            </a:r>
            <a:r>
              <a:rPr lang="ru-RU" sz="2000" dirty="0" err="1"/>
              <a:t>ковтків</a:t>
            </a:r>
            <a:r>
              <a:rPr lang="ru-RU" sz="2000" dirty="0"/>
              <a:t>.</a:t>
            </a:r>
            <a:endParaRPr lang="uk-UA" sz="2000" dirty="0"/>
          </a:p>
        </p:txBody>
      </p:sp>
    </p:spTree>
    <p:extLst>
      <p:ext uri="{BB962C8B-B14F-4D97-AF65-F5344CB8AC3E}">
        <p14:creationId xmlns:p14="http://schemas.microsoft.com/office/powerpoint/2010/main" val="199895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30"/>
            <a:ext cx="8732066" cy="500208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Як </a:t>
            </a:r>
            <a:r>
              <a:rPr lang="ru-RU" sz="2000" b="1" dirty="0" err="1">
                <a:solidFill>
                  <a:schemeClr val="bg1"/>
                </a:solidFill>
              </a:rPr>
              <a:t>розібратися</a:t>
            </a:r>
            <a:r>
              <a:rPr lang="ru-RU" sz="2000" b="1" dirty="0">
                <a:solidFill>
                  <a:schemeClr val="bg1"/>
                </a:solidFill>
              </a:rPr>
              <a:t> в </a:t>
            </a:r>
            <a:r>
              <a:rPr lang="ru-RU" sz="2000" b="1" dirty="0" err="1">
                <a:solidFill>
                  <a:schemeClr val="bg1"/>
                </a:solidFill>
              </a:rPr>
              <a:t>достовірності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знайденої</a:t>
            </a:r>
            <a:r>
              <a:rPr lang="ru-RU" sz="2000" b="1" dirty="0">
                <a:solidFill>
                  <a:schemeClr val="bg1"/>
                </a:solidFill>
              </a:rPr>
              <a:t> </a:t>
            </a:r>
            <a:r>
              <a:rPr lang="ru-RU" sz="2000" b="1" dirty="0" err="1">
                <a:solidFill>
                  <a:schemeClr val="bg1"/>
                </a:solidFill>
              </a:rPr>
              <a:t>інформації</a:t>
            </a:r>
            <a:r>
              <a:rPr lang="ru-RU" sz="2000" b="1" dirty="0">
                <a:solidFill>
                  <a:schemeClr val="bg1"/>
                </a:solidFill>
              </a:rPr>
              <a:t>?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0" y="572198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 smtClean="0">
                <a:solidFill>
                  <a:schemeClr val="bg1"/>
                </a:solidFill>
              </a:rPr>
              <a:t>Підручник.</a:t>
            </a:r>
            <a:endParaRPr lang="uk-UA" sz="1200" b="1" dirty="0">
              <a:solidFill>
                <a:schemeClr val="bg1"/>
              </a:solidFill>
            </a:endParaRP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32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8919" y="3836518"/>
            <a:ext cx="2093081" cy="3016136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124714" y="1242277"/>
            <a:ext cx="1008913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400" dirty="0" err="1"/>
              <a:t>Насамперед</a:t>
            </a:r>
            <a:r>
              <a:rPr lang="ru-RU" sz="3400" dirty="0"/>
              <a:t> </a:t>
            </a:r>
            <a:r>
              <a:rPr lang="ru-RU" sz="3400" dirty="0" err="1" smtClean="0"/>
              <a:t>потрібно</a:t>
            </a:r>
            <a:r>
              <a:rPr lang="ru-RU" sz="3400" dirty="0" smtClean="0"/>
              <a:t> </a:t>
            </a:r>
            <a:r>
              <a:rPr lang="ru-RU" sz="3400" dirty="0" err="1"/>
              <a:t>знайти</a:t>
            </a:r>
            <a:r>
              <a:rPr lang="ru-RU" sz="3400" dirty="0"/>
              <a:t> </a:t>
            </a:r>
            <a:r>
              <a:rPr lang="ru-RU" sz="3400" dirty="0" err="1"/>
              <a:t>відповіді</a:t>
            </a:r>
            <a:r>
              <a:rPr lang="ru-RU" sz="3400" dirty="0"/>
              <a:t> на </a:t>
            </a:r>
            <a:r>
              <a:rPr lang="ru-RU" sz="3400" dirty="0" err="1"/>
              <a:t>такі</a:t>
            </a:r>
            <a:r>
              <a:rPr lang="ru-RU" sz="3400" dirty="0"/>
              <a:t> </a:t>
            </a:r>
            <a:r>
              <a:rPr lang="ru-RU" sz="3400" dirty="0" err="1"/>
              <a:t>запитання</a:t>
            </a:r>
            <a:r>
              <a:rPr lang="ru-RU" sz="3400" dirty="0"/>
              <a:t>: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400" dirty="0" err="1"/>
              <a:t>Хто</a:t>
            </a:r>
            <a:r>
              <a:rPr lang="ru-RU" sz="3400" dirty="0"/>
              <a:t> </a:t>
            </a:r>
            <a:r>
              <a:rPr lang="ru-RU" sz="3400" dirty="0" err="1"/>
              <a:t>це</a:t>
            </a:r>
            <a:r>
              <a:rPr lang="ru-RU" sz="3400" dirty="0"/>
              <a:t> </a:t>
            </a:r>
            <a:r>
              <a:rPr lang="ru-RU" sz="3400" dirty="0" err="1"/>
              <a:t>опублікував</a:t>
            </a:r>
            <a:r>
              <a:rPr lang="ru-RU" sz="3400" dirty="0"/>
              <a:t>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400" dirty="0" err="1"/>
              <a:t>Хто</a:t>
            </a:r>
            <a:r>
              <a:rPr lang="ru-RU" sz="3400" dirty="0"/>
              <a:t> </a:t>
            </a:r>
            <a:r>
              <a:rPr lang="ru-RU" sz="3400" dirty="0" err="1"/>
              <a:t>заробив</a:t>
            </a:r>
            <a:r>
              <a:rPr lang="ru-RU" sz="3400" dirty="0"/>
              <a:t> на </a:t>
            </a:r>
            <a:r>
              <a:rPr lang="ru-RU" sz="3400" dirty="0" err="1"/>
              <a:t>цій</a:t>
            </a:r>
            <a:r>
              <a:rPr lang="ru-RU" sz="3400" dirty="0"/>
              <a:t> </a:t>
            </a:r>
            <a:r>
              <a:rPr lang="ru-RU" sz="3400" dirty="0" err="1"/>
              <a:t>новині</a:t>
            </a:r>
            <a:r>
              <a:rPr lang="ru-RU" sz="3400" dirty="0"/>
              <a:t>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400" dirty="0" err="1"/>
              <a:t>Хто</a:t>
            </a:r>
            <a:r>
              <a:rPr lang="ru-RU" sz="3400" dirty="0"/>
              <a:t> </a:t>
            </a:r>
            <a:r>
              <a:rPr lang="ru-RU" sz="3400" dirty="0" err="1"/>
              <a:t>може</a:t>
            </a:r>
            <a:r>
              <a:rPr lang="ru-RU" sz="3400" dirty="0"/>
              <a:t> </a:t>
            </a:r>
            <a:r>
              <a:rPr lang="ru-RU" sz="3400" dirty="0" err="1"/>
              <a:t>виграти</a:t>
            </a:r>
            <a:r>
              <a:rPr lang="ru-RU" sz="3400" dirty="0"/>
              <a:t> чи </a:t>
            </a:r>
            <a:r>
              <a:rPr lang="ru-RU" sz="3400" dirty="0" err="1"/>
              <a:t>зазнати</a:t>
            </a:r>
            <a:r>
              <a:rPr lang="ru-RU" sz="3400" dirty="0"/>
              <a:t> </a:t>
            </a:r>
            <a:r>
              <a:rPr lang="ru-RU" sz="3400" dirty="0" err="1"/>
              <a:t>втрат</a:t>
            </a:r>
            <a:r>
              <a:rPr lang="ru-RU" sz="3400" dirty="0"/>
              <a:t> </a:t>
            </a:r>
            <a:r>
              <a:rPr lang="ru-RU" sz="3400" dirty="0" err="1"/>
              <a:t>від</a:t>
            </a:r>
            <a:r>
              <a:rPr lang="ru-RU" sz="3400" dirty="0"/>
              <a:t> </a:t>
            </a:r>
            <a:r>
              <a:rPr lang="ru-RU" sz="3400" dirty="0" err="1"/>
              <a:t>цієї</a:t>
            </a:r>
            <a:r>
              <a:rPr lang="ru-RU" sz="3400" dirty="0"/>
              <a:t> </a:t>
            </a:r>
            <a:r>
              <a:rPr lang="ru-RU" sz="3400" dirty="0" err="1"/>
              <a:t>інформації</a:t>
            </a:r>
            <a:r>
              <a:rPr lang="ru-RU" sz="3400" dirty="0"/>
              <a:t>?</a:t>
            </a:r>
          </a:p>
          <a:p>
            <a:pPr marL="457200" indent="-457200" algn="just">
              <a:buFont typeface="Wingdings" panose="05000000000000000000" pitchFamily="2" charset="2"/>
              <a:buChar char="ü"/>
            </a:pPr>
            <a:r>
              <a:rPr lang="ru-RU" sz="3400" dirty="0"/>
              <a:t>Чи </a:t>
            </a:r>
            <a:r>
              <a:rPr lang="ru-RU" sz="3400" dirty="0" err="1"/>
              <a:t>перевіряють</a:t>
            </a:r>
            <a:r>
              <a:rPr lang="ru-RU" sz="3400" dirty="0"/>
              <a:t> </a:t>
            </a:r>
            <a:r>
              <a:rPr lang="ru-RU" sz="3400" dirty="0" err="1"/>
              <a:t>фахівці</a:t>
            </a:r>
            <a:r>
              <a:rPr lang="ru-RU" sz="3400" dirty="0"/>
              <a:t> </a:t>
            </a:r>
            <a:r>
              <a:rPr lang="ru-RU" sz="3400" dirty="0" err="1"/>
              <a:t>інформацію</a:t>
            </a:r>
            <a:r>
              <a:rPr lang="ru-RU" sz="3400" dirty="0"/>
              <a:t> на </a:t>
            </a:r>
            <a:r>
              <a:rPr lang="ru-RU" sz="3400" dirty="0" err="1"/>
              <a:t>цьому</a:t>
            </a:r>
            <a:r>
              <a:rPr lang="ru-RU" sz="3400" dirty="0"/>
              <a:t> </a:t>
            </a:r>
            <a:r>
              <a:rPr lang="ru-RU" sz="3400" dirty="0" err="1"/>
              <a:t>сайті</a:t>
            </a:r>
            <a:r>
              <a:rPr lang="ru-RU" sz="3400" dirty="0"/>
              <a:t>?</a:t>
            </a:r>
            <a:endParaRPr lang="uk-UA" sz="3400" dirty="0"/>
          </a:p>
        </p:txBody>
      </p:sp>
    </p:spTree>
    <p:extLst>
      <p:ext uri="{BB962C8B-B14F-4D97-AF65-F5344CB8AC3E}">
        <p14:creationId xmlns:p14="http://schemas.microsoft.com/office/powerpoint/2010/main" val="414731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1"/>
          <p:cNvSpPr txBox="1">
            <a:spLocks/>
          </p:cNvSpPr>
          <p:nvPr/>
        </p:nvSpPr>
        <p:spPr>
          <a:xfrm>
            <a:off x="1609500" y="620773"/>
            <a:ext cx="1581665" cy="37396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A822185A-496F-4C70-9D8D-D70AC743BCEE}" type="datetime1">
              <a:rPr lang="uk-UA" sz="2400" b="1" smtClean="0">
                <a:solidFill>
                  <a:schemeClr val="bg1"/>
                </a:solidFill>
              </a:rPr>
              <a:pPr algn="ctr"/>
              <a:t>13.08.2022</a:t>
            </a:fld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3068" y="159108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>
                <a:solidFill>
                  <a:schemeClr val="bg1"/>
                </a:solidFill>
              </a:rPr>
              <a:t>Сьогодні</a:t>
            </a:r>
            <a:endParaRPr lang="ru-RU" sz="2400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355596" y="494529"/>
            <a:ext cx="8732066" cy="485775"/>
          </a:xfrm>
          <a:prstGeom prst="rect">
            <a:avLst/>
          </a:prstGeom>
          <a:solidFill>
            <a:srgbClr val="2F324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chemeClr val="bg1"/>
                </a:solidFill>
              </a:rPr>
              <a:t>Робота з підручником</a:t>
            </a:r>
          </a:p>
        </p:txBody>
      </p:sp>
      <p:sp>
        <p:nvSpPr>
          <p:cNvPr id="7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32142"/>
            <a:ext cx="1054100" cy="1130672"/>
          </a:xfrm>
          <a:prstGeom prst="rect">
            <a:avLst/>
          </a:prstGeom>
          <a:solidFill>
            <a:srgbClr val="2F32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2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33</a:t>
            </a:r>
            <a:endParaRPr lang="ru-RU" sz="4000" b="1" dirty="0">
              <a:solidFill>
                <a:schemeClr val="bg1"/>
              </a:solidFill>
            </a:endParaRPr>
          </a:p>
        </p:txBody>
      </p:sp>
      <p:pic>
        <p:nvPicPr>
          <p:cNvPr id="8" name="Picture 2" descr="Тренінгове заняття &amp;quot;Наш дружний 5-й клас&amp;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4646" y="1538654"/>
            <a:ext cx="8390535" cy="4880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0525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6543</TotalTime>
  <Words>775</Words>
  <Application>Microsoft Office PowerPoint</Application>
  <PresentationFormat>Широкоэкранный</PresentationFormat>
  <Paragraphs>146</Paragraphs>
  <Slides>20</Slides>
  <Notes>1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6" baseType="lpstr">
      <vt:lpstr>Arial</vt:lpstr>
      <vt:lpstr>Calibri</vt:lpstr>
      <vt:lpstr>Calibri Light</vt:lpstr>
      <vt:lpstr>Monotype Corsiva</vt:lpstr>
      <vt:lpstr>Wingdings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Учетная запись Майкрософт</cp:lastModifiedBy>
  <cp:revision>1949</cp:revision>
  <dcterms:created xsi:type="dcterms:W3CDTF">2018-01-05T16:38:53Z</dcterms:created>
  <dcterms:modified xsi:type="dcterms:W3CDTF">2022-08-13T08:43:51Z</dcterms:modified>
</cp:coreProperties>
</file>