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3.xml" ContentType="application/vnd.openxmlformats-officedocument.presentationml.notesSlide+xml"/>
  <Override PartName="/ppt/notesSlides/_rels/notesSlide3.xml.rels" ContentType="application/vnd.openxmlformats-package.relationships+xml"/>
  <Override PartName="/ppt/media/image1.jpeg" ContentType="image/jpeg"/>
  <Override PartName="/ppt/media/image2.jpeg" ContentType="image/jpeg"/>
  <Override PartName="/ppt/media/image23.jpeg" ContentType="image/jpeg"/>
  <Override PartName="/ppt/media/image8.png" ContentType="image/png"/>
  <Override PartName="/ppt/media/image3.jpeg" ContentType="image/jpeg"/>
  <Override PartName="/ppt/media/image5.png" ContentType="image/png"/>
  <Override PartName="/ppt/media/image21.png" ContentType="image/png"/>
  <Override PartName="/ppt/media/image6.jpeg" ContentType="image/jpeg"/>
  <Override PartName="/ppt/media/image4.png" ContentType="image/png"/>
  <Override PartName="/ppt/media/image7.png" ContentType="image/png"/>
  <Override PartName="/ppt/media/image9.png" ContentType="image/png"/>
  <Override PartName="/ppt/media/image10.jpeg" ContentType="image/jpeg"/>
  <Override PartName="/ppt/media/image11.png" ContentType="image/png"/>
  <Override PartName="/ppt/media/image12.jpeg" ContentType="image/jpeg"/>
  <Override PartName="/ppt/media/image13.png" ContentType="image/png"/>
  <Override PartName="/ppt/media/image14.jpeg" ContentType="image/jpeg"/>
  <Override PartName="/ppt/media/image15.jpeg" ContentType="image/jpe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20.png" ContentType="image/png"/>
  <Override PartName="/ppt/media/image22.jpeg" ContentType="image/jpeg"/>
  <Override PartName="/ppt/media/image24.png" ContentType="image/png"/>
  <Override PartName="/ppt/media/image25.png" ContentType="image/png"/>
  <Override PartName="/ppt/media/image26.png" ContentType="image/pn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presProps.xml" ContentType="application/vnd.openxmlformats-officedocument.presentationml.presPro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x="9144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Для перемещения страницы щёлкните мышью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2000" spc="-1" strike="noStrike">
                <a:latin typeface="Arial"/>
              </a:rPr>
              <a:t>Для правки формата примечаний щёлкните мышью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400" spc="-1" strike="noStrike">
                <a:latin typeface="Times New Roman"/>
              </a:rPr>
              <a:t>&lt;верхний колонтитул&gt;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algn="r"/>
            <a:r>
              <a:rPr b="0" lang="en-US" sz="1400" spc="-1" strike="noStrike">
                <a:latin typeface="Times New Roman"/>
              </a:rPr>
              <a:t>&lt;дата/время&gt;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r>
              <a:rPr b="0" lang="en-US" sz="1400" spc="-1" strike="noStrike">
                <a:latin typeface="Times New Roman"/>
              </a:rPr>
              <a:t>&lt;нижний колонтитул&gt;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87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algn="r"/>
            <a:fld id="{FD6EEC8F-88E5-4354-AB2F-E435938F0076}" type="slidenum">
              <a:rPr b="0" lang="en-US" sz="1400" spc="-1" strike="noStrike">
                <a:latin typeface="Times New Roman"/>
              </a:rPr>
              <a:t>&lt;номер&gt;</a:t>
            </a:fld>
            <a:endParaRPr b="0" lang="en-US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 type="sldNum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4B4BE0F6-0C11-4B26-9612-4576513D5DCB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2E55C9F5-E25B-4743-A9E1-085641DEA83B}" type="datetime">
              <a:rPr b="0" lang="ru-RU" sz="1200" spc="-1" strike="noStrike">
                <a:solidFill>
                  <a:srgbClr val="8b8b8b"/>
                </a:solidFill>
                <a:latin typeface="Calibri"/>
              </a:rPr>
              <a:t>25.11.21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1E4AE091-5359-4D88-82D7-83C8A1141A45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Образец текста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Второй уровень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Третий уровень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Четвертый уровень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4699463E-6F72-4807-B63A-F37F4AEC321A}" type="datetime">
              <a:rPr b="0" lang="ru-RU" sz="1200" spc="-1" strike="noStrike">
                <a:solidFill>
                  <a:srgbClr val="8b8b8b"/>
                </a:solidFill>
                <a:latin typeface="Calibri"/>
              </a:rPr>
              <a:t>25.11.21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8CC5D659-20B9-4DB6-BAAC-082FC88D8C55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en-US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image" Target="../media/image24.png"/><Relationship Id="rId3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png"/><Relationship Id="rId3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4" descr="Классные часы в 5 - 7-х классах"/>
          <p:cNvPicPr/>
          <p:nvPr/>
        </p:nvPicPr>
        <p:blipFill>
          <a:blip r:embed="rId1"/>
          <a:stretch/>
        </p:blipFill>
        <p:spPr>
          <a:xfrm>
            <a:off x="7200" y="-26280"/>
            <a:ext cx="9127800" cy="2439000"/>
          </a:xfrm>
          <a:prstGeom prst="rect">
            <a:avLst/>
          </a:prstGeom>
          <a:ln w="0">
            <a:noFill/>
          </a:ln>
        </p:spPr>
      </p:pic>
      <p:sp>
        <p:nvSpPr>
          <p:cNvPr id="89" name="Прямоугольник 4"/>
          <p:cNvSpPr/>
          <p:nvPr/>
        </p:nvSpPr>
        <p:spPr>
          <a:xfrm>
            <a:off x="99000" y="2277000"/>
            <a:ext cx="8943840" cy="228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  <a:scene3d>
              <a:camera prst="orthographicFront"/>
              <a:lightRig dir="tl" rig="flat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/>
              </a:contourClr>
            </a:sp3d>
          </a:bodyPr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cf2e2b"/>
                </a:solidFill>
                <a:latin typeface="Times New Roman"/>
              </a:rPr>
              <a:t>Розвиток дитячої пам</a:t>
            </a:r>
            <a:r>
              <a:rPr b="1" lang="en-US" sz="4800" spc="-1" strike="noStrike">
                <a:solidFill>
                  <a:srgbClr val="cf2e2b"/>
                </a:solidFill>
                <a:latin typeface="Times New Roman"/>
              </a:rPr>
              <a:t>’</a:t>
            </a:r>
            <a:r>
              <a:rPr b="1" lang="uk-UA" sz="4800" spc="-1" strike="noStrike">
                <a:solidFill>
                  <a:srgbClr val="cf2e2b"/>
                </a:solidFill>
                <a:latin typeface="Times New Roman"/>
              </a:rPr>
              <a:t>яті, уяви </a:t>
            </a:r>
            <a:endParaRPr b="0" lang="en-US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cf2e2b"/>
                </a:solidFill>
                <a:latin typeface="Times New Roman"/>
              </a:rPr>
              <a:t>та мислення </a:t>
            </a:r>
            <a:endParaRPr b="0" lang="en-US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cf2e2b"/>
                </a:solidFill>
                <a:latin typeface="Times New Roman"/>
              </a:rPr>
              <a:t>прийомами ейдетики</a:t>
            </a:r>
            <a:endParaRPr b="0" lang="en-US" sz="4800" spc="-1" strike="noStrike">
              <a:latin typeface="Arial"/>
            </a:endParaRPr>
          </a:p>
        </p:txBody>
      </p:sp>
    </p:spTree>
  </p:cSld>
  <p:transition spd="slow">
    <p:wheel spokes="1"/>
  </p:transition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Box 3"/>
          <p:cNvSpPr/>
          <p:nvPr/>
        </p:nvSpPr>
        <p:spPr>
          <a:xfrm>
            <a:off x="1187640" y="1845000"/>
            <a:ext cx="6264360" cy="3444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0000"/>
              </a:lnSpc>
              <a:tabLst>
                <a:tab algn="l" pos="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Comic Sans MS"/>
              </a:rPr>
              <a:t>Потрібно за кожною цифрою закріпити образ, що асоціюється з нею.  Наприклад: 1 - стовп, олівець, свічка, стріла;  2 - лебідь, шаховий кінь, змія, гусак; 3 - гори, спіраль, вухо, вуса;  4 - стілець, виделка, жираф;  5 - цирковий одноколісний велосипед, зірка;  6 - замок, крапля або сльоза, мішок;  7 - коса, бумеранг, дятел, прапор; 8 - окуляри, матрьошка , знак нескінченності, весільні кільця, гітара; 9 - ключ, повітряна кулька на ниточці, кома, кит; 0 - бублик, кермо, колесо, пончик, сонце, м'яч. </a:t>
            </a:r>
            <a:endParaRPr b="0" lang="en-US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4000">
        <p14:vortex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AutoShape 6"/>
          <p:cNvSpPr/>
          <p:nvPr/>
        </p:nvSpPr>
        <p:spPr>
          <a:xfrm rot="10800000">
            <a:off x="2855520" y="1773000"/>
            <a:ext cx="3580920" cy="3196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10800" y="0"/>
                </a:moveTo>
                <a:lnTo>
                  <a:pt x="6480" y="6171"/>
                </a:lnTo>
                <a:lnTo>
                  <a:pt x="8640" y="6171"/>
                </a:lnTo>
                <a:lnTo>
                  <a:pt x="8640" y="12343"/>
                </a:lnTo>
                <a:lnTo>
                  <a:pt x="4320" y="12343"/>
                </a:lnTo>
                <a:lnTo>
                  <a:pt x="4320" y="9257"/>
                </a:lnTo>
                <a:lnTo>
                  <a:pt x="0" y="15429"/>
                </a:lnTo>
                <a:lnTo>
                  <a:pt x="4320" y="21600"/>
                </a:lnTo>
                <a:lnTo>
                  <a:pt x="4320" y="18514"/>
                </a:lnTo>
                <a:lnTo>
                  <a:pt x="17280" y="18514"/>
                </a:lnTo>
                <a:lnTo>
                  <a:pt x="17280" y="21600"/>
                </a:lnTo>
                <a:lnTo>
                  <a:pt x="21600" y="15429"/>
                </a:lnTo>
                <a:lnTo>
                  <a:pt x="17280" y="9257"/>
                </a:lnTo>
                <a:lnTo>
                  <a:pt x="17280" y="12343"/>
                </a:lnTo>
                <a:lnTo>
                  <a:pt x="12960" y="12343"/>
                </a:lnTo>
                <a:lnTo>
                  <a:pt x="12960" y="6171"/>
                </a:lnTo>
                <a:lnTo>
                  <a:pt x="15120" y="6171"/>
                </a:lnTo>
                <a:close/>
              </a:path>
            </a:pathLst>
          </a:custGeom>
          <a:gradFill rotWithShape="0">
            <a:gsLst>
              <a:gs pos="0">
                <a:srgbClr val="cc99ff"/>
              </a:gs>
              <a:gs pos="50000">
                <a:srgbClr val="9966ff"/>
              </a:gs>
              <a:gs pos="100000">
                <a:srgbClr val="cc99ff"/>
              </a:gs>
            </a:gsLst>
            <a:lin ang="16200000"/>
          </a:gra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14" name="Text Box 9"/>
          <p:cNvSpPr/>
          <p:nvPr/>
        </p:nvSpPr>
        <p:spPr>
          <a:xfrm>
            <a:off x="228600" y="2649960"/>
            <a:ext cx="2437920" cy="395280"/>
          </a:xfrm>
          <a:prstGeom prst="rect">
            <a:avLst/>
          </a:prstGeom>
          <a:gradFill rotWithShape="0">
            <a:gsLst>
              <a:gs pos="0">
                <a:srgbClr val="cc99ff">
                  <a:alpha val="45098"/>
                </a:srgbClr>
              </a:gs>
              <a:gs pos="100000">
                <a:srgbClr val="cd9cff">
                  <a:alpha val="80000"/>
                </a:srgbClr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b="0" lang="uk-UA" sz="2000" spc="-1" strike="noStrike">
                <a:solidFill>
                  <a:srgbClr val="000000"/>
                </a:solidFill>
                <a:latin typeface="Comic Sans MS"/>
              </a:rPr>
              <a:t>Піктограми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15" name="Text Box 11"/>
          <p:cNvSpPr/>
          <p:nvPr/>
        </p:nvSpPr>
        <p:spPr>
          <a:xfrm>
            <a:off x="3236040" y="5105520"/>
            <a:ext cx="2819160" cy="395280"/>
          </a:xfrm>
          <a:prstGeom prst="rect">
            <a:avLst/>
          </a:prstGeom>
          <a:gradFill rotWithShape="0">
            <a:gsLst>
              <a:gs pos="0">
                <a:srgbClr val="cc99ff">
                  <a:alpha val="60000"/>
                </a:srgbClr>
              </a:gs>
              <a:gs pos="100000">
                <a:srgbClr val="5e4676">
                  <a:alpha val="80000"/>
                </a:srgbClr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b="0" lang="ru-RU" sz="2000" spc="-1" strike="noStrike">
                <a:solidFill>
                  <a:srgbClr val="000000"/>
                </a:solidFill>
                <a:latin typeface="Comic Sans MS"/>
              </a:rPr>
              <a:t>Коректурні таблиці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16" name="Text Box 12"/>
          <p:cNvSpPr/>
          <p:nvPr/>
        </p:nvSpPr>
        <p:spPr>
          <a:xfrm>
            <a:off x="6660360" y="2632320"/>
            <a:ext cx="2361960" cy="395280"/>
          </a:xfrm>
          <a:prstGeom prst="rect">
            <a:avLst/>
          </a:prstGeom>
          <a:gradFill rotWithShape="0">
            <a:gsLst>
              <a:gs pos="0">
                <a:srgbClr val="cc99ff">
                  <a:alpha val="60000"/>
                </a:srgbClr>
              </a:gs>
              <a:gs pos="100000">
                <a:srgbClr val="5e4676">
                  <a:alpha val="88235"/>
                </a:srgbClr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b="0" lang="ru-RU" sz="2000" spc="-1" strike="noStrike">
                <a:solidFill>
                  <a:srgbClr val="000000"/>
                </a:solidFill>
                <a:latin typeface="Comic Sans MS"/>
              </a:rPr>
              <a:t>Друдли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17" name="TextBox 7"/>
          <p:cNvSpPr/>
          <p:nvPr/>
        </p:nvSpPr>
        <p:spPr>
          <a:xfrm>
            <a:off x="3083400" y="2296080"/>
            <a:ext cx="3123720" cy="82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uk-UA" sz="2400" spc="-1" strike="noStrike">
                <a:solidFill>
                  <a:srgbClr val="000000"/>
                </a:solidFill>
                <a:latin typeface="Comic Sans MS"/>
              </a:rPr>
              <a:t>Розвиток мислення, мовлення, пам</a:t>
            </a:r>
            <a:r>
              <a:rPr b="0" lang="en-US" sz="2400" spc="-1" strike="noStrike">
                <a:solidFill>
                  <a:srgbClr val="000000"/>
                </a:solidFill>
                <a:latin typeface="Comic Sans MS"/>
              </a:rPr>
              <a:t>’</a:t>
            </a:r>
            <a:r>
              <a:rPr b="0" lang="uk-UA" sz="2400" spc="-1" strike="noStrike">
                <a:solidFill>
                  <a:srgbClr val="000000"/>
                </a:solidFill>
                <a:latin typeface="Comic Sans MS"/>
              </a:rPr>
              <a:t>яті</a:t>
            </a:r>
            <a:endParaRPr b="0" lang="en-US" sz="2400" spc="-1" strike="noStrike">
              <a:latin typeface="Arial"/>
            </a:endParaRPr>
          </a:p>
        </p:txBody>
      </p:sp>
    </p:spTree>
  </p:cSld>
  <p:transition spd="slow">
    <p:wheel spokes="1"/>
  </p:transition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Box 7"/>
          <p:cNvSpPr/>
          <p:nvPr/>
        </p:nvSpPr>
        <p:spPr>
          <a:xfrm>
            <a:off x="323640" y="548640"/>
            <a:ext cx="6408360" cy="2772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0000"/>
              </a:lnSpc>
            </a:pPr>
            <a:r>
              <a:rPr b="0" lang="uk-UA" sz="3200" spc="-1" strike="noStrike" u="sng">
                <a:solidFill>
                  <a:srgbClr val="ff7c80"/>
                </a:solidFill>
                <a:uFillTx/>
                <a:latin typeface="Comic Sans MS"/>
              </a:rPr>
              <a:t>Друдли</a:t>
            </a:r>
            <a:r>
              <a:rPr b="0" lang="uk-UA" sz="3200" spc="-1" strike="noStrike">
                <a:solidFill>
                  <a:srgbClr val="ff7c80"/>
                </a:solidFill>
                <a:latin typeface="Comic Sans MS"/>
              </a:rPr>
              <a:t> </a:t>
            </a:r>
            <a:r>
              <a:rPr b="0" lang="uk-UA" sz="2400" spc="-1" strike="noStrike">
                <a:solidFill>
                  <a:srgbClr val="000000"/>
                </a:solidFill>
                <a:latin typeface="Comic Sans MS"/>
              </a:rPr>
              <a:t>– це чорно-білі картинки-загадки, дивлячись на які абсолютно неможливо чітко і точно сказати, що це таке. Кожен може придумати силу-силенну друдлів: на білому фоні – намальовані різноманітні лінії чорним фломастером. </a:t>
            </a:r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med" p14:dur="800"/>
    </mc:Choice>
    <mc:Fallback>
      <p:transition spd="med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Picture 2" descr=""/>
          <p:cNvPicPr/>
          <p:nvPr/>
        </p:nvPicPr>
        <p:blipFill>
          <a:blip r:embed="rId2"/>
          <a:stretch/>
        </p:blipFill>
        <p:spPr>
          <a:xfrm>
            <a:off x="179640" y="1412640"/>
            <a:ext cx="1872000" cy="1872000"/>
          </a:xfrm>
          <a:prstGeom prst="rect">
            <a:avLst/>
          </a:prstGeom>
          <a:ln w="0">
            <a:noFill/>
          </a:ln>
        </p:spPr>
      </p:pic>
      <p:pic>
        <p:nvPicPr>
          <p:cNvPr id="120" name="Picture 3" descr=""/>
          <p:cNvPicPr/>
          <p:nvPr/>
        </p:nvPicPr>
        <p:blipFill>
          <a:blip r:embed="rId3"/>
          <a:stretch/>
        </p:blipFill>
        <p:spPr>
          <a:xfrm>
            <a:off x="2411640" y="1412640"/>
            <a:ext cx="1872000" cy="1872000"/>
          </a:xfrm>
          <a:prstGeom prst="rect">
            <a:avLst/>
          </a:prstGeom>
          <a:ln w="0">
            <a:noFill/>
          </a:ln>
        </p:spPr>
      </p:pic>
      <p:pic>
        <p:nvPicPr>
          <p:cNvPr id="121" name="Picture 4" descr=""/>
          <p:cNvPicPr/>
          <p:nvPr/>
        </p:nvPicPr>
        <p:blipFill>
          <a:blip r:embed="rId4"/>
          <a:stretch/>
        </p:blipFill>
        <p:spPr>
          <a:xfrm>
            <a:off x="4644000" y="1412640"/>
            <a:ext cx="1900800" cy="1900800"/>
          </a:xfrm>
          <a:prstGeom prst="rect">
            <a:avLst/>
          </a:prstGeom>
          <a:ln w="0">
            <a:noFill/>
          </a:ln>
        </p:spPr>
      </p:pic>
      <p:pic>
        <p:nvPicPr>
          <p:cNvPr id="122" name="Picture 5" descr=""/>
          <p:cNvPicPr/>
          <p:nvPr/>
        </p:nvPicPr>
        <p:blipFill>
          <a:blip r:embed="rId5"/>
          <a:stretch/>
        </p:blipFill>
        <p:spPr>
          <a:xfrm>
            <a:off x="1475640" y="3717000"/>
            <a:ext cx="2887560" cy="2169360"/>
          </a:xfrm>
          <a:prstGeom prst="rect">
            <a:avLst/>
          </a:prstGeom>
          <a:ln w="38100">
            <a:solidFill>
              <a:srgbClr val="000000"/>
            </a:solidFill>
            <a:miter/>
          </a:ln>
        </p:spPr>
      </p:pic>
      <p:pic>
        <p:nvPicPr>
          <p:cNvPr id="123" name="Picture 6" descr=""/>
          <p:cNvPicPr/>
          <p:nvPr/>
        </p:nvPicPr>
        <p:blipFill>
          <a:blip r:embed="rId6"/>
          <a:stretch/>
        </p:blipFill>
        <p:spPr>
          <a:xfrm>
            <a:off x="4788000" y="3717000"/>
            <a:ext cx="3034440" cy="2169360"/>
          </a:xfrm>
          <a:prstGeom prst="rect">
            <a:avLst/>
          </a:prstGeom>
          <a:ln w="38100">
            <a:solidFill>
              <a:srgbClr val="000000"/>
            </a:solidFill>
            <a:miter/>
          </a:ln>
        </p:spPr>
      </p:pic>
      <p:pic>
        <p:nvPicPr>
          <p:cNvPr id="124" name="Picture 7" descr=""/>
          <p:cNvPicPr/>
          <p:nvPr/>
        </p:nvPicPr>
        <p:blipFill>
          <a:blip r:embed="rId7"/>
          <a:stretch/>
        </p:blipFill>
        <p:spPr>
          <a:xfrm>
            <a:off x="6870240" y="1412640"/>
            <a:ext cx="1877760" cy="1877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extBox 7"/>
          <p:cNvSpPr/>
          <p:nvPr/>
        </p:nvSpPr>
        <p:spPr>
          <a:xfrm>
            <a:off x="3060000" y="1484640"/>
            <a:ext cx="4536000" cy="393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rgbClr val="ff7c80"/>
                </a:solidFill>
                <a:latin typeface="Comic Sans MS"/>
              </a:rPr>
              <a:t>Піктограма </a:t>
            </a:r>
            <a:r>
              <a:rPr b="0" lang="ru-RU" sz="2000" spc="-1" strike="noStrike">
                <a:solidFill>
                  <a:srgbClr val="000000"/>
                </a:solidFill>
                <a:latin typeface="Comic Sans MS"/>
              </a:rPr>
              <a:t>- це сукупність графічних образів, які дитина придумує сама з метою запам'ятовування і подальшого відтворення будь-яких слів і виразів. 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uk-UA" sz="2400" spc="-1" strike="noStrike" u="sng">
                <a:solidFill>
                  <a:srgbClr val="000000"/>
                </a:solidFill>
                <a:uFillTx/>
                <a:latin typeface="Comic Sans MS"/>
              </a:rPr>
              <a:t>Поетапне виконання: 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Comic Sans MS"/>
              </a:rPr>
              <a:t>Перший етап – малюємо. 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Comic Sans MS"/>
              </a:rPr>
              <a:t>Другий етап – зчитуємо інформацію з листка. 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Comic Sans MS"/>
              </a:rPr>
              <a:t>Третій етап – зчитуємо інформацію з пам’яті.</a:t>
            </a:r>
            <a:endParaRPr b="0" lang="en-US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1500">
        <p:split dir="out" orient="vert"/>
      </p:transition>
    </mc:Choice>
    <mc:Fallback>
      <p:transition spd="slow">
        <p:split dir="out" orient="vert"/>
      </p:transition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icture 2" descr=""/>
          <p:cNvPicPr/>
          <p:nvPr/>
        </p:nvPicPr>
        <p:blipFill>
          <a:blip r:embed="rId2"/>
          <a:stretch/>
        </p:blipFill>
        <p:spPr>
          <a:xfrm>
            <a:off x="2988000" y="1138320"/>
            <a:ext cx="3630600" cy="5101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extBox 3"/>
          <p:cNvSpPr/>
          <p:nvPr/>
        </p:nvSpPr>
        <p:spPr>
          <a:xfrm>
            <a:off x="1259640" y="764640"/>
            <a:ext cx="6480360" cy="3505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Comic Sans MS"/>
              </a:rPr>
              <a:t>Коректурні таблиці</a:t>
            </a:r>
            <a:r>
              <a:rPr b="0" lang="ru-RU" sz="1800" spc="-1" strike="noStrike">
                <a:solidFill>
                  <a:srgbClr val="000000"/>
                </a:solidFill>
                <a:latin typeface="Comic Sans MS"/>
              </a:rPr>
              <a:t> </a:t>
            </a:r>
            <a:r>
              <a:rPr b="0" lang="ru-RU" sz="2000" spc="-1" strike="noStrike">
                <a:solidFill>
                  <a:srgbClr val="000000"/>
                </a:solidFill>
                <a:latin typeface="Comic Sans MS"/>
              </a:rPr>
              <a:t>— це інформаційно-ігрове поле з різною кількістю клітинок (від 6 до 25), заповнених предметними картинками (цифрами або буквами; цифрами і буквами; символами чи знаками, геометричними фігурами). Картинки добирають за змістом тематично. Тематична палітра коректурних таблиць може бути досить широкою. Вона майже не змінюється в різних вікових групах, розширюється лише змістове наповнення та урізноманітнюються зв’язки між елементами теми.</a:t>
            </a:r>
            <a:endParaRPr b="0" lang="en-US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500">
        <p:checker dir="horz"/>
      </p:transition>
    </mc:Choice>
    <mc:Fallback>
      <p:transition spd="slow">
        <p:checker dir="horz"/>
      </p:transition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Picture 2" descr=""/>
          <p:cNvPicPr/>
          <p:nvPr/>
        </p:nvPicPr>
        <p:blipFill>
          <a:blip r:embed="rId1"/>
          <a:stretch/>
        </p:blipFill>
        <p:spPr>
          <a:xfrm>
            <a:off x="0" y="1950120"/>
            <a:ext cx="9143640" cy="4907520"/>
          </a:xfrm>
          <a:prstGeom prst="rect">
            <a:avLst/>
          </a:prstGeom>
          <a:ln w="0">
            <a:noFill/>
          </a:ln>
        </p:spPr>
      </p:pic>
      <p:pic>
        <p:nvPicPr>
          <p:cNvPr id="129" name="Picture 4" descr=""/>
          <p:cNvPicPr/>
          <p:nvPr/>
        </p:nvPicPr>
        <p:blipFill>
          <a:blip r:embed="rId2"/>
          <a:stretch/>
        </p:blipFill>
        <p:spPr>
          <a:xfrm>
            <a:off x="0" y="0"/>
            <a:ext cx="9143640" cy="1949760"/>
          </a:xfrm>
          <a:prstGeom prst="rect">
            <a:avLst/>
          </a:prstGeom>
          <a:ln w="0">
            <a:noFill/>
          </a:ln>
        </p:spPr>
      </p:pic>
    </p:spTree>
  </p:cSld>
  <p:transition spd="slow">
    <p:wheel spokes="1"/>
  </p:transition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extBox 3"/>
          <p:cNvSpPr/>
          <p:nvPr/>
        </p:nvSpPr>
        <p:spPr>
          <a:xfrm>
            <a:off x="755640" y="584640"/>
            <a:ext cx="7272360" cy="411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ff7c80"/>
                </a:solidFill>
                <a:latin typeface="Comic Sans MS"/>
              </a:rPr>
              <a:t>Поради  Ейдетики 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Comic Sans MS"/>
              </a:rPr>
              <a:t>1. Якщо хочете щось запам’ятати – уявляйте. 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Comic Sans MS"/>
              </a:rPr>
              <a:t>2. Усе, що побачили, почули, відчули, уже запам’яталося. 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Comic Sans MS"/>
              </a:rPr>
              <a:t>3. Не думайте словами, думайте образами. 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Comic Sans MS"/>
              </a:rPr>
              <a:t>4. Фантазуйте. 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Comic Sans MS"/>
              </a:rPr>
              <a:t>5. Не сваріть себе за невдачі, краще замисліться та зробіть висновки. 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Comic Sans MS"/>
              </a:rPr>
              <a:t>6. Хваліть себе, навіть за маленькі успіхи. 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Comic Sans MS"/>
              </a:rPr>
              <a:t>7. Не бійтеся забувати, якщо уявили. 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Comic Sans MS"/>
              </a:rPr>
              <a:t>8. Те, що вивчаєте, не повторюйте більше 2-3 разів; якщо в цьому є потреба, зробіть це через 2-3 години. </a:t>
            </a:r>
            <a:endParaRPr b="0" lang="en-US" sz="2000" spc="-1" strike="noStrike">
              <a:latin typeface="Arial"/>
            </a:endParaRPr>
          </a:p>
        </p:txBody>
      </p:sp>
    </p:spTree>
  </p:cSld>
  <p:transition spd="slow">
    <p:push dir="u"/>
  </p:transition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Box 3"/>
          <p:cNvSpPr/>
          <p:nvPr/>
        </p:nvSpPr>
        <p:spPr>
          <a:xfrm>
            <a:off x="1483560" y="964080"/>
            <a:ext cx="6616440" cy="3016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Comic Sans MS"/>
              </a:rPr>
              <a:t>Ейдетика - новий напрямок у сучасній дитячій психології, спеціальна методика, орієнтована на розвиток образного мислення у дитини. Вона активно застосовується для навчання малюків дошкільного віку, навіть подобається їм, так як використовує в якості основи прості ігри. </a:t>
            </a:r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Box 3"/>
          <p:cNvSpPr/>
          <p:nvPr/>
        </p:nvSpPr>
        <p:spPr>
          <a:xfrm>
            <a:off x="1547640" y="1917000"/>
            <a:ext cx="7128360" cy="5057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uk-UA" sz="2800" spc="-1" strike="noStrike">
                <a:solidFill>
                  <a:srgbClr val="00b050"/>
                </a:solidFill>
                <a:latin typeface="Comic Sans MS"/>
              </a:rPr>
              <a:t> </a:t>
            </a:r>
            <a:r>
              <a:rPr b="0" lang="uk-UA" sz="2800" spc="-1" strike="noStrike">
                <a:solidFill>
                  <a:srgbClr val="00b050"/>
                </a:solidFill>
                <a:latin typeface="Comic Sans MS"/>
              </a:rPr>
              <a:t>«Скажи мені – і я забуду, покажи мені – і я запам'ятаю, дай торкнутися – і я зрозумію.»</a:t>
            </a:r>
            <a:br/>
            <a:r>
              <a:rPr b="1" lang="uk-UA" sz="2800" spc="-1" strike="noStrike">
                <a:solidFill>
                  <a:srgbClr val="00b050"/>
                </a:solidFill>
                <a:latin typeface="Comic Sans MS"/>
              </a:rPr>
              <a:t>                         </a:t>
            </a:r>
            <a:r>
              <a:rPr b="0" i="1" lang="uk-UA" sz="1800" spc="-1" strike="noStrike">
                <a:solidFill>
                  <a:srgbClr val="00b050"/>
                </a:solidFill>
                <a:latin typeface="Comic Sans MS"/>
              </a:rPr>
              <a:t>Китайська мудрість</a:t>
            </a: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2800" spc="148" strike="noStrike">
                <a:solidFill>
                  <a:srgbClr val="cc3300"/>
                </a:solidFill>
                <a:latin typeface="Garamond"/>
              </a:rPr>
              <a:t>Ця мудрість відображає основні принципи ейдетики в роботі з дошкільнятами, адже, малюки вивчаючи світ, тільки того й прагнуть: подивитися, понюхати, обмацати і перевірити на міцність.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3900">
        <p14:glitter dir="l" pattern="hexagon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AutoShape 5"/>
          <p:cNvSpPr/>
          <p:nvPr/>
        </p:nvSpPr>
        <p:spPr>
          <a:xfrm>
            <a:off x="2514600" y="304920"/>
            <a:ext cx="3809520" cy="2437920"/>
          </a:xfrm>
          <a:prstGeom prst="flowChartMultidocument">
            <a:avLst/>
          </a:prstGeom>
          <a:gradFill rotWithShape="0">
            <a:gsLst>
              <a:gs pos="0">
                <a:srgbClr val="fba97d"/>
              </a:gs>
              <a:gs pos="50000">
                <a:srgbClr val="fac77d"/>
              </a:gs>
              <a:gs pos="100000">
                <a:srgbClr val="fba97d"/>
              </a:gs>
            </a:gsLst>
            <a:lin ang="2700000"/>
          </a:gradFill>
          <a:ln cap="rnd" w="19050">
            <a:solidFill>
              <a:srgbClr val="cc99ff"/>
            </a:solidFill>
            <a:prstDash val="sysDot"/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uk-UA" sz="3200" spc="-1" strike="noStrike">
                <a:solidFill>
                  <a:srgbClr val="000000"/>
                </a:solidFill>
                <a:latin typeface="Calibri"/>
              </a:rPr>
              <a:t>Методики </a:t>
            </a:r>
            <a:endParaRPr b="0" lang="en-US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3200" spc="-1" strike="noStrike">
                <a:solidFill>
                  <a:srgbClr val="000000"/>
                </a:solidFill>
                <a:latin typeface="Calibri"/>
              </a:rPr>
              <a:t>ейдетики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93" name="AutoShape 6"/>
          <p:cNvSpPr/>
          <p:nvPr/>
        </p:nvSpPr>
        <p:spPr>
          <a:xfrm rot="8362200">
            <a:off x="1950120" y="2936880"/>
            <a:ext cx="784800" cy="4568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4" name="AutoShape 8"/>
          <p:cNvSpPr/>
          <p:nvPr/>
        </p:nvSpPr>
        <p:spPr>
          <a:xfrm rot="5400000">
            <a:off x="4007160" y="3284280"/>
            <a:ext cx="1127520" cy="4568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5" name="AutoShape 9"/>
          <p:cNvSpPr/>
          <p:nvPr/>
        </p:nvSpPr>
        <p:spPr>
          <a:xfrm rot="3379800">
            <a:off x="6100920" y="2595960"/>
            <a:ext cx="1173600" cy="4568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6" name="Text Box 10"/>
          <p:cNvSpPr/>
          <p:nvPr/>
        </p:nvSpPr>
        <p:spPr>
          <a:xfrm>
            <a:off x="168480" y="3866040"/>
            <a:ext cx="2819160" cy="1005120"/>
          </a:xfrm>
          <a:prstGeom prst="rect">
            <a:avLst/>
          </a:prstGeom>
          <a:solidFill>
            <a:srgbClr val="ffcc99"/>
          </a:solidFill>
          <a:ln w="76200">
            <a:solidFill>
              <a:srgbClr val="ffff00"/>
            </a:solidFill>
            <a:miter/>
          </a:ln>
          <a:effectLst>
            <a:outerShdw algn="br" blurRad="76320" dir="0" kx="1200000" rotWithShape="0" sy="23000">
              <a:srgbClr val="000000">
                <a:alpha val="2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b="0" lang="uk-UA" sz="2000" spc="-1" strike="noStrike">
                <a:solidFill>
                  <a:srgbClr val="000000"/>
                </a:solidFill>
                <a:latin typeface="Comic Sans MS"/>
              </a:rPr>
              <a:t>Швидке запам'ятовування віршів 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97" name="Text Box 12"/>
          <p:cNvSpPr/>
          <p:nvPr/>
        </p:nvSpPr>
        <p:spPr>
          <a:xfrm>
            <a:off x="3183120" y="4466160"/>
            <a:ext cx="2971440" cy="1005120"/>
          </a:xfrm>
          <a:prstGeom prst="rect">
            <a:avLst/>
          </a:prstGeom>
          <a:solidFill>
            <a:srgbClr val="ffcc99"/>
          </a:solidFill>
          <a:ln w="76200">
            <a:solidFill>
              <a:srgbClr val="ffff00"/>
            </a:solidFill>
            <a:miter/>
          </a:ln>
          <a:effectLst>
            <a:outerShdw algn="br" blurRad="76320" dir="0" kx="1200000" rotWithShape="0" sy="23000">
              <a:srgbClr val="000000">
                <a:alpha val="2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b="0" lang="uk-UA" sz="2000" spc="-1" strike="noStrike">
                <a:solidFill>
                  <a:srgbClr val="000000"/>
                </a:solidFill>
                <a:latin typeface="Comic Sans MS"/>
              </a:rPr>
              <a:t>Швидке запам'ятовування цифр та літер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98" name="Text Box 13"/>
          <p:cNvSpPr/>
          <p:nvPr/>
        </p:nvSpPr>
        <p:spPr>
          <a:xfrm>
            <a:off x="6323040" y="3506040"/>
            <a:ext cx="2819160" cy="700200"/>
          </a:xfrm>
          <a:prstGeom prst="rect">
            <a:avLst/>
          </a:prstGeom>
          <a:solidFill>
            <a:srgbClr val="ffcc99"/>
          </a:solidFill>
          <a:ln w="76200">
            <a:solidFill>
              <a:srgbClr val="ffff00"/>
            </a:solidFill>
            <a:miter/>
          </a:ln>
          <a:effectLst>
            <a:outerShdw algn="br" blurRad="76320" dir="0" kx="1200000" rotWithShape="0" sy="23000">
              <a:srgbClr val="000000">
                <a:alpha val="2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b="0" lang="ru-RU" sz="2000" spc="-1" strike="noStrike">
                <a:solidFill>
                  <a:srgbClr val="000000"/>
                </a:solidFill>
                <a:latin typeface="Comic Sans MS"/>
              </a:rPr>
              <a:t>Розвиток мовлення, мислення, пам</a:t>
            </a:r>
            <a:r>
              <a:rPr b="0" lang="en-US" sz="2000" spc="-1" strike="noStrike">
                <a:solidFill>
                  <a:srgbClr val="000000"/>
                </a:solidFill>
                <a:latin typeface="Comic Sans MS"/>
              </a:rPr>
              <a:t>’</a:t>
            </a:r>
            <a:r>
              <a:rPr b="0" lang="ru-RU" sz="2000" spc="-1" strike="noStrike">
                <a:solidFill>
                  <a:srgbClr val="000000"/>
                </a:solidFill>
                <a:latin typeface="Comic Sans MS"/>
              </a:rPr>
              <a:t>яті</a:t>
            </a:r>
            <a:endParaRPr b="0" lang="en-US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AutoShape 5"/>
          <p:cNvSpPr/>
          <p:nvPr/>
        </p:nvSpPr>
        <p:spPr>
          <a:xfrm>
            <a:off x="1043640" y="865440"/>
            <a:ext cx="2592000" cy="4190760"/>
          </a:xfrm>
          <a:prstGeom prst="curvedRightArrow">
            <a:avLst>
              <a:gd name="adj1" fmla="val 36129"/>
              <a:gd name="adj2" fmla="val 43697"/>
              <a:gd name="adj3" fmla="val 33333"/>
            </a:avLst>
          </a:prstGeom>
          <a:gradFill rotWithShape="0">
            <a:gsLst>
              <a:gs pos="0">
                <a:srgbClr val="ff7a00">
                  <a:alpha val="81176"/>
                </a:srgbClr>
              </a:gs>
              <a:gs pos="50000">
                <a:srgbClr val="fff200">
                  <a:alpha val="88235"/>
                </a:srgbClr>
              </a:gs>
              <a:gs pos="100000">
                <a:srgbClr val="ff7a00">
                  <a:alpha val="81176"/>
                </a:srgbClr>
              </a:gs>
            </a:gsLst>
            <a:lin ang="27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0" name="AutoShape 6"/>
          <p:cNvSpPr/>
          <p:nvPr/>
        </p:nvSpPr>
        <p:spPr>
          <a:xfrm>
            <a:off x="6012000" y="980640"/>
            <a:ext cx="2616480" cy="4495320"/>
          </a:xfrm>
          <a:prstGeom prst="curvedLeftArrow">
            <a:avLst>
              <a:gd name="adj1" fmla="val 38065"/>
              <a:gd name="adj2" fmla="val 76129"/>
              <a:gd name="adj3" fmla="val 33333"/>
            </a:avLst>
          </a:prstGeom>
          <a:gradFill rotWithShape="0">
            <a:gsLst>
              <a:gs pos="0">
                <a:srgbClr val="ff7a00"/>
              </a:gs>
              <a:gs pos="50000">
                <a:srgbClr val="fff200"/>
              </a:gs>
              <a:gs pos="100000">
                <a:srgbClr val="ff7a00"/>
              </a:gs>
            </a:gsLst>
            <a:lin ang="189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1" name="TextBox 6"/>
          <p:cNvSpPr/>
          <p:nvPr/>
        </p:nvSpPr>
        <p:spPr>
          <a:xfrm>
            <a:off x="3328200" y="3695400"/>
            <a:ext cx="3075480" cy="137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uk-UA" sz="2800" spc="-1" strike="noStrike">
                <a:solidFill>
                  <a:srgbClr val="ff3300"/>
                </a:solidFill>
                <a:latin typeface="Calibri"/>
              </a:rPr>
              <a:t>Швидке запам'ятову-вання віршів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102" name="TextBox 7"/>
          <p:cNvSpPr/>
          <p:nvPr/>
        </p:nvSpPr>
        <p:spPr>
          <a:xfrm>
            <a:off x="2123640" y="1123200"/>
            <a:ext cx="1828440" cy="63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uk-UA" sz="3600" spc="-1" strike="noStrike">
                <a:solidFill>
                  <a:srgbClr val="000000"/>
                </a:solidFill>
                <a:latin typeface="Calibri"/>
              </a:rPr>
              <a:t>Уява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103" name="TextBox 8"/>
          <p:cNvSpPr/>
          <p:nvPr/>
        </p:nvSpPr>
        <p:spPr>
          <a:xfrm>
            <a:off x="5796000" y="980640"/>
            <a:ext cx="2057040" cy="106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uk-UA" sz="3200" spc="-1" strike="noStrike">
                <a:solidFill>
                  <a:srgbClr val="000000"/>
                </a:solidFill>
                <a:latin typeface="Calibri"/>
              </a:rPr>
              <a:t>Кінетична </a:t>
            </a:r>
            <a:endParaRPr b="0" lang="en-US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uk-UA" sz="3200" spc="-1" strike="noStrike">
                <a:solidFill>
                  <a:srgbClr val="000000"/>
                </a:solidFill>
                <a:latin typeface="Calibri"/>
              </a:rPr>
              <a:t>пам</a:t>
            </a: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’</a:t>
            </a:r>
            <a:r>
              <a:rPr b="0" lang="uk-UA" sz="3200" spc="-1" strike="noStrike">
                <a:solidFill>
                  <a:srgbClr val="000000"/>
                </a:solidFill>
                <a:latin typeface="Calibri"/>
              </a:rPr>
              <a:t>ять</a:t>
            </a:r>
            <a:endParaRPr b="0" lang="en-US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4000">
        <p14:vortex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Box 3"/>
          <p:cNvSpPr/>
          <p:nvPr/>
        </p:nvSpPr>
        <p:spPr>
          <a:xfrm>
            <a:off x="1115640" y="626400"/>
            <a:ext cx="6912360" cy="3260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ru-RU" sz="3200" spc="-1" strike="noStrike">
                <a:solidFill>
                  <a:srgbClr val="9900cc"/>
                </a:solidFill>
                <a:latin typeface="Comic Sans MS"/>
              </a:rPr>
              <a:t>За допомогою уяви </a:t>
            </a:r>
            <a:endParaRPr b="0" lang="en-US" sz="32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en-US" sz="32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Comic Sans MS"/>
              </a:rPr>
              <a:t>      </a:t>
            </a:r>
            <a:r>
              <a:rPr b="0" lang="ru-RU" sz="2000" spc="-1" strike="noStrike">
                <a:solidFill>
                  <a:srgbClr val="000000"/>
                </a:solidFill>
                <a:latin typeface="Comic Sans MS"/>
              </a:rPr>
              <a:t>Цей метод найбільш простий і використовується дітьми самостійно та підсвідомо. Набагато легше запам’ятати, що бачимо, уявляємо, ніж те, що завчаємо механічно. Тому, вивчаючи вірш за допомогою цього методу, потрібно лише уявити всі події, що відбуваються у вірші, с точки зору діючої особи, використовуючи предмети, що знаходяться навколо людини як підказку.</a:t>
            </a:r>
            <a:endParaRPr b="0" lang="en-US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Picture 2" descr=""/>
          <p:cNvPicPr/>
          <p:nvPr/>
        </p:nvPicPr>
        <p:blipFill>
          <a:blip r:embed="rId2"/>
          <a:stretch/>
        </p:blipFill>
        <p:spPr>
          <a:xfrm>
            <a:off x="3060000" y="4797000"/>
            <a:ext cx="5939640" cy="1979640"/>
          </a:xfrm>
          <a:prstGeom prst="rect">
            <a:avLst/>
          </a:prstGeom>
          <a:ln w="0">
            <a:noFill/>
          </a:ln>
        </p:spPr>
      </p:pic>
      <p:sp>
        <p:nvSpPr>
          <p:cNvPr id="106" name="TextBox 3"/>
          <p:cNvSpPr/>
          <p:nvPr/>
        </p:nvSpPr>
        <p:spPr>
          <a:xfrm>
            <a:off x="3276000" y="692640"/>
            <a:ext cx="5472360" cy="350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uk-UA" sz="2800" spc="-1" strike="noStrike">
                <a:solidFill>
                  <a:srgbClr val="376092"/>
                </a:solidFill>
                <a:latin typeface="Comic Sans MS"/>
              </a:rPr>
              <a:t>За допомогою кінетичної</a:t>
            </a:r>
            <a:r>
              <a:rPr b="0" lang="ru-RU" sz="2800" spc="-1" strike="noStrike">
                <a:solidFill>
                  <a:srgbClr val="376092"/>
                </a:solidFill>
                <a:latin typeface="Comic Sans MS"/>
              </a:rPr>
              <a:t> пам'яті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Comic Sans MS"/>
              </a:rPr>
              <a:t>    </a:t>
            </a:r>
            <a:r>
              <a:rPr b="0" lang="ru-RU" sz="2400" spc="-1" strike="noStrike">
                <a:solidFill>
                  <a:srgbClr val="000000"/>
                </a:solidFill>
                <a:latin typeface="Comic Sans MS"/>
              </a:rPr>
              <a:t>Кінетична пам'ять – це пам'ять на відчуття та рухи. Дітям, в яких розвинутий цей вид пам’яті, краще не тільки уявляти події, що від-буваються у віршику, я й самим відтворювати ці події. </a:t>
            </a:r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12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AutoShape 5"/>
          <p:cNvSpPr/>
          <p:nvPr/>
        </p:nvSpPr>
        <p:spPr>
          <a:xfrm>
            <a:off x="2318760" y="1674360"/>
            <a:ext cx="4571640" cy="3885840"/>
          </a:xfrm>
          <a:prstGeom prst="leftRightArrowCallout">
            <a:avLst>
              <a:gd name="adj1" fmla="val 25000"/>
              <a:gd name="adj2" fmla="val 25000"/>
              <a:gd name="adj3" fmla="val 13158"/>
              <a:gd name="adj4" fmla="val 50000"/>
            </a:avLst>
          </a:prstGeom>
          <a:gradFill rotWithShape="0">
            <a:gsLst>
              <a:gs pos="0">
                <a:srgbClr val="5e9eff"/>
              </a:gs>
              <a:gs pos="50000">
                <a:srgbClr val="85c2ff"/>
              </a:gs>
              <a:gs pos="100000">
                <a:srgbClr val="5e9eff"/>
              </a:gs>
            </a:gsLst>
            <a:lin ang="5400000"/>
          </a:gradFill>
          <a:ln w="57150">
            <a:solidFill>
              <a:srgbClr val="ff99ff"/>
            </a:solidFill>
            <a:prstDash val="sysDot"/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uk-UA" sz="2800" spc="-1" strike="noStrike">
                <a:solidFill>
                  <a:srgbClr val="ff3399"/>
                </a:solidFill>
                <a:latin typeface="Comic Sans MS"/>
              </a:rPr>
              <a:t>Образне мислення</a:t>
            </a:r>
            <a:endParaRPr b="0" lang="en-US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2800" spc="-1" strike="noStrike">
                <a:solidFill>
                  <a:srgbClr val="ff3399"/>
                </a:solidFill>
                <a:latin typeface="Comic Sans MS"/>
              </a:rPr>
              <a:t>(асоціації)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108" name="Text Box 7"/>
          <p:cNvSpPr/>
          <p:nvPr/>
        </p:nvSpPr>
        <p:spPr>
          <a:xfrm>
            <a:off x="0" y="3414240"/>
            <a:ext cx="2174760" cy="516960"/>
          </a:xfrm>
          <a:prstGeom prst="rect">
            <a:avLst/>
          </a:prstGeom>
          <a:solidFill>
            <a:srgbClr val="ff99ff"/>
          </a:solidFill>
          <a:ln w="57150">
            <a:solidFill>
              <a:srgbClr val="a4a6fa"/>
            </a:solidFill>
            <a:prstDash val="sysDot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1400"/>
              </a:spcBef>
            </a:pPr>
            <a:r>
              <a:rPr b="0" lang="uk-UA" sz="2800" spc="-1" strike="noStrike">
                <a:solidFill>
                  <a:srgbClr val="3333ff"/>
                </a:solidFill>
                <a:latin typeface="Calibri"/>
              </a:rPr>
              <a:t>Цифри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109" name="Text Box 8"/>
          <p:cNvSpPr/>
          <p:nvPr/>
        </p:nvSpPr>
        <p:spPr>
          <a:xfrm>
            <a:off x="7061400" y="3355920"/>
            <a:ext cx="2077920" cy="516960"/>
          </a:xfrm>
          <a:prstGeom prst="rect">
            <a:avLst/>
          </a:prstGeom>
          <a:solidFill>
            <a:srgbClr val="ff99ff"/>
          </a:solidFill>
          <a:ln w="57150">
            <a:solidFill>
              <a:srgbClr val="a4a6fa"/>
            </a:solidFill>
            <a:prstDash val="sysDot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1400"/>
              </a:spcBef>
            </a:pPr>
            <a:r>
              <a:rPr b="0" lang="uk-UA" sz="2800" spc="-1" strike="noStrike">
                <a:solidFill>
                  <a:srgbClr val="3333ff"/>
                </a:solidFill>
                <a:latin typeface="Calibri"/>
              </a:rPr>
              <a:t>Літери</a:t>
            </a:r>
            <a:endParaRPr b="0" lang="en-US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16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Box 3"/>
          <p:cNvSpPr/>
          <p:nvPr/>
        </p:nvSpPr>
        <p:spPr>
          <a:xfrm>
            <a:off x="1619640" y="1772640"/>
            <a:ext cx="5904360" cy="82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br/>
            <a:endParaRPr b="0" lang="en-US" sz="1800" spc="-1" strike="noStrike">
              <a:latin typeface="Arial"/>
            </a:endParaRPr>
          </a:p>
        </p:txBody>
      </p:sp>
      <p:sp>
        <p:nvSpPr>
          <p:cNvPr id="111" name="TextBox 4"/>
          <p:cNvSpPr/>
          <p:nvPr/>
        </p:nvSpPr>
        <p:spPr>
          <a:xfrm>
            <a:off x="2051640" y="1772640"/>
            <a:ext cx="5328360" cy="265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uk-UA" sz="2400" spc="-1" strike="noStrike">
                <a:solidFill>
                  <a:srgbClr val="558ed5"/>
                </a:solidFill>
                <a:latin typeface="Comic Sans MS"/>
              </a:rPr>
              <a:t>Швидке запам'ятовування цифр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omic Sans MS"/>
              </a:rPr>
              <a:t>   </a:t>
            </a:r>
            <a:r>
              <a:rPr b="0" lang="ru-RU" sz="1800" spc="-1" strike="noStrike">
                <a:solidFill>
                  <a:srgbClr val="000000"/>
                </a:solidFill>
                <a:latin typeface="Comic Sans MS"/>
              </a:rPr>
              <a:t>Дитяча память любить образи і асоціації. Труднощі при запам'ятовуванні чисел у дітей полягають в їх відсутності. У кращому випадку, вони намагаються уявити безпосередньо саму цифру. Як же навчитися запам'ятовувати цифрову інформацію?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</TotalTime>
  <Application>LibreOffice/7.2.2.2$Windows_X86_64 LibreOffice_project/02b2acce88a210515b4a5bb2e46cbfb63fe97d56</Application>
  <AppVersion>15.0000</AppVersion>
  <Words>618</Words>
  <Paragraphs>53</Paragraphs>
  <Company>SPecialiST RePack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2016-05-15T10:02:34Z</dcterms:created>
  <dc:creator>admin</dc:creator>
  <dc:description/>
  <dc:language>en-US</dc:language>
  <cp:lastModifiedBy/>
  <dcterms:modified xsi:type="dcterms:W3CDTF">2021-11-25T14:18:12Z</dcterms:modified>
  <cp:revision>24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</vt:i4>
  </property>
  <property fmtid="{D5CDD505-2E9C-101B-9397-08002B2CF9AE}" pid="3" name="PresentationFormat">
    <vt:lpwstr>Экран (4:3)</vt:lpwstr>
  </property>
  <property fmtid="{D5CDD505-2E9C-101B-9397-08002B2CF9AE}" pid="4" name="Slides">
    <vt:i4>18</vt:i4>
  </property>
</Properties>
</file>